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 id="2147483696" r:id="rId3"/>
  </p:sldMasterIdLst>
  <p:notesMasterIdLst>
    <p:notesMasterId r:id="rId16"/>
  </p:notesMasterIdLst>
  <p:handoutMasterIdLst>
    <p:handoutMasterId r:id="rId17"/>
  </p:handoutMasterIdLst>
  <p:sldIdLst>
    <p:sldId id="275" r:id="rId4"/>
    <p:sldId id="276" r:id="rId5"/>
    <p:sldId id="277" r:id="rId6"/>
    <p:sldId id="278" r:id="rId7"/>
    <p:sldId id="280" r:id="rId8"/>
    <p:sldId id="282" r:id="rId9"/>
    <p:sldId id="279" r:id="rId10"/>
    <p:sldId id="283" r:id="rId11"/>
    <p:sldId id="281" r:id="rId12"/>
    <p:sldId id="285" r:id="rId13"/>
    <p:sldId id="288" r:id="rId14"/>
    <p:sldId id="28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7307" autoAdjust="0"/>
  </p:normalViewPr>
  <p:slideViewPr>
    <p:cSldViewPr snapToGrid="0">
      <p:cViewPr varScale="1">
        <p:scale>
          <a:sx n="66" d="100"/>
          <a:sy n="66" d="100"/>
        </p:scale>
        <p:origin x="2256" y="78"/>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8/8/2017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8/8/2017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a:p>
        </p:txBody>
      </p:sp>
    </p:spTree>
    <p:extLst>
      <p:ext uri="{BB962C8B-B14F-4D97-AF65-F5344CB8AC3E}">
        <p14:creationId xmlns:p14="http://schemas.microsoft.com/office/powerpoint/2010/main" val="106328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2</a:t>
            </a:fld>
            <a:endParaRPr lang="en-US"/>
          </a:p>
        </p:txBody>
      </p:sp>
    </p:spTree>
    <p:extLst>
      <p:ext uri="{BB962C8B-B14F-4D97-AF65-F5344CB8AC3E}">
        <p14:creationId xmlns:p14="http://schemas.microsoft.com/office/powerpoint/2010/main" val="2713599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a:t>
            </a:fld>
            <a:endParaRPr lang="en-US"/>
          </a:p>
        </p:txBody>
      </p:sp>
    </p:spTree>
    <p:extLst>
      <p:ext uri="{BB962C8B-B14F-4D97-AF65-F5344CB8AC3E}">
        <p14:creationId xmlns:p14="http://schemas.microsoft.com/office/powerpoint/2010/main" val="3568736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a:p>
        </p:txBody>
      </p:sp>
    </p:spTree>
    <p:extLst>
      <p:ext uri="{BB962C8B-B14F-4D97-AF65-F5344CB8AC3E}">
        <p14:creationId xmlns:p14="http://schemas.microsoft.com/office/powerpoint/2010/main" val="376103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a:t>
            </a:fld>
            <a:endParaRPr lang="en-US"/>
          </a:p>
        </p:txBody>
      </p:sp>
    </p:spTree>
    <p:extLst>
      <p:ext uri="{BB962C8B-B14F-4D97-AF65-F5344CB8AC3E}">
        <p14:creationId xmlns:p14="http://schemas.microsoft.com/office/powerpoint/2010/main" val="3652672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a:t>
            </a:fld>
            <a:endParaRPr lang="en-US"/>
          </a:p>
        </p:txBody>
      </p:sp>
    </p:spTree>
    <p:extLst>
      <p:ext uri="{BB962C8B-B14F-4D97-AF65-F5344CB8AC3E}">
        <p14:creationId xmlns:p14="http://schemas.microsoft.com/office/powerpoint/2010/main" val="4249006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9</a:t>
            </a:fld>
            <a:endParaRPr lang="en-US"/>
          </a:p>
        </p:txBody>
      </p:sp>
    </p:spTree>
    <p:extLst>
      <p:ext uri="{BB962C8B-B14F-4D97-AF65-F5344CB8AC3E}">
        <p14:creationId xmlns:p14="http://schemas.microsoft.com/office/powerpoint/2010/main" val="2642019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10</a:t>
            </a:fld>
            <a:endParaRPr lang="en-US"/>
          </a:p>
        </p:txBody>
      </p:sp>
    </p:spTree>
    <p:extLst>
      <p:ext uri="{BB962C8B-B14F-4D97-AF65-F5344CB8AC3E}">
        <p14:creationId xmlns:p14="http://schemas.microsoft.com/office/powerpoint/2010/main" val="1440583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8/8/2017</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65205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28313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72277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5429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7264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6633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533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4280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2656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6313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153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261921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4568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1294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00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70985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16354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8/8/2017</a:t>
            </a:fld>
            <a:endParaRPr lang="en-US"/>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Tree>
    <p:extLst>
      <p:ext uri="{BB962C8B-B14F-4D97-AF65-F5344CB8AC3E}">
        <p14:creationId xmlns:p14="http://schemas.microsoft.com/office/powerpoint/2010/main" val="91830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8/8/2017</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84060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8/8/2017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5822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123075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93174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8/8/2017</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a:p>
        </p:txBody>
      </p:sp>
    </p:spTree>
    <p:extLst>
      <p:ext uri="{BB962C8B-B14F-4D97-AF65-F5344CB8AC3E}">
        <p14:creationId xmlns:p14="http://schemas.microsoft.com/office/powerpoint/2010/main" val="14648720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5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0BDF4-8AC1-CF42-8AB5-FC44FDC0FE85}" type="datetimeFigureOut">
              <a:rPr lang="en-US" smtClean="0">
                <a:solidFill>
                  <a:prstClr val="black">
                    <a:tint val="75000"/>
                  </a:prstClr>
                </a:solidFill>
              </a:rPr>
              <a:pPr/>
              <a:t>8/8/2017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F4908-9C15-E640-BCA5-0C17C67813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4904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mailto:kmehalick@brattleborodevelopment.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hyperlink" Target="mailto:mmarrocco@bcrcvt.org"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bdccuser.wufoo.com/forms/z4myqcd0pedlp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Kristin Mehalick </a:t>
            </a:r>
          </a:p>
          <a:p>
            <a:r>
              <a:rPr lang="en-US" dirty="0" smtClean="0"/>
              <a:t>Internship Coordinator </a:t>
            </a:r>
          </a:p>
          <a:p>
            <a:r>
              <a:rPr lang="en-US" dirty="0" smtClean="0"/>
              <a:t>BDCC</a:t>
            </a:r>
          </a:p>
          <a:p>
            <a:r>
              <a:rPr lang="en-US" dirty="0" smtClean="0"/>
              <a:t>August 8, 2017 </a:t>
            </a:r>
            <a:endParaRPr lang="en-US" dirty="0"/>
          </a:p>
        </p:txBody>
      </p:sp>
      <p:sp>
        <p:nvSpPr>
          <p:cNvPr id="2" name="Title 1"/>
          <p:cNvSpPr>
            <a:spLocks noGrp="1"/>
          </p:cNvSpPr>
          <p:nvPr>
            <p:ph type="ctrTitle"/>
          </p:nvPr>
        </p:nvSpPr>
        <p:spPr>
          <a:xfrm>
            <a:off x="304800" y="2150347"/>
            <a:ext cx="11277600" cy="1470025"/>
          </a:xfrm>
        </p:spPr>
        <p:txBody>
          <a:bodyPr/>
          <a:lstStyle/>
          <a:p>
            <a:r>
              <a:rPr lang="en-US" dirty="0" smtClean="0"/>
              <a:t>BDCC &amp; Six College Collaborative Internship Program </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33573" y="4379302"/>
            <a:ext cx="2038295" cy="6620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7952" y="5244860"/>
            <a:ext cx="1769539" cy="687244"/>
          </a:xfrm>
          <a:prstGeom prst="rect">
            <a:avLst/>
          </a:prstGeom>
        </p:spPr>
      </p:pic>
    </p:spTree>
    <p:extLst>
      <p:ext uri="{BB962C8B-B14F-4D97-AF65-F5344CB8AC3E}">
        <p14:creationId xmlns:p14="http://schemas.microsoft.com/office/powerpoint/2010/main" val="341594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10972800" cy="4325112"/>
          </a:xfrm>
        </p:spPr>
        <p:txBody>
          <a:bodyPr/>
          <a:lstStyle/>
          <a:p>
            <a:pPr marL="109728" indent="0">
              <a:buNone/>
            </a:pPr>
            <a:r>
              <a:rPr lang="en-US" dirty="0" smtClean="0"/>
              <a:t>Kristin Mehalick </a:t>
            </a:r>
          </a:p>
          <a:p>
            <a:pPr marL="109728" indent="0">
              <a:buNone/>
            </a:pPr>
            <a:r>
              <a:rPr lang="en-US" dirty="0" smtClean="0"/>
              <a:t>Internship Coordinator </a:t>
            </a:r>
          </a:p>
          <a:p>
            <a:pPr marL="109728" indent="0">
              <a:buNone/>
            </a:pPr>
            <a:r>
              <a:rPr lang="en-US" dirty="0" smtClean="0"/>
              <a:t>Brattleboro Development Credit Corporation </a:t>
            </a:r>
          </a:p>
          <a:p>
            <a:pPr marL="109728" indent="0">
              <a:buNone/>
            </a:pPr>
            <a:r>
              <a:rPr lang="en-US" dirty="0" smtClean="0">
                <a:hlinkClick r:id="rId3"/>
              </a:rPr>
              <a:t>kmehalick@brattleborodevelopment.com</a:t>
            </a:r>
            <a:r>
              <a:rPr lang="en-US" dirty="0" smtClean="0"/>
              <a:t> </a:t>
            </a:r>
          </a:p>
          <a:p>
            <a:pPr marL="109728" indent="0">
              <a:buNone/>
            </a:pPr>
            <a:r>
              <a:rPr lang="en-US" dirty="0" smtClean="0"/>
              <a:t>(802) 257-7731 ext.226</a:t>
            </a:r>
          </a:p>
          <a:p>
            <a:pPr marL="109728" indent="0">
              <a:buNone/>
            </a:pPr>
            <a:endParaRPr lang="en-US" dirty="0" smtClean="0"/>
          </a:p>
        </p:txBody>
      </p:sp>
      <p:sp>
        <p:nvSpPr>
          <p:cNvPr id="2" name="Title 1"/>
          <p:cNvSpPr>
            <a:spLocks noGrp="1"/>
          </p:cNvSpPr>
          <p:nvPr>
            <p:ph type="title"/>
          </p:nvPr>
        </p:nvSpPr>
        <p:spPr/>
        <p:txBody>
          <a:bodyPr/>
          <a:lstStyle/>
          <a:p>
            <a:r>
              <a:rPr lang="en-US" dirty="0" smtClean="0"/>
              <a:t>Contact Information	</a:t>
            </a:r>
            <a:endParaRPr lang="en-US" dirty="0"/>
          </a:p>
        </p:txBody>
      </p:sp>
    </p:spTree>
    <p:extLst>
      <p:ext uri="{BB962C8B-B14F-4D97-AF65-F5344CB8AC3E}">
        <p14:creationId xmlns:p14="http://schemas.microsoft.com/office/powerpoint/2010/main" val="3834935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48852" y="3965945"/>
            <a:ext cx="4568457" cy="1754326"/>
          </a:xfrm>
          <a:prstGeom prst="rect">
            <a:avLst/>
          </a:prstGeom>
        </p:spPr>
        <p:txBody>
          <a:bodyPr wrap="square">
            <a:spAutoFit/>
          </a:bodyPr>
          <a:lstStyle/>
          <a:p>
            <a:pPr marL="285750" indent="-285750">
              <a:lnSpc>
                <a:spcPct val="150000"/>
              </a:lnSpc>
              <a:buFont typeface="Arial" charset="0"/>
              <a:buChar char="•"/>
            </a:pPr>
            <a:r>
              <a:rPr lang="en-US" sz="2400" dirty="0" smtClean="0">
                <a:solidFill>
                  <a:prstClr val="black"/>
                </a:solidFill>
              </a:rPr>
              <a:t>Internship Toolkit</a:t>
            </a:r>
          </a:p>
          <a:p>
            <a:pPr marL="285750" indent="-285750">
              <a:lnSpc>
                <a:spcPct val="150000"/>
              </a:lnSpc>
              <a:buFont typeface="Arial" charset="0"/>
              <a:buChar char="•"/>
            </a:pPr>
            <a:r>
              <a:rPr lang="en-US" sz="2400" dirty="0" smtClean="0">
                <a:solidFill>
                  <a:prstClr val="black"/>
                </a:solidFill>
              </a:rPr>
              <a:t>Recruiting and Hiring Resources</a:t>
            </a:r>
          </a:p>
          <a:p>
            <a:pPr marL="285750" indent="-285750">
              <a:lnSpc>
                <a:spcPct val="150000"/>
              </a:lnSpc>
              <a:buFont typeface="Arial" charset="0"/>
              <a:buChar char="•"/>
            </a:pPr>
            <a:r>
              <a:rPr lang="en-US" sz="2400" dirty="0" smtClean="0">
                <a:solidFill>
                  <a:prstClr val="black"/>
                </a:solidFill>
              </a:rPr>
              <a:t>Mentorship and Guidance</a:t>
            </a:r>
          </a:p>
        </p:txBody>
      </p:sp>
      <p:sp>
        <p:nvSpPr>
          <p:cNvPr id="7" name="TextBox 6"/>
          <p:cNvSpPr txBox="1"/>
          <p:nvPr/>
        </p:nvSpPr>
        <p:spPr>
          <a:xfrm>
            <a:off x="7506586" y="5018567"/>
            <a:ext cx="4263656" cy="1384995"/>
          </a:xfrm>
          <a:prstGeom prst="rect">
            <a:avLst/>
          </a:prstGeom>
          <a:noFill/>
        </p:spPr>
        <p:txBody>
          <a:bodyPr wrap="square" rtlCol="0">
            <a:spAutoFit/>
          </a:bodyPr>
          <a:lstStyle/>
          <a:p>
            <a:pPr algn="r"/>
            <a:r>
              <a:rPr lang="en-US" sz="2800" dirty="0" smtClean="0">
                <a:solidFill>
                  <a:prstClr val="black"/>
                </a:solidFill>
              </a:rPr>
              <a:t>Michelle Marrocco</a:t>
            </a:r>
          </a:p>
          <a:p>
            <a:pPr algn="r"/>
            <a:r>
              <a:rPr lang="en-US" sz="2800" dirty="0" smtClean="0">
                <a:solidFill>
                  <a:prstClr val="black"/>
                </a:solidFill>
                <a:hlinkClick r:id="rId2"/>
              </a:rPr>
              <a:t>mmarrocco@bcrcvt.org</a:t>
            </a:r>
            <a:endParaRPr lang="en-US" sz="2800" dirty="0" smtClean="0">
              <a:solidFill>
                <a:prstClr val="black"/>
              </a:solidFill>
            </a:endParaRPr>
          </a:p>
          <a:p>
            <a:pPr algn="r"/>
            <a:r>
              <a:rPr lang="en-US" sz="2800" dirty="0" smtClean="0">
                <a:solidFill>
                  <a:prstClr val="black"/>
                </a:solidFill>
              </a:rPr>
              <a:t>(802) 442-0713 x9</a:t>
            </a:r>
            <a:endParaRPr lang="en-US" sz="2800" dirty="0">
              <a:solidFill>
                <a:prstClr val="black"/>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532" y="520995"/>
            <a:ext cx="7565708" cy="2424223"/>
          </a:xfrm>
          <a:prstGeom prst="rect">
            <a:avLst/>
          </a:prstGeom>
        </p:spPr>
      </p:pic>
      <p:sp>
        <p:nvSpPr>
          <p:cNvPr id="12" name="TextBox 11"/>
          <p:cNvSpPr txBox="1"/>
          <p:nvPr/>
        </p:nvSpPr>
        <p:spPr>
          <a:xfrm>
            <a:off x="7963786" y="3965945"/>
            <a:ext cx="3806456" cy="923330"/>
          </a:xfrm>
          <a:prstGeom prst="rect">
            <a:avLst/>
          </a:prstGeom>
          <a:noFill/>
        </p:spPr>
        <p:txBody>
          <a:bodyPr wrap="square" rtlCol="0">
            <a:spAutoFit/>
          </a:bodyPr>
          <a:lstStyle/>
          <a:p>
            <a:pPr algn="just"/>
            <a:r>
              <a:rPr lang="en-US" dirty="0" smtClean="0">
                <a:solidFill>
                  <a:prstClr val="black"/>
                </a:solidFill>
              </a:rPr>
              <a:t>For questions or to participate in the Bennington Comprehensive Internship Program contact: </a:t>
            </a:r>
            <a:endParaRPr lang="en-US" dirty="0">
              <a:solidFill>
                <a:prstClr val="black"/>
              </a:solidFill>
            </a:endParaRPr>
          </a:p>
        </p:txBody>
      </p:sp>
    </p:spTree>
    <p:extLst>
      <p:ext uri="{BB962C8B-B14F-4D97-AF65-F5344CB8AC3E}">
        <p14:creationId xmlns:p14="http://schemas.microsoft.com/office/powerpoint/2010/main" val="4096522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10972800" cy="4325112"/>
          </a:xfrm>
        </p:spPr>
        <p:txBody>
          <a:bodyPr/>
          <a:lstStyle/>
          <a:p>
            <a:pPr marL="109728" indent="0">
              <a:buNone/>
            </a:pPr>
            <a:endParaRPr lang="en-US" dirty="0"/>
          </a:p>
        </p:txBody>
      </p:sp>
      <p:sp>
        <p:nvSpPr>
          <p:cNvPr id="2" name="Title 1"/>
          <p:cNvSpPr>
            <a:spLocks noGrp="1"/>
          </p:cNvSpPr>
          <p:nvPr>
            <p:ph type="title"/>
          </p:nvPr>
        </p:nvSpPr>
        <p:spPr/>
        <p:txBody>
          <a:bodyPr/>
          <a:lstStyle/>
          <a:p>
            <a:r>
              <a:rPr lang="en-US" dirty="0" smtClean="0"/>
              <a:t>Questions and Comments</a:t>
            </a:r>
            <a:endParaRPr lang="en-US" dirty="0"/>
          </a:p>
        </p:txBody>
      </p:sp>
    </p:spTree>
    <p:extLst>
      <p:ext uri="{BB962C8B-B14F-4D97-AF65-F5344CB8AC3E}">
        <p14:creationId xmlns:p14="http://schemas.microsoft.com/office/powerpoint/2010/main" val="407577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37751" y="599303"/>
            <a:ext cx="10972800" cy="1066800"/>
          </a:xfrm>
        </p:spPr>
        <p:txBody>
          <a:bodyPr/>
          <a:lstStyle/>
          <a:p>
            <a:r>
              <a:rPr lang="en-US" dirty="0" smtClean="0"/>
              <a:t>Background </a:t>
            </a:r>
            <a:endParaRPr lang="en-US" dirty="0"/>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76651" y="1666103"/>
            <a:ext cx="5575085" cy="4324350"/>
          </a:xfrm>
        </p:spPr>
      </p:pic>
    </p:spTree>
    <p:extLst>
      <p:ext uri="{BB962C8B-B14F-4D97-AF65-F5344CB8AC3E}">
        <p14:creationId xmlns:p14="http://schemas.microsoft.com/office/powerpoint/2010/main" val="17906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4" y="797011"/>
            <a:ext cx="10972800" cy="1066800"/>
          </a:xfrm>
        </p:spPr>
        <p:txBody>
          <a:bodyPr/>
          <a:lstStyle/>
          <a:p>
            <a:r>
              <a:rPr lang="en-US" dirty="0" smtClean="0"/>
              <a:t>Six College Collaborative </a:t>
            </a:r>
            <a:endParaRPr lang="en-US" dirty="0"/>
          </a:p>
        </p:txBody>
      </p:sp>
      <p:pic>
        <p:nvPicPr>
          <p:cNvPr id="5" name="Content Placeholder 4"/>
          <p:cNvPicPr>
            <a:picLocks noGrp="1" noChangeAspect="1"/>
          </p:cNvPicPr>
          <p:nvPr>
            <p:ph idx="1"/>
          </p:nvPr>
        </p:nvPicPr>
        <p:blipFill>
          <a:blip r:embed="rId3"/>
          <a:stretch>
            <a:fillRect/>
          </a:stretch>
        </p:blipFill>
        <p:spPr>
          <a:xfrm>
            <a:off x="1384185" y="2084732"/>
            <a:ext cx="8550419" cy="4324350"/>
          </a:xfrm>
          <a:prstGeom prst="rect">
            <a:avLst/>
          </a:prstGeom>
        </p:spPr>
      </p:pic>
    </p:spTree>
    <p:extLst>
      <p:ext uri="{BB962C8B-B14F-4D97-AF65-F5344CB8AC3E}">
        <p14:creationId xmlns:p14="http://schemas.microsoft.com/office/powerpoint/2010/main" val="301588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Partner </a:t>
            </a:r>
            <a:r>
              <a:rPr lang="en-US" dirty="0"/>
              <a:t>college students and recent graduates with local companies and contribute to Vermont’s economic </a:t>
            </a:r>
            <a:r>
              <a:rPr lang="en-US" dirty="0" smtClean="0"/>
              <a:t>development</a:t>
            </a:r>
          </a:p>
          <a:p>
            <a:r>
              <a:rPr lang="en-US" dirty="0" smtClean="0"/>
              <a:t>Introducing </a:t>
            </a:r>
            <a:r>
              <a:rPr lang="en-US" dirty="0"/>
              <a:t>students to the opportunities that exist here in </a:t>
            </a:r>
            <a:r>
              <a:rPr lang="en-US" dirty="0" smtClean="0"/>
              <a:t>Vermont</a:t>
            </a:r>
          </a:p>
          <a:p>
            <a:r>
              <a:rPr lang="en-US" dirty="0" smtClean="0"/>
              <a:t>Attracts </a:t>
            </a:r>
            <a:r>
              <a:rPr lang="en-US" dirty="0"/>
              <a:t>students from across Windham County, the State, and the Country to start their careers in Southern </a:t>
            </a:r>
            <a:r>
              <a:rPr lang="en-US" dirty="0" smtClean="0"/>
              <a:t>Vermont</a:t>
            </a:r>
          </a:p>
          <a:p>
            <a:r>
              <a:rPr lang="en-US" dirty="0" smtClean="0"/>
              <a:t>Work-based </a:t>
            </a:r>
            <a:r>
              <a:rPr lang="en-US" dirty="0"/>
              <a:t>learning experiences to students and qualified labor to Windham County’s growing businesses and </a:t>
            </a:r>
            <a:r>
              <a:rPr lang="en-US" dirty="0" smtClean="0"/>
              <a:t>nonprofits</a:t>
            </a:r>
            <a:endParaRPr lang="en-US" dirty="0"/>
          </a:p>
        </p:txBody>
      </p:sp>
      <p:sp>
        <p:nvSpPr>
          <p:cNvPr id="2" name="Title 1"/>
          <p:cNvSpPr>
            <a:spLocks noGrp="1"/>
          </p:cNvSpPr>
          <p:nvPr>
            <p:ph type="title"/>
          </p:nvPr>
        </p:nvSpPr>
        <p:spPr>
          <a:xfrm>
            <a:off x="214184" y="566352"/>
            <a:ext cx="10972800" cy="1066800"/>
          </a:xfrm>
        </p:spPr>
        <p:txBody>
          <a:bodyPr/>
          <a:lstStyle/>
          <a:p>
            <a:r>
              <a:rPr lang="en-US" dirty="0" smtClean="0"/>
              <a:t>Internship Program – About  </a:t>
            </a:r>
            <a:endParaRPr lang="en-US" dirty="0"/>
          </a:p>
        </p:txBody>
      </p:sp>
    </p:spTree>
    <p:extLst>
      <p:ext uri="{BB962C8B-B14F-4D97-AF65-F5344CB8AC3E}">
        <p14:creationId xmlns:p14="http://schemas.microsoft.com/office/powerpoint/2010/main" val="1560466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315244" y="2040351"/>
            <a:ext cx="3276821" cy="2457615"/>
          </a:xfrm>
        </p:spPr>
      </p:pic>
      <p:sp>
        <p:nvSpPr>
          <p:cNvPr id="2" name="Title 1"/>
          <p:cNvSpPr>
            <a:spLocks noGrp="1"/>
          </p:cNvSpPr>
          <p:nvPr>
            <p:ph type="title"/>
          </p:nvPr>
        </p:nvSpPr>
        <p:spPr>
          <a:xfrm>
            <a:off x="214184" y="566352"/>
            <a:ext cx="10972800" cy="1066800"/>
          </a:xfrm>
        </p:spPr>
        <p:txBody>
          <a:bodyPr/>
          <a:lstStyle/>
          <a:p>
            <a:r>
              <a:rPr lang="en-US" dirty="0" smtClean="0"/>
              <a:t>Internship Program Placement</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3124" y="1629464"/>
            <a:ext cx="4367600" cy="327570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8316124" y="2034306"/>
            <a:ext cx="3280982" cy="2460737"/>
          </a:xfrm>
          <a:prstGeom prst="rect">
            <a:avLst/>
          </a:prstGeom>
        </p:spPr>
      </p:pic>
      <p:sp>
        <p:nvSpPr>
          <p:cNvPr id="7" name="Content Placeholder 2"/>
          <p:cNvSpPr txBox="1">
            <a:spLocks/>
          </p:cNvSpPr>
          <p:nvPr/>
        </p:nvSpPr>
        <p:spPr>
          <a:xfrm>
            <a:off x="609600" y="5115696"/>
            <a:ext cx="11154032" cy="1419215"/>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pPr algn="ctr"/>
            <a:r>
              <a:rPr lang="en-US" dirty="0" smtClean="0"/>
              <a:t>76 interns placed </a:t>
            </a:r>
          </a:p>
          <a:p>
            <a:pPr algn="ctr"/>
            <a:r>
              <a:rPr lang="en-US" dirty="0" smtClean="0"/>
              <a:t>16 led to full time employment </a:t>
            </a:r>
            <a:endParaRPr lang="en-US" dirty="0"/>
          </a:p>
        </p:txBody>
      </p:sp>
    </p:spTree>
    <p:extLst>
      <p:ext uri="{BB962C8B-B14F-4D97-AF65-F5344CB8AC3E}">
        <p14:creationId xmlns:p14="http://schemas.microsoft.com/office/powerpoint/2010/main" val="2337723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10972800" cy="4325112"/>
          </a:xfrm>
        </p:spPr>
        <p:txBody>
          <a:bodyPr/>
          <a:lstStyle/>
          <a:p>
            <a:pPr marL="109728" indent="0">
              <a:buNone/>
            </a:pPr>
            <a:r>
              <a:rPr lang="en-US" dirty="0" smtClean="0"/>
              <a:t>Marketing Intern – True North Granola </a:t>
            </a:r>
          </a:p>
          <a:p>
            <a:pPr marL="109728" indent="0">
              <a:buNone/>
            </a:pPr>
            <a:endParaRPr lang="en-US" dirty="0"/>
          </a:p>
          <a:p>
            <a:pPr marL="109728" indent="0">
              <a:buNone/>
            </a:pPr>
            <a:r>
              <a:rPr lang="en-US" dirty="0" smtClean="0"/>
              <a:t>Sales Intern – Aflac Insurance </a:t>
            </a:r>
          </a:p>
          <a:p>
            <a:pPr marL="109728" indent="0">
              <a:buNone/>
            </a:pPr>
            <a:endParaRPr lang="en-US" dirty="0"/>
          </a:p>
          <a:p>
            <a:pPr marL="109728" indent="0">
              <a:buNone/>
            </a:pPr>
            <a:r>
              <a:rPr lang="en-US" dirty="0" smtClean="0"/>
              <a:t>Tiny House Intern – Jamaica Cottage Shop </a:t>
            </a:r>
          </a:p>
          <a:p>
            <a:pPr marL="109728" indent="0">
              <a:buNone/>
            </a:pPr>
            <a:endParaRPr lang="en-US" dirty="0" smtClean="0"/>
          </a:p>
          <a:p>
            <a:pPr marL="109728" indent="0">
              <a:buNone/>
            </a:pPr>
            <a:r>
              <a:rPr lang="en-US" dirty="0" smtClean="0"/>
              <a:t>Administrative Assistant/Host Intern – Duo Restaurant </a:t>
            </a:r>
          </a:p>
          <a:p>
            <a:pPr marL="109728" indent="0">
              <a:buNone/>
            </a:pPr>
            <a:endParaRPr lang="en-US" dirty="0"/>
          </a:p>
          <a:p>
            <a:pPr marL="109728" indent="0">
              <a:buNone/>
            </a:pPr>
            <a:r>
              <a:rPr lang="en-US" dirty="0" smtClean="0"/>
              <a:t>Harvesting/Processing Intern – Vermont Elderberry Farm </a:t>
            </a:r>
            <a:endParaRPr lang="en-US" dirty="0"/>
          </a:p>
        </p:txBody>
      </p:sp>
      <p:sp>
        <p:nvSpPr>
          <p:cNvPr id="2" name="Title 1"/>
          <p:cNvSpPr>
            <a:spLocks noGrp="1"/>
          </p:cNvSpPr>
          <p:nvPr>
            <p:ph type="title"/>
          </p:nvPr>
        </p:nvSpPr>
        <p:spPr>
          <a:xfrm>
            <a:off x="0" y="549876"/>
            <a:ext cx="10972800" cy="1066800"/>
          </a:xfrm>
        </p:spPr>
        <p:txBody>
          <a:bodyPr/>
          <a:lstStyle/>
          <a:p>
            <a:r>
              <a:rPr lang="en-US" dirty="0" smtClean="0"/>
              <a:t>Current Internship Openings </a:t>
            </a:r>
            <a:endParaRPr lang="en-US" dirty="0"/>
          </a:p>
        </p:txBody>
      </p:sp>
    </p:spTree>
    <p:extLst>
      <p:ext uri="{BB962C8B-B14F-4D97-AF65-F5344CB8AC3E}">
        <p14:creationId xmlns:p14="http://schemas.microsoft.com/office/powerpoint/2010/main" val="4178534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10972800" cy="4325112"/>
          </a:xfrm>
        </p:spPr>
        <p:txBody>
          <a:bodyPr>
            <a:normAutofit/>
          </a:bodyPr>
          <a:lstStyle/>
          <a:p>
            <a:r>
              <a:rPr lang="en-US" dirty="0"/>
              <a:t>If a company or organization is facing a workforce shortage, an intern may be a great opportunity to recruit high quality talent at a competitive cost. </a:t>
            </a:r>
            <a:endParaRPr lang="en-US" dirty="0" smtClean="0"/>
          </a:p>
          <a:p>
            <a:r>
              <a:rPr lang="en-US" dirty="0" smtClean="0"/>
              <a:t>Windham </a:t>
            </a:r>
            <a:r>
              <a:rPr lang="en-US" dirty="0"/>
              <a:t>County colleges are attracting highly skilled individuals from across the country, and yet most students are unaware of locally available employment opportunities, forcing them to leave the State, bringing their skills and expertise with them. </a:t>
            </a:r>
            <a:endParaRPr lang="en-US" dirty="0" smtClean="0"/>
          </a:p>
        </p:txBody>
      </p:sp>
      <p:sp>
        <p:nvSpPr>
          <p:cNvPr id="2" name="Title 1"/>
          <p:cNvSpPr>
            <a:spLocks noGrp="1"/>
          </p:cNvSpPr>
          <p:nvPr>
            <p:ph type="title"/>
          </p:nvPr>
        </p:nvSpPr>
        <p:spPr/>
        <p:txBody>
          <a:bodyPr/>
          <a:lstStyle/>
          <a:p>
            <a:r>
              <a:rPr lang="en-US" dirty="0" smtClean="0"/>
              <a:t>Interested Businesses &amp; Organizations </a:t>
            </a:r>
            <a:endParaRPr lang="en-US" dirty="0"/>
          </a:p>
        </p:txBody>
      </p:sp>
    </p:spTree>
    <p:extLst>
      <p:ext uri="{BB962C8B-B14F-4D97-AF65-F5344CB8AC3E}">
        <p14:creationId xmlns:p14="http://schemas.microsoft.com/office/powerpoint/2010/main" val="71255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20" y="727557"/>
            <a:ext cx="10972800" cy="1066800"/>
          </a:xfrm>
        </p:spPr>
        <p:txBody>
          <a:bodyPr/>
          <a:lstStyle/>
          <a:p>
            <a:r>
              <a:rPr lang="en-US" dirty="0" smtClean="0">
                <a:hlinkClick r:id="rId2"/>
              </a:rPr>
              <a:t>Job Description Form </a:t>
            </a:r>
            <a:endParaRPr lang="en-US" dirty="0"/>
          </a:p>
        </p:txBody>
      </p:sp>
      <p:pic>
        <p:nvPicPr>
          <p:cNvPr id="3" name="Picture 2"/>
          <p:cNvPicPr>
            <a:picLocks noChangeAspect="1"/>
          </p:cNvPicPr>
          <p:nvPr/>
        </p:nvPicPr>
        <p:blipFill>
          <a:blip r:embed="rId3"/>
          <a:stretch>
            <a:fillRect/>
          </a:stretch>
        </p:blipFill>
        <p:spPr>
          <a:xfrm>
            <a:off x="4918030" y="1027612"/>
            <a:ext cx="7099715" cy="5277258"/>
          </a:xfrm>
          <a:prstGeom prst="rect">
            <a:avLst/>
          </a:prstGeom>
        </p:spPr>
      </p:pic>
    </p:spTree>
    <p:extLst>
      <p:ext uri="{BB962C8B-B14F-4D97-AF65-F5344CB8AC3E}">
        <p14:creationId xmlns:p14="http://schemas.microsoft.com/office/powerpoint/2010/main" val="2847905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605" y="1707292"/>
            <a:ext cx="10972800" cy="4325112"/>
          </a:xfrm>
        </p:spPr>
        <p:txBody>
          <a:bodyPr>
            <a:normAutofit/>
          </a:bodyPr>
          <a:lstStyle/>
          <a:p>
            <a:pPr marL="109728" indent="0">
              <a:buNone/>
            </a:pPr>
            <a:r>
              <a:rPr lang="en-US" sz="1800" i="1" dirty="0" smtClean="0"/>
              <a:t>“As </a:t>
            </a:r>
            <a:r>
              <a:rPr lang="en-US" sz="1800" i="1" dirty="0"/>
              <a:t>an intern placed through the BDCC's internship program, I've gotten the chance to gain invaluable skills that would not have been possible under normal employment circumstances. Because I'm only 19 and have just completed my first year of college, the employment opportunities available to me are generally limited to manual labor and jobs that require little thought. However, as a intern I've gotten the chance to work with and around highly skilled professionals and gained expertise and advice from them, while also getting to complete projects for their different programs. This experience will surely serve me well going forward, and these professional skills will undoubtedly translate to wherever I work in the future, both next year and after college</a:t>
            </a:r>
            <a:r>
              <a:rPr lang="en-US" sz="1800" i="1" dirty="0" smtClean="0"/>
              <a:t>.” – Caleb </a:t>
            </a:r>
            <a:r>
              <a:rPr lang="en-US" sz="1800" i="1" dirty="0" err="1" smtClean="0"/>
              <a:t>Paasche</a:t>
            </a:r>
            <a:r>
              <a:rPr lang="en-US" sz="1800" i="1" dirty="0" smtClean="0"/>
              <a:t>, BDCC Summer Intern  </a:t>
            </a:r>
          </a:p>
          <a:p>
            <a:pPr marL="109728" indent="0">
              <a:buNone/>
            </a:pPr>
            <a:endParaRPr lang="en-US" sz="1800" i="1" dirty="0"/>
          </a:p>
          <a:p>
            <a:pPr marL="109728" indent="0">
              <a:buNone/>
            </a:pPr>
            <a:r>
              <a:rPr lang="en-US" sz="1800" i="1" dirty="0"/>
              <a:t>“The BDCC internship program made it easy for us to get help over our busy summer season, when we have lots of events to plan and market. Kristin winnowed through applications so we were easily able to find a just-right candidate quickly. Our intern, Max, was a life-saver and he learned a lot through the design and marketing projects we handed to him. We'll definitely use the program again next summer!” – Meg </a:t>
            </a:r>
            <a:r>
              <a:rPr lang="en-US" sz="1800" i="1" dirty="0" err="1"/>
              <a:t>Staloff</a:t>
            </a:r>
            <a:r>
              <a:rPr lang="en-US" sz="1800" i="1" dirty="0"/>
              <a:t>, Program </a:t>
            </a:r>
            <a:r>
              <a:rPr lang="en-US" sz="1800" i="1" dirty="0" err="1"/>
              <a:t>Coodrinator</a:t>
            </a:r>
            <a:r>
              <a:rPr lang="en-US" sz="1800" i="1" dirty="0"/>
              <a:t>, Wilmington Works </a:t>
            </a:r>
          </a:p>
        </p:txBody>
      </p:sp>
      <p:sp>
        <p:nvSpPr>
          <p:cNvPr id="2" name="Title 1"/>
          <p:cNvSpPr>
            <a:spLocks noGrp="1"/>
          </p:cNvSpPr>
          <p:nvPr>
            <p:ph type="title"/>
          </p:nvPr>
        </p:nvSpPr>
        <p:spPr>
          <a:xfrm>
            <a:off x="205946" y="640492"/>
            <a:ext cx="10972800" cy="1066800"/>
          </a:xfrm>
        </p:spPr>
        <p:txBody>
          <a:bodyPr/>
          <a:lstStyle/>
          <a:p>
            <a:r>
              <a:rPr lang="en-US" dirty="0" smtClean="0"/>
              <a:t>Testimonials </a:t>
            </a:r>
            <a:endParaRPr lang="en-US" dirty="0"/>
          </a:p>
        </p:txBody>
      </p:sp>
    </p:spTree>
    <p:extLst>
      <p:ext uri="{BB962C8B-B14F-4D97-AF65-F5344CB8AC3E}">
        <p14:creationId xmlns:p14="http://schemas.microsoft.com/office/powerpoint/2010/main" val="3150895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 strategy  proposal presentatio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Sales strategy  proposal presentation" id="{046EAC39-0F7A-434B-A008-25AEA0734A86}" vid="{35BA20B6-3833-4B27-995B-0B2F0A323C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49BB7A1-C70F-403E-B471-F185B83BA8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sales strategy proposal presentation</Template>
  <TotalTime>0</TotalTime>
  <Words>488</Words>
  <Application>Microsoft Office PowerPoint</Application>
  <PresentationFormat>Widescreen</PresentationFormat>
  <Paragraphs>55</Paragraphs>
  <Slides>12</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Georgia</vt:lpstr>
      <vt:lpstr>Wingdings 2</vt:lpstr>
      <vt:lpstr>Sales strategy  proposal presentation</vt:lpstr>
      <vt:lpstr>Office Theme</vt:lpstr>
      <vt:lpstr>BDCC &amp; Six College Collaborative Internship Program </vt:lpstr>
      <vt:lpstr>Background </vt:lpstr>
      <vt:lpstr>Six College Collaborative </vt:lpstr>
      <vt:lpstr>Internship Program – About  </vt:lpstr>
      <vt:lpstr>Internship Program Placement</vt:lpstr>
      <vt:lpstr>Current Internship Openings </vt:lpstr>
      <vt:lpstr>Interested Businesses &amp; Organizations </vt:lpstr>
      <vt:lpstr>Job Description Form </vt:lpstr>
      <vt:lpstr>Testimonials </vt:lpstr>
      <vt:lpstr>Contact Information </vt:lpstr>
      <vt:lpstr>PowerPoint Presentation</vt:lpstr>
      <vt:lpstr>Questions and 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2017-08-03T13:31:26Z</dcterms:created>
  <dcterms:modified xsi:type="dcterms:W3CDTF">2017-08-08T18:04:08Z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TC034605579991</vt:lpwstr>
  </property>
</Properties>
</file>