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6" r:id="rId1"/>
  </p:sldMasterIdLst>
  <p:notesMasterIdLst>
    <p:notesMasterId r:id="rId42"/>
  </p:notesMasterIdLst>
  <p:sldIdLst>
    <p:sldId id="256" r:id="rId2"/>
    <p:sldId id="301" r:id="rId3"/>
    <p:sldId id="292" r:id="rId4"/>
    <p:sldId id="289" r:id="rId5"/>
    <p:sldId id="257" r:id="rId6"/>
    <p:sldId id="269" r:id="rId7"/>
    <p:sldId id="297" r:id="rId8"/>
    <p:sldId id="270" r:id="rId9"/>
    <p:sldId id="271" r:id="rId10"/>
    <p:sldId id="272" r:id="rId11"/>
    <p:sldId id="273" r:id="rId12"/>
    <p:sldId id="274" r:id="rId13"/>
    <p:sldId id="300"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302" r:id="rId29"/>
    <p:sldId id="303" r:id="rId30"/>
    <p:sldId id="304" r:id="rId31"/>
    <p:sldId id="299" r:id="rId32"/>
    <p:sldId id="261" r:id="rId33"/>
    <p:sldId id="258" r:id="rId34"/>
    <p:sldId id="263" r:id="rId35"/>
    <p:sldId id="265" r:id="rId36"/>
    <p:sldId id="262" r:id="rId37"/>
    <p:sldId id="266" r:id="rId38"/>
    <p:sldId id="268" r:id="rId39"/>
    <p:sldId id="298" r:id="rId40"/>
    <p:sldId id="29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3978" autoAdjust="0"/>
  </p:normalViewPr>
  <p:slideViewPr>
    <p:cSldViewPr snapToGrid="0">
      <p:cViewPr varScale="1">
        <p:scale>
          <a:sx n="63" d="100"/>
          <a:sy n="63" d="100"/>
        </p:scale>
        <p:origin x="2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28AF0-A459-4FBA-B576-E7E477B9ED5B}" type="datetimeFigureOut">
              <a:rPr lang="en-US" smtClean="0"/>
              <a:t>9/12/2017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C239A-F49C-46F4-ADE9-813585A53455}" type="slidenum">
              <a:rPr lang="en-US" smtClean="0"/>
              <a:t>‹#›</a:t>
            </a:fld>
            <a:endParaRPr lang="en-US"/>
          </a:p>
        </p:txBody>
      </p:sp>
    </p:spTree>
    <p:extLst>
      <p:ext uri="{BB962C8B-B14F-4D97-AF65-F5344CB8AC3E}">
        <p14:creationId xmlns:p14="http://schemas.microsoft.com/office/powerpoint/2010/main" val="11203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C239A-F49C-46F4-ADE9-813585A53455}" type="slidenum">
              <a:rPr lang="en-US" smtClean="0"/>
              <a:t>12</a:t>
            </a:fld>
            <a:endParaRPr lang="en-US"/>
          </a:p>
        </p:txBody>
      </p:sp>
    </p:spTree>
    <p:extLst>
      <p:ext uri="{BB962C8B-B14F-4D97-AF65-F5344CB8AC3E}">
        <p14:creationId xmlns:p14="http://schemas.microsoft.com/office/powerpoint/2010/main" val="428403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C239A-F49C-46F4-ADE9-813585A53455}" type="slidenum">
              <a:rPr lang="en-US" smtClean="0"/>
              <a:t>36</a:t>
            </a:fld>
            <a:endParaRPr lang="en-US"/>
          </a:p>
        </p:txBody>
      </p:sp>
    </p:spTree>
    <p:extLst>
      <p:ext uri="{BB962C8B-B14F-4D97-AF65-F5344CB8AC3E}">
        <p14:creationId xmlns:p14="http://schemas.microsoft.com/office/powerpoint/2010/main" val="994527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4E6A83-F312-4498-9E20-E36FD4C07026}"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C5403-84DB-49FD-A5B5-872714AE706A}" type="slidenum">
              <a:rPr lang="en-US" smtClean="0"/>
              <a:t>‹#›</a:t>
            </a:fld>
            <a:endParaRPr lang="en-US"/>
          </a:p>
        </p:txBody>
      </p:sp>
    </p:spTree>
    <p:extLst>
      <p:ext uri="{BB962C8B-B14F-4D97-AF65-F5344CB8AC3E}">
        <p14:creationId xmlns:p14="http://schemas.microsoft.com/office/powerpoint/2010/main" val="101857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E6A83-F312-4498-9E20-E36FD4C07026}"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C5403-84DB-49FD-A5B5-872714AE706A}" type="slidenum">
              <a:rPr lang="en-US" smtClean="0"/>
              <a:t>‹#›</a:t>
            </a:fld>
            <a:endParaRPr lang="en-US"/>
          </a:p>
        </p:txBody>
      </p:sp>
    </p:spTree>
    <p:extLst>
      <p:ext uri="{BB962C8B-B14F-4D97-AF65-F5344CB8AC3E}">
        <p14:creationId xmlns:p14="http://schemas.microsoft.com/office/powerpoint/2010/main" val="153165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E6A83-F312-4498-9E20-E36FD4C07026}"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C5403-84DB-49FD-A5B5-872714AE706A}" type="slidenum">
              <a:rPr lang="en-US" smtClean="0"/>
              <a:t>‹#›</a:t>
            </a:fld>
            <a:endParaRPr lang="en-US"/>
          </a:p>
        </p:txBody>
      </p:sp>
    </p:spTree>
    <p:extLst>
      <p:ext uri="{BB962C8B-B14F-4D97-AF65-F5344CB8AC3E}">
        <p14:creationId xmlns:p14="http://schemas.microsoft.com/office/powerpoint/2010/main" val="149465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E6A83-F312-4498-9E20-E36FD4C07026}"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C5403-84DB-49FD-A5B5-872714AE706A}" type="slidenum">
              <a:rPr lang="en-US" smtClean="0"/>
              <a:t>‹#›</a:t>
            </a:fld>
            <a:endParaRPr lang="en-US"/>
          </a:p>
        </p:txBody>
      </p:sp>
    </p:spTree>
    <p:extLst>
      <p:ext uri="{BB962C8B-B14F-4D97-AF65-F5344CB8AC3E}">
        <p14:creationId xmlns:p14="http://schemas.microsoft.com/office/powerpoint/2010/main" val="214771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4E6A83-F312-4498-9E20-E36FD4C07026}"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C5403-84DB-49FD-A5B5-872714AE706A}" type="slidenum">
              <a:rPr lang="en-US" smtClean="0"/>
              <a:t>‹#›</a:t>
            </a:fld>
            <a:endParaRPr lang="en-US"/>
          </a:p>
        </p:txBody>
      </p:sp>
    </p:spTree>
    <p:extLst>
      <p:ext uri="{BB962C8B-B14F-4D97-AF65-F5344CB8AC3E}">
        <p14:creationId xmlns:p14="http://schemas.microsoft.com/office/powerpoint/2010/main" val="358763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4E6A83-F312-4498-9E20-E36FD4C07026}"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C5403-84DB-49FD-A5B5-872714AE706A}" type="slidenum">
              <a:rPr lang="en-US" smtClean="0"/>
              <a:t>‹#›</a:t>
            </a:fld>
            <a:endParaRPr lang="en-US"/>
          </a:p>
        </p:txBody>
      </p:sp>
    </p:spTree>
    <p:extLst>
      <p:ext uri="{BB962C8B-B14F-4D97-AF65-F5344CB8AC3E}">
        <p14:creationId xmlns:p14="http://schemas.microsoft.com/office/powerpoint/2010/main" val="421546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4E6A83-F312-4498-9E20-E36FD4C07026}" type="datetimeFigureOut">
              <a:rPr lang="en-US" smtClean="0"/>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C5403-84DB-49FD-A5B5-872714AE706A}" type="slidenum">
              <a:rPr lang="en-US" smtClean="0"/>
              <a:t>‹#›</a:t>
            </a:fld>
            <a:endParaRPr lang="en-US"/>
          </a:p>
        </p:txBody>
      </p:sp>
    </p:spTree>
    <p:extLst>
      <p:ext uri="{BB962C8B-B14F-4D97-AF65-F5344CB8AC3E}">
        <p14:creationId xmlns:p14="http://schemas.microsoft.com/office/powerpoint/2010/main" val="228749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4E6A83-F312-4498-9E20-E36FD4C07026}" type="datetimeFigureOut">
              <a:rPr lang="en-US" smtClean="0"/>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C5403-84DB-49FD-A5B5-872714AE706A}" type="slidenum">
              <a:rPr lang="en-US" smtClean="0"/>
              <a:t>‹#›</a:t>
            </a:fld>
            <a:endParaRPr lang="en-US"/>
          </a:p>
        </p:txBody>
      </p:sp>
    </p:spTree>
    <p:extLst>
      <p:ext uri="{BB962C8B-B14F-4D97-AF65-F5344CB8AC3E}">
        <p14:creationId xmlns:p14="http://schemas.microsoft.com/office/powerpoint/2010/main" val="288442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E6A83-F312-4498-9E20-E36FD4C07026}" type="datetimeFigureOut">
              <a:rPr lang="en-US" smtClean="0"/>
              <a:t>9/12/2017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C5403-84DB-49FD-A5B5-872714AE706A}" type="slidenum">
              <a:rPr lang="en-US" smtClean="0"/>
              <a:t>‹#›</a:t>
            </a:fld>
            <a:endParaRPr lang="en-US"/>
          </a:p>
        </p:txBody>
      </p:sp>
    </p:spTree>
    <p:extLst>
      <p:ext uri="{BB962C8B-B14F-4D97-AF65-F5344CB8AC3E}">
        <p14:creationId xmlns:p14="http://schemas.microsoft.com/office/powerpoint/2010/main" val="396113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4E6A83-F312-4498-9E20-E36FD4C07026}"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C5403-84DB-49FD-A5B5-872714AE706A}" type="slidenum">
              <a:rPr lang="en-US" smtClean="0"/>
              <a:t>‹#›</a:t>
            </a:fld>
            <a:endParaRPr lang="en-US"/>
          </a:p>
        </p:txBody>
      </p:sp>
    </p:spTree>
    <p:extLst>
      <p:ext uri="{BB962C8B-B14F-4D97-AF65-F5344CB8AC3E}">
        <p14:creationId xmlns:p14="http://schemas.microsoft.com/office/powerpoint/2010/main" val="24359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4E6A83-F312-4498-9E20-E36FD4C07026}"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C5403-84DB-49FD-A5B5-872714AE706A}" type="slidenum">
              <a:rPr lang="en-US" smtClean="0"/>
              <a:t>‹#›</a:t>
            </a:fld>
            <a:endParaRPr lang="en-US"/>
          </a:p>
        </p:txBody>
      </p:sp>
    </p:spTree>
    <p:extLst>
      <p:ext uri="{BB962C8B-B14F-4D97-AF65-F5344CB8AC3E}">
        <p14:creationId xmlns:p14="http://schemas.microsoft.com/office/powerpoint/2010/main" val="137388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E6A83-F312-4498-9E20-E36FD4C07026}" type="datetimeFigureOut">
              <a:rPr lang="en-US" smtClean="0"/>
              <a:t>9/12/2017</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C5403-84DB-49FD-A5B5-872714AE706A}" type="slidenum">
              <a:rPr lang="en-US" smtClean="0"/>
              <a:t>‹#›</a:t>
            </a:fld>
            <a:endParaRPr lang="en-US"/>
          </a:p>
        </p:txBody>
      </p:sp>
    </p:spTree>
    <p:extLst>
      <p:ext uri="{BB962C8B-B14F-4D97-AF65-F5344CB8AC3E}">
        <p14:creationId xmlns:p14="http://schemas.microsoft.com/office/powerpoint/2010/main" val="1304653812"/>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vmec.org/" TargetMode="External"/><Relationship Id="rId2" Type="http://schemas.openxmlformats.org/officeDocument/2006/relationships/hyperlink" Target="mailto:jbates@vmec.org" TargetMode="Externa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350" y="881786"/>
            <a:ext cx="11648049" cy="2083191"/>
          </a:xfrm>
        </p:spPr>
        <p:txBody>
          <a:bodyPr/>
          <a:lstStyle/>
          <a:p>
            <a:pPr algn="ctr"/>
            <a:r>
              <a:rPr lang="en-US" dirty="0">
                <a:latin typeface="Calibri" panose="020F0502020204030204" pitchFamily="34" charset="0"/>
                <a:cs typeface="Calibri" panose="020F0502020204030204" pitchFamily="34" charset="0"/>
              </a:rPr>
              <a:t>Structured Problem Solving</a:t>
            </a:r>
          </a:p>
        </p:txBody>
      </p:sp>
      <p:sp>
        <p:nvSpPr>
          <p:cNvPr id="3" name="Subtitle 2"/>
          <p:cNvSpPr>
            <a:spLocks noGrp="1"/>
          </p:cNvSpPr>
          <p:nvPr>
            <p:ph type="subTitle" idx="1"/>
          </p:nvPr>
        </p:nvSpPr>
        <p:spPr>
          <a:xfrm>
            <a:off x="1692543" y="2982823"/>
            <a:ext cx="8825659" cy="1756117"/>
          </a:xfrm>
        </p:spPr>
        <p:txBody>
          <a:bodyPr>
            <a:normAutofit/>
          </a:bodyPr>
          <a:lstStyle/>
          <a:p>
            <a:r>
              <a:rPr lang="en-US" sz="3600" dirty="0">
                <a:latin typeface="Calibri Light" panose="020F0302020204030204" pitchFamily="34" charset="0"/>
                <a:cs typeface="Calibri Light" panose="020F0302020204030204" pitchFamily="34" charset="0"/>
              </a:rPr>
              <a:t>“How do I solve problems quickly and keep them from recurring?”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594" y="5832954"/>
            <a:ext cx="2060477" cy="749265"/>
          </a:xfrm>
          <a:prstGeom prst="rect">
            <a:avLst/>
          </a:prstGeom>
        </p:spPr>
      </p:pic>
      <p:pic>
        <p:nvPicPr>
          <p:cNvPr id="1026" name="Picture 2" descr="http://brattleborodevelopment.com/wp-content/uploads/2017/06/Knowledge-Bites-logo-300x1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089" y="0"/>
            <a:ext cx="3872571" cy="19233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09963" y="4269988"/>
            <a:ext cx="4390829" cy="1200329"/>
          </a:xfrm>
          <a:prstGeom prst="rect">
            <a:avLst/>
          </a:prstGeom>
          <a:noFill/>
        </p:spPr>
        <p:txBody>
          <a:bodyPr wrap="square" rtlCol="0">
            <a:spAutoFit/>
          </a:bodyPr>
          <a:lstStyle/>
          <a:p>
            <a:pPr algn="ctr"/>
            <a:r>
              <a:rPr lang="en-US" sz="3600" dirty="0"/>
              <a:t>Jon Bates</a:t>
            </a:r>
          </a:p>
          <a:p>
            <a:pPr algn="ctr"/>
            <a:r>
              <a:rPr lang="en-US" sz="3600" dirty="0"/>
              <a:t>September 12, 2017</a:t>
            </a:r>
          </a:p>
        </p:txBody>
      </p:sp>
      <p:sp>
        <p:nvSpPr>
          <p:cNvPr id="6" name="Rectangle 5"/>
          <p:cNvSpPr/>
          <p:nvPr/>
        </p:nvSpPr>
        <p:spPr>
          <a:xfrm>
            <a:off x="4843814" y="1678972"/>
            <a:ext cx="2523127" cy="369332"/>
          </a:xfrm>
          <a:prstGeom prst="rect">
            <a:avLst/>
          </a:prstGeom>
        </p:spPr>
        <p:txBody>
          <a:bodyPr wrap="none">
            <a:spAutoFit/>
          </a:bodyPr>
          <a:lstStyle/>
          <a:p>
            <a:r>
              <a:rPr lang="en-US" b="1" dirty="0">
                <a:solidFill>
                  <a:srgbClr val="99CC00"/>
                </a:solidFill>
                <a:latin typeface="inherit"/>
              </a:rPr>
              <a:t>SVEP Webinar Series</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989" y="5763677"/>
            <a:ext cx="7315251" cy="1029180"/>
          </a:xfrm>
          <a:prstGeom prst="rect">
            <a:avLst/>
          </a:prstGeom>
        </p:spPr>
      </p:pic>
    </p:spTree>
    <p:extLst>
      <p:ext uri="{BB962C8B-B14F-4D97-AF65-F5344CB8AC3E}">
        <p14:creationId xmlns:p14="http://schemas.microsoft.com/office/powerpoint/2010/main" val="198117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www.carsmoveus.com/wp-content/uploads/2011/07/winding_road_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8085" y="2395666"/>
            <a:ext cx="4245147" cy="2785879"/>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6871297" y="2076486"/>
            <a:ext cx="2909033" cy="386312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371300" y="214576"/>
            <a:ext cx="7409029" cy="624796"/>
          </a:xfrm>
          <a:prstGeom prst="rect">
            <a:avLst/>
          </a:prstGeom>
          <a:noFill/>
        </p:spPr>
        <p:txBody>
          <a:bodyPr wrap="square" lIns="80655" tIns="40327" rIns="80655" bIns="40327" rtlCol="0">
            <a:spAutoFit/>
          </a:bodyPr>
          <a:lstStyle/>
          <a:p>
            <a:pPr algn="ctr"/>
            <a:r>
              <a:rPr lang="en-US" sz="3531" b="1" dirty="0">
                <a:latin typeface="Calibri" panose="020F0502020204030204" pitchFamily="34" charset="0"/>
                <a:cs typeface="Calibri" panose="020F0502020204030204" pitchFamily="34" charset="0"/>
              </a:rPr>
              <a:t>SO NOW WE CAN GET GOING, RIGHT?</a:t>
            </a:r>
          </a:p>
        </p:txBody>
      </p:sp>
      <p:sp>
        <p:nvSpPr>
          <p:cNvPr id="12" name="TextBox 11"/>
          <p:cNvSpPr txBox="1"/>
          <p:nvPr/>
        </p:nvSpPr>
        <p:spPr>
          <a:xfrm>
            <a:off x="6790766" y="5271735"/>
            <a:ext cx="3068007" cy="516048"/>
          </a:xfrm>
          <a:prstGeom prst="rect">
            <a:avLst/>
          </a:prstGeom>
          <a:noFill/>
        </p:spPr>
        <p:txBody>
          <a:bodyPr wrap="square" lIns="80655" tIns="40327" rIns="80655" bIns="40327" rtlCol="0">
            <a:spAutoFit/>
          </a:bodyPr>
          <a:lstStyle/>
          <a:p>
            <a:pPr algn="ctr"/>
            <a:r>
              <a:rPr lang="en-US" sz="2824" b="1" dirty="0">
                <a:solidFill>
                  <a:schemeClr val="bg1"/>
                </a:solidFill>
                <a:latin typeface="Calibri"/>
                <a:cs typeface="Calibri"/>
              </a:rPr>
              <a:t>Team's Action Plan</a:t>
            </a:r>
          </a:p>
        </p:txBody>
      </p:sp>
      <p:sp>
        <p:nvSpPr>
          <p:cNvPr id="11" name="TextBox 10"/>
          <p:cNvSpPr txBox="1"/>
          <p:nvPr/>
        </p:nvSpPr>
        <p:spPr>
          <a:xfrm>
            <a:off x="1658473" y="790269"/>
            <a:ext cx="8875059" cy="689813"/>
          </a:xfrm>
          <a:prstGeom prst="rect">
            <a:avLst/>
          </a:prstGeom>
          <a:noFill/>
        </p:spPr>
        <p:txBody>
          <a:bodyPr wrap="square" lIns="80655" tIns="40327" rIns="80655" bIns="40327" rtlCol="0">
            <a:spAutoFit/>
          </a:bodyPr>
          <a:lstStyle/>
          <a:p>
            <a:pPr algn="ctr">
              <a:lnSpc>
                <a:spcPct val="80000"/>
              </a:lnSpc>
            </a:pPr>
            <a:r>
              <a:rPr lang="en-US" sz="2471" b="1" dirty="0">
                <a:latin typeface="Calibri Light" panose="020F0302020204030204" pitchFamily="34" charset="0"/>
                <a:cs typeface="Calibri Light" panose="020F0302020204030204" pitchFamily="34" charset="0"/>
              </a:rPr>
              <a:t>We know the overall </a:t>
            </a:r>
            <a:r>
              <a:rPr lang="en-US" sz="2471" b="1" dirty="0">
                <a:solidFill>
                  <a:srgbClr val="FF0000"/>
                </a:solidFill>
                <a:latin typeface="Calibri Light" panose="020F0302020204030204" pitchFamily="34" charset="0"/>
                <a:cs typeface="Calibri Light" panose="020F0302020204030204" pitchFamily="34" charset="0"/>
              </a:rPr>
              <a:t>direction or challenge</a:t>
            </a:r>
            <a:r>
              <a:rPr lang="en-US" sz="2471" b="1" dirty="0">
                <a:latin typeface="Calibri Light" panose="020F0302020204030204" pitchFamily="34" charset="0"/>
                <a:cs typeface="Calibri Light" panose="020F0302020204030204" pitchFamily="34" charset="0"/>
              </a:rPr>
              <a:t>,</a:t>
            </a:r>
          </a:p>
          <a:p>
            <a:pPr algn="ctr">
              <a:lnSpc>
                <a:spcPct val="80000"/>
              </a:lnSpc>
            </a:pPr>
            <a:r>
              <a:rPr lang="en-US" sz="2471" b="1" dirty="0">
                <a:solidFill>
                  <a:srgbClr val="FF0000"/>
                </a:solidFill>
                <a:latin typeface="Calibri Light" panose="020F0302020204030204" pitchFamily="34" charset="0"/>
                <a:cs typeface="Calibri Light" panose="020F0302020204030204" pitchFamily="34" charset="0"/>
              </a:rPr>
              <a:t>where we are now</a:t>
            </a:r>
            <a:r>
              <a:rPr lang="en-US" sz="2471" b="1" dirty="0">
                <a:latin typeface="Calibri Light" panose="020F0302020204030204" pitchFamily="34" charset="0"/>
                <a:cs typeface="Calibri Light" panose="020F0302020204030204" pitchFamily="34" charset="0"/>
              </a:rPr>
              <a:t> and </a:t>
            </a:r>
            <a:r>
              <a:rPr lang="en-US" sz="2471" b="1" dirty="0">
                <a:solidFill>
                  <a:srgbClr val="FF0000"/>
                </a:solidFill>
                <a:latin typeface="Calibri Light" panose="020F0302020204030204" pitchFamily="34" charset="0"/>
                <a:cs typeface="Calibri Light" panose="020F0302020204030204" pitchFamily="34" charset="0"/>
              </a:rPr>
              <a:t>our next Target Condition</a:t>
            </a:r>
            <a:r>
              <a:rPr lang="en-US" sz="2471" b="1" dirty="0">
                <a:latin typeface="Calibri Light" panose="020F0302020204030204" pitchFamily="34" charset="0"/>
                <a:cs typeface="Calibri Light" panose="020F0302020204030204" pitchFamily="34" charset="0"/>
              </a:rPr>
              <a:t>.</a:t>
            </a:r>
          </a:p>
        </p:txBody>
      </p:sp>
      <p:sp>
        <p:nvSpPr>
          <p:cNvPr id="13" name="TextBox 12"/>
          <p:cNvSpPr txBox="1"/>
          <p:nvPr/>
        </p:nvSpPr>
        <p:spPr>
          <a:xfrm>
            <a:off x="1658473" y="1513290"/>
            <a:ext cx="8875059" cy="385627"/>
          </a:xfrm>
          <a:prstGeom prst="rect">
            <a:avLst/>
          </a:prstGeom>
          <a:noFill/>
        </p:spPr>
        <p:txBody>
          <a:bodyPr wrap="square" lIns="80655" tIns="40327" rIns="80655" bIns="40327" rtlCol="0">
            <a:spAutoFit/>
          </a:bodyPr>
          <a:lstStyle/>
          <a:p>
            <a:pPr algn="ctr">
              <a:lnSpc>
                <a:spcPct val="80000"/>
              </a:lnSpc>
            </a:pPr>
            <a:r>
              <a:rPr lang="en-US" sz="2471" b="1" dirty="0">
                <a:latin typeface="Calibri Light" panose="020F0302020204030204" pitchFamily="34" charset="0"/>
                <a:cs typeface="Calibri Light" panose="020F0302020204030204" pitchFamily="34" charset="0"/>
              </a:rPr>
              <a:t>It’s time to make a plan for how to get there!</a:t>
            </a:r>
          </a:p>
        </p:txBody>
      </p:sp>
      <p:sp>
        <p:nvSpPr>
          <p:cNvPr id="9"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28600803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www.carsmoveus.com/wp-content/uploads/2011/07/winding_road_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8085" y="2395666"/>
            <a:ext cx="4245147" cy="2785879"/>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6871297" y="2076486"/>
            <a:ext cx="2909033" cy="386312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371300" y="214576"/>
            <a:ext cx="7409029" cy="624796"/>
          </a:xfrm>
          <a:prstGeom prst="rect">
            <a:avLst/>
          </a:prstGeom>
          <a:noFill/>
        </p:spPr>
        <p:txBody>
          <a:bodyPr wrap="square" lIns="80655" tIns="40327" rIns="80655" bIns="40327" rtlCol="0">
            <a:spAutoFit/>
          </a:bodyPr>
          <a:lstStyle/>
          <a:p>
            <a:pPr algn="ctr"/>
            <a:r>
              <a:rPr lang="en-US" sz="3531" b="1" dirty="0">
                <a:latin typeface="Calibri" panose="020F0502020204030204" pitchFamily="34" charset="0"/>
                <a:cs typeface="Calibri" panose="020F0502020204030204" pitchFamily="34" charset="0"/>
              </a:rPr>
              <a:t>SO NOW WE CAN GET GOING, RIGHT?</a:t>
            </a:r>
          </a:p>
        </p:txBody>
      </p:sp>
      <p:sp>
        <p:nvSpPr>
          <p:cNvPr id="12" name="TextBox 11"/>
          <p:cNvSpPr txBox="1"/>
          <p:nvPr/>
        </p:nvSpPr>
        <p:spPr>
          <a:xfrm>
            <a:off x="6790766" y="5271735"/>
            <a:ext cx="3068007" cy="516048"/>
          </a:xfrm>
          <a:prstGeom prst="rect">
            <a:avLst/>
          </a:prstGeom>
          <a:noFill/>
        </p:spPr>
        <p:txBody>
          <a:bodyPr wrap="square" lIns="80655" tIns="40327" rIns="80655" bIns="40327" rtlCol="0">
            <a:spAutoFit/>
          </a:bodyPr>
          <a:lstStyle/>
          <a:p>
            <a:pPr algn="ctr"/>
            <a:r>
              <a:rPr lang="en-US" sz="2824" b="1">
                <a:solidFill>
                  <a:schemeClr val="bg1"/>
                </a:solidFill>
                <a:latin typeface="Calibri"/>
                <a:cs typeface="Calibri"/>
              </a:rPr>
              <a:t>Team's Action Plan</a:t>
            </a:r>
          </a:p>
        </p:txBody>
      </p:sp>
      <p:sp>
        <p:nvSpPr>
          <p:cNvPr id="9" name="Rektangel 63"/>
          <p:cNvSpPr/>
          <p:nvPr/>
        </p:nvSpPr>
        <p:spPr>
          <a:xfrm>
            <a:off x="3651571" y="3171845"/>
            <a:ext cx="4890603" cy="1066849"/>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655" tIns="40327" rIns="80655" bIns="40327" rtlCol="0" anchor="ctr"/>
          <a:lstStyle/>
          <a:p>
            <a:pPr algn="ctr">
              <a:lnSpc>
                <a:spcPct val="80000"/>
              </a:lnSpc>
            </a:pPr>
            <a:r>
              <a:rPr lang="en-US" sz="4677" b="1" i="1" dirty="0">
                <a:solidFill>
                  <a:schemeClr val="tx1"/>
                </a:solidFill>
                <a:latin typeface="Calibri" panose="020F0502020204030204" pitchFamily="34" charset="0"/>
              </a:rPr>
              <a:t>Well, not quite...</a:t>
            </a:r>
          </a:p>
        </p:txBody>
      </p:sp>
      <p:sp>
        <p:nvSpPr>
          <p:cNvPr id="11" name="TextBox 10"/>
          <p:cNvSpPr txBox="1"/>
          <p:nvPr/>
        </p:nvSpPr>
        <p:spPr>
          <a:xfrm>
            <a:off x="1658473" y="790269"/>
            <a:ext cx="8875059" cy="689813"/>
          </a:xfrm>
          <a:prstGeom prst="rect">
            <a:avLst/>
          </a:prstGeom>
          <a:noFill/>
        </p:spPr>
        <p:txBody>
          <a:bodyPr wrap="square" lIns="80655" tIns="40327" rIns="80655" bIns="40327" rtlCol="0">
            <a:spAutoFit/>
          </a:bodyPr>
          <a:lstStyle/>
          <a:p>
            <a:pPr algn="ctr">
              <a:lnSpc>
                <a:spcPct val="80000"/>
              </a:lnSpc>
            </a:pPr>
            <a:r>
              <a:rPr lang="en-US" sz="2471" b="1" dirty="0">
                <a:latin typeface="Calibri Light" panose="020F0302020204030204" pitchFamily="34" charset="0"/>
                <a:cs typeface="Calibri Light" panose="020F0302020204030204" pitchFamily="34" charset="0"/>
              </a:rPr>
              <a:t>We know the overall </a:t>
            </a:r>
            <a:r>
              <a:rPr lang="en-US" sz="2471" b="1" dirty="0">
                <a:solidFill>
                  <a:srgbClr val="FF0000"/>
                </a:solidFill>
                <a:latin typeface="Calibri Light" panose="020F0302020204030204" pitchFamily="34" charset="0"/>
                <a:cs typeface="Calibri Light" panose="020F0302020204030204" pitchFamily="34" charset="0"/>
              </a:rPr>
              <a:t>direction or challenge</a:t>
            </a:r>
            <a:r>
              <a:rPr lang="en-US" sz="2471" b="1" dirty="0">
                <a:latin typeface="Calibri Light" panose="020F0302020204030204" pitchFamily="34" charset="0"/>
                <a:cs typeface="Calibri Light" panose="020F0302020204030204" pitchFamily="34" charset="0"/>
              </a:rPr>
              <a:t>,</a:t>
            </a:r>
          </a:p>
          <a:p>
            <a:pPr algn="ctr">
              <a:lnSpc>
                <a:spcPct val="80000"/>
              </a:lnSpc>
            </a:pPr>
            <a:r>
              <a:rPr lang="en-US" sz="2471" b="1" dirty="0">
                <a:solidFill>
                  <a:srgbClr val="FF0000"/>
                </a:solidFill>
                <a:latin typeface="Calibri Light" panose="020F0302020204030204" pitchFamily="34" charset="0"/>
                <a:cs typeface="Calibri Light" panose="020F0302020204030204" pitchFamily="34" charset="0"/>
              </a:rPr>
              <a:t>where we are now</a:t>
            </a:r>
            <a:r>
              <a:rPr lang="en-US" sz="2471" b="1" dirty="0">
                <a:latin typeface="Calibri Light" panose="020F0302020204030204" pitchFamily="34" charset="0"/>
                <a:cs typeface="Calibri Light" panose="020F0302020204030204" pitchFamily="34" charset="0"/>
              </a:rPr>
              <a:t> and </a:t>
            </a:r>
            <a:r>
              <a:rPr lang="en-US" sz="2471" b="1" dirty="0">
                <a:solidFill>
                  <a:srgbClr val="FF0000"/>
                </a:solidFill>
                <a:latin typeface="Calibri Light" panose="020F0302020204030204" pitchFamily="34" charset="0"/>
                <a:cs typeface="Calibri Light" panose="020F0302020204030204" pitchFamily="34" charset="0"/>
              </a:rPr>
              <a:t>our next Target Condition</a:t>
            </a:r>
            <a:r>
              <a:rPr lang="en-US" sz="2471" b="1" dirty="0">
                <a:latin typeface="Calibri Light" panose="020F0302020204030204" pitchFamily="34" charset="0"/>
                <a:cs typeface="Calibri Light" panose="020F0302020204030204" pitchFamily="34" charset="0"/>
              </a:rPr>
              <a:t>.</a:t>
            </a:r>
          </a:p>
        </p:txBody>
      </p:sp>
      <p:sp>
        <p:nvSpPr>
          <p:cNvPr id="13" name="TextBox 12"/>
          <p:cNvSpPr txBox="1"/>
          <p:nvPr/>
        </p:nvSpPr>
        <p:spPr>
          <a:xfrm>
            <a:off x="1658473" y="1513290"/>
            <a:ext cx="8875059" cy="385627"/>
          </a:xfrm>
          <a:prstGeom prst="rect">
            <a:avLst/>
          </a:prstGeom>
          <a:noFill/>
        </p:spPr>
        <p:txBody>
          <a:bodyPr wrap="square" lIns="80655" tIns="40327" rIns="80655" bIns="40327" rtlCol="0">
            <a:spAutoFit/>
          </a:bodyPr>
          <a:lstStyle/>
          <a:p>
            <a:pPr algn="ctr">
              <a:lnSpc>
                <a:spcPct val="80000"/>
              </a:lnSpc>
            </a:pPr>
            <a:r>
              <a:rPr lang="en-US" sz="2471" b="1" dirty="0">
                <a:latin typeface="Calibri Light" panose="020F0302020204030204" pitchFamily="34" charset="0"/>
                <a:cs typeface="Calibri Light" panose="020F0302020204030204" pitchFamily="34" charset="0"/>
              </a:rPr>
              <a:t>It’s time to make a plan for how to get there!</a:t>
            </a:r>
          </a:p>
        </p:txBody>
      </p:sp>
      <p:sp>
        <p:nvSpPr>
          <p:cNvPr id="10"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571584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0929" y="1120562"/>
            <a:ext cx="7648380" cy="896152"/>
          </a:xfrm>
          <a:prstGeom prst="rect">
            <a:avLst/>
          </a:prstGeom>
          <a:noFill/>
        </p:spPr>
        <p:txBody>
          <a:bodyPr wrap="square" lIns="80655" tIns="40327" rIns="80655" bIns="40327" rtlCol="0">
            <a:spAutoFit/>
          </a:bodyPr>
          <a:lstStyle/>
          <a:p>
            <a:pPr marL="403281" indent="-403281">
              <a:buFont typeface="Arial"/>
              <a:buChar char="•"/>
            </a:pPr>
            <a:r>
              <a:rPr lang="en-US" sz="2647" b="1" dirty="0">
                <a:latin typeface="Calibri Light" panose="020F0302020204030204" pitchFamily="34" charset="0"/>
                <a:cs typeface="Calibri Light" panose="020F0302020204030204" pitchFamily="34" charset="0"/>
              </a:rPr>
              <a:t>I’ll roll a die three (3) times and sum the numbers.</a:t>
            </a:r>
          </a:p>
          <a:p>
            <a:pPr marL="403281" indent="-403281">
              <a:buFont typeface="Arial"/>
              <a:buChar char="•"/>
            </a:pPr>
            <a:r>
              <a:rPr lang="en-US" sz="2647" b="1" dirty="0">
                <a:latin typeface="Calibri Light" panose="020F0302020204030204" pitchFamily="34" charset="0"/>
                <a:cs typeface="Calibri Light" panose="020F0302020204030204" pitchFamily="34" charset="0"/>
              </a:rPr>
              <a:t>The sum will be a number between 3 and 18.</a:t>
            </a:r>
          </a:p>
        </p:txBody>
      </p:sp>
      <p:pic>
        <p:nvPicPr>
          <p:cNvPr id="5" name="Picture 4" descr="activity icon.jpg"/>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rot="20586679">
            <a:off x="1818763" y="313121"/>
            <a:ext cx="1651948" cy="601873"/>
          </a:xfrm>
          <a:prstGeom prst="rect">
            <a:avLst/>
          </a:prstGeom>
        </p:spPr>
      </p:pic>
      <p:sp>
        <p:nvSpPr>
          <p:cNvPr id="6" name="TextBox 5"/>
          <p:cNvSpPr txBox="1"/>
          <p:nvPr/>
        </p:nvSpPr>
        <p:spPr>
          <a:xfrm>
            <a:off x="2147227" y="504361"/>
            <a:ext cx="7939275" cy="570486"/>
          </a:xfrm>
          <a:prstGeom prst="rect">
            <a:avLst/>
          </a:prstGeom>
          <a:noFill/>
        </p:spPr>
        <p:txBody>
          <a:bodyPr wrap="square" lIns="80655" tIns="40327" rIns="80655" bIns="40327" rtlCol="0">
            <a:spAutoFit/>
          </a:bodyPr>
          <a:lstStyle/>
          <a:p>
            <a:pPr algn="ctr">
              <a:lnSpc>
                <a:spcPct val="90000"/>
              </a:lnSpc>
            </a:pPr>
            <a:r>
              <a:rPr lang="en-US" sz="3531" b="1" dirty="0">
                <a:latin typeface="Calibri" panose="020F0502020204030204" pitchFamily="34" charset="0"/>
                <a:cs typeface="Calibri" panose="020F0502020204030204" pitchFamily="34" charset="0"/>
              </a:rPr>
              <a:t>THE DICE EXPERIMENT</a:t>
            </a:r>
          </a:p>
        </p:txBody>
      </p:sp>
      <p:sp>
        <p:nvSpPr>
          <p:cNvPr id="7" name="TextBox 6"/>
          <p:cNvSpPr txBox="1"/>
          <p:nvPr/>
        </p:nvSpPr>
        <p:spPr>
          <a:xfrm>
            <a:off x="2844356" y="4928302"/>
            <a:ext cx="6571297" cy="1157121"/>
          </a:xfrm>
          <a:prstGeom prst="rect">
            <a:avLst/>
          </a:prstGeom>
          <a:noFill/>
        </p:spPr>
        <p:txBody>
          <a:bodyPr wrap="square" lIns="80655" tIns="40327" rIns="80655" bIns="40327" rtlCol="0">
            <a:spAutoFit/>
          </a:bodyPr>
          <a:lstStyle/>
          <a:p>
            <a:pPr algn="ctr">
              <a:lnSpc>
                <a:spcPct val="110000"/>
              </a:lnSpc>
            </a:pPr>
            <a:r>
              <a:rPr lang="en-US" sz="3177" b="1" dirty="0">
                <a:solidFill>
                  <a:srgbClr val="0000FF"/>
                </a:solidFill>
                <a:latin typeface="Calibri" panose="020F0502020204030204" pitchFamily="34" charset="0"/>
                <a:cs typeface="Calibri" panose="020F0502020204030204" pitchFamily="34" charset="0"/>
              </a:rPr>
              <a:t>Before I roll, please write down:</a:t>
            </a:r>
          </a:p>
          <a:p>
            <a:pPr algn="ctr">
              <a:lnSpc>
                <a:spcPct val="110000"/>
              </a:lnSpc>
            </a:pPr>
            <a:r>
              <a:rPr lang="en-US" sz="3177" b="1" i="1" dirty="0">
                <a:solidFill>
                  <a:srgbClr val="0000FF"/>
                </a:solidFill>
                <a:latin typeface="Calibri" panose="020F0502020204030204" pitchFamily="34" charset="0"/>
                <a:cs typeface="Calibri" panose="020F0502020204030204" pitchFamily="34" charset="0"/>
              </a:rPr>
              <a:t>What will be the sum of the 3 rolls?</a:t>
            </a:r>
          </a:p>
        </p:txBody>
      </p:sp>
      <p:sp>
        <p:nvSpPr>
          <p:cNvPr id="8"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pic>
        <p:nvPicPr>
          <p:cNvPr id="3" name="Picture 2"/>
          <p:cNvPicPr>
            <a:picLocks noChangeAspect="1"/>
          </p:cNvPicPr>
          <p:nvPr/>
        </p:nvPicPr>
        <p:blipFill>
          <a:blip r:embed="rId4"/>
          <a:stretch>
            <a:fillRect/>
          </a:stretch>
        </p:blipFill>
        <p:spPr>
          <a:xfrm>
            <a:off x="4544701" y="2102389"/>
            <a:ext cx="3144326" cy="2825913"/>
          </a:xfrm>
          <a:prstGeom prst="rect">
            <a:avLst/>
          </a:prstGeom>
        </p:spPr>
      </p:pic>
    </p:spTree>
    <p:extLst>
      <p:ext uri="{BB962C8B-B14F-4D97-AF65-F5344CB8AC3E}">
        <p14:creationId xmlns:p14="http://schemas.microsoft.com/office/powerpoint/2010/main" val="424506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title="Web Viewer"/>
              <p:cNvGraphicFramePr>
                <a:graphicFrameLocks noGrp="1"/>
              </p:cNvGraphicFramePr>
              <p:nvPr/>
            </p:nvGraphicFramePr>
            <p:xfrm>
              <a:off x="1524000" y="857249"/>
              <a:ext cx="9144000" cy="51435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Add-in 3" title="Web Viewer"/>
              <p:cNvPicPr>
                <a:picLocks noGrp="1" noRot="1" noChangeAspect="1" noMove="1" noResize="1" noEditPoints="1" noAdjustHandles="1" noChangeArrowheads="1" noChangeShapeType="1"/>
              </p:cNvPicPr>
              <p:nvPr/>
            </p:nvPicPr>
            <p:blipFill>
              <a:blip r:embed="rId3"/>
              <a:stretch>
                <a:fillRect/>
              </a:stretch>
            </p:blipFill>
            <p:spPr>
              <a:xfrm>
                <a:off x="1524000" y="857249"/>
                <a:ext cx="9144000" cy="5143500"/>
              </a:xfrm>
              <a:prstGeom prst="rect">
                <a:avLst/>
              </a:prstGeom>
            </p:spPr>
          </p:pic>
        </mc:Fallback>
      </mc:AlternateContent>
    </p:spTree>
    <p:extLst>
      <p:ext uri="{BB962C8B-B14F-4D97-AF65-F5344CB8AC3E}">
        <p14:creationId xmlns:p14="http://schemas.microsoft.com/office/powerpoint/2010/main" val="1329370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22597" y="2001787"/>
            <a:ext cx="6571297" cy="1820123"/>
          </a:xfrm>
          <a:prstGeom prst="rect">
            <a:avLst/>
          </a:prstGeom>
          <a:noFill/>
        </p:spPr>
        <p:txBody>
          <a:bodyPr wrap="square" lIns="80655" tIns="40327" rIns="80655" bIns="40327" rtlCol="0">
            <a:spAutoFit/>
          </a:bodyPr>
          <a:lstStyle/>
          <a:p>
            <a:pPr algn="ctr">
              <a:lnSpc>
                <a:spcPct val="80000"/>
              </a:lnSpc>
            </a:pPr>
            <a:r>
              <a:rPr lang="en-US" sz="3531" b="1" dirty="0">
                <a:solidFill>
                  <a:srgbClr val="0000FF"/>
                </a:solidFill>
                <a:latin typeface="Calibri" panose="020F0502020204030204" pitchFamily="34" charset="0"/>
                <a:cs typeface="Calibri" panose="020F0502020204030204" pitchFamily="34" charset="0"/>
              </a:rPr>
              <a:t>Those of you who wrote down the incorrect sum...</a:t>
            </a:r>
          </a:p>
          <a:p>
            <a:pPr algn="ctr">
              <a:lnSpc>
                <a:spcPct val="80000"/>
              </a:lnSpc>
            </a:pPr>
            <a:endParaRPr lang="en-US" sz="3531" b="1" dirty="0">
              <a:solidFill>
                <a:srgbClr val="0000FF"/>
              </a:solidFill>
              <a:latin typeface="Calibri" panose="020F0502020204030204" pitchFamily="34" charset="0"/>
              <a:cs typeface="Calibri" panose="020F0502020204030204" pitchFamily="34" charset="0"/>
            </a:endParaRPr>
          </a:p>
          <a:p>
            <a:pPr algn="ctr">
              <a:lnSpc>
                <a:spcPct val="80000"/>
              </a:lnSpc>
            </a:pPr>
            <a:r>
              <a:rPr lang="en-US" sz="3531" b="1" dirty="0">
                <a:solidFill>
                  <a:srgbClr val="0000FF"/>
                </a:solidFill>
                <a:latin typeface="Calibri" panose="020F0502020204030204" pitchFamily="34" charset="0"/>
                <a:cs typeface="Calibri" panose="020F0502020204030204" pitchFamily="34" charset="0"/>
              </a:rPr>
              <a:t>How do you feel?</a:t>
            </a:r>
            <a:endParaRPr lang="en-US" sz="3531" b="1" i="1" dirty="0">
              <a:solidFill>
                <a:srgbClr val="0000FF"/>
              </a:solidFill>
              <a:latin typeface="Calibri" panose="020F0502020204030204" pitchFamily="34" charset="0"/>
              <a:cs typeface="Calibri" panose="020F0502020204030204" pitchFamily="34" charset="0"/>
            </a:endParaRPr>
          </a:p>
        </p:txBody>
      </p:sp>
      <p:sp>
        <p:nvSpPr>
          <p:cNvPr id="4"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1717288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18426" y="4841256"/>
            <a:ext cx="6190511" cy="950782"/>
          </a:xfrm>
          <a:prstGeom prst="rect">
            <a:avLst/>
          </a:prstGeom>
          <a:noFill/>
        </p:spPr>
        <p:txBody>
          <a:bodyPr wrap="square" lIns="80655" tIns="40327" rIns="80655" bIns="40327" rtlCol="0">
            <a:spAutoFit/>
          </a:bodyPr>
          <a:lstStyle/>
          <a:p>
            <a:pPr algn="ctr">
              <a:lnSpc>
                <a:spcPct val="80000"/>
              </a:lnSpc>
            </a:pPr>
            <a:r>
              <a:rPr lang="en-US" sz="3531" b="1" i="1" dirty="0"/>
              <a:t>Not so bad,</a:t>
            </a:r>
          </a:p>
          <a:p>
            <a:pPr algn="ctr">
              <a:lnSpc>
                <a:spcPct val="80000"/>
              </a:lnSpc>
            </a:pPr>
            <a:r>
              <a:rPr lang="en-US" sz="3531" b="1" i="1" dirty="0"/>
              <a:t>it’s just chance</a:t>
            </a:r>
          </a:p>
        </p:txBody>
      </p:sp>
      <p:grpSp>
        <p:nvGrpSpPr>
          <p:cNvPr id="7" name="Group 6"/>
          <p:cNvGrpSpPr/>
          <p:nvPr/>
        </p:nvGrpSpPr>
        <p:grpSpPr>
          <a:xfrm>
            <a:off x="4134973" y="804336"/>
            <a:ext cx="3922059" cy="3922059"/>
            <a:chOff x="2806700" y="911577"/>
            <a:chExt cx="4445000" cy="4445000"/>
          </a:xfrm>
        </p:grpSpPr>
        <p:pic>
          <p:nvPicPr>
            <p:cNvPr id="2" name="Picture 1"/>
            <p:cNvPicPr>
              <a:picLocks noChangeAspect="1"/>
            </p:cNvPicPr>
            <p:nvPr/>
          </p:nvPicPr>
          <p:blipFill>
            <a:blip r:embed="rId2"/>
            <a:stretch>
              <a:fillRect/>
            </a:stretch>
          </p:blipFill>
          <p:spPr>
            <a:xfrm>
              <a:off x="2806700" y="911577"/>
              <a:ext cx="4445000" cy="4445000"/>
            </a:xfrm>
            <a:prstGeom prst="rect">
              <a:avLst/>
            </a:prstGeom>
          </p:spPr>
        </p:pic>
        <p:sp>
          <p:nvSpPr>
            <p:cNvPr id="5" name="Oval 4"/>
            <p:cNvSpPr/>
            <p:nvPr/>
          </p:nvSpPr>
          <p:spPr>
            <a:xfrm>
              <a:off x="2806700" y="911577"/>
              <a:ext cx="4434840" cy="4434840"/>
            </a:xfrm>
            <a:prstGeom prst="ellipse">
              <a:avLst/>
            </a:prstGeom>
            <a:noFill/>
            <a:ln w="57150"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grpSp>
      <p:sp>
        <p:nvSpPr>
          <p:cNvPr id="8"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31182494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03708" y="580517"/>
            <a:ext cx="7939275" cy="570486"/>
          </a:xfrm>
          <a:prstGeom prst="rect">
            <a:avLst/>
          </a:prstGeom>
          <a:noFill/>
        </p:spPr>
        <p:txBody>
          <a:bodyPr wrap="square" lIns="80655" tIns="40327" rIns="80655" bIns="40327" rtlCol="0">
            <a:spAutoFit/>
          </a:bodyPr>
          <a:lstStyle/>
          <a:p>
            <a:pPr algn="ctr">
              <a:lnSpc>
                <a:spcPct val="90000"/>
              </a:lnSpc>
            </a:pPr>
            <a:r>
              <a:rPr lang="en-US" sz="3531" b="1"/>
              <a:t>QUESTION #2</a:t>
            </a:r>
          </a:p>
        </p:txBody>
      </p:sp>
      <p:sp>
        <p:nvSpPr>
          <p:cNvPr id="7" name="TextBox 6"/>
          <p:cNvSpPr txBox="1"/>
          <p:nvPr/>
        </p:nvSpPr>
        <p:spPr>
          <a:xfrm>
            <a:off x="1658473" y="3972066"/>
            <a:ext cx="8875059" cy="1254840"/>
          </a:xfrm>
          <a:prstGeom prst="rect">
            <a:avLst/>
          </a:prstGeom>
          <a:noFill/>
        </p:spPr>
        <p:txBody>
          <a:bodyPr wrap="square" lIns="80655" tIns="40327" rIns="80655" bIns="40327" rtlCol="0">
            <a:spAutoFit/>
          </a:bodyPr>
          <a:lstStyle/>
          <a:p>
            <a:pPr algn="ctr">
              <a:lnSpc>
                <a:spcPct val="120000"/>
              </a:lnSpc>
            </a:pPr>
            <a:r>
              <a:rPr lang="en-US" sz="3177" b="1">
                <a:solidFill>
                  <a:srgbClr val="0000FF"/>
                </a:solidFill>
              </a:rPr>
              <a:t>What will be the next number in this series?</a:t>
            </a:r>
          </a:p>
          <a:p>
            <a:pPr algn="ctr">
              <a:lnSpc>
                <a:spcPct val="120000"/>
              </a:lnSpc>
            </a:pPr>
            <a:r>
              <a:rPr lang="en-US" sz="3177" b="1">
                <a:solidFill>
                  <a:srgbClr val="0000FF"/>
                </a:solidFill>
              </a:rPr>
              <a:t>Please write down your answer</a:t>
            </a:r>
            <a:endParaRPr lang="en-US" sz="3177" b="1" i="1">
              <a:solidFill>
                <a:srgbClr val="0000FF"/>
              </a:solidFill>
            </a:endParaRPr>
          </a:p>
        </p:txBody>
      </p:sp>
      <p:sp>
        <p:nvSpPr>
          <p:cNvPr id="8" name="TextBox 7"/>
          <p:cNvSpPr txBox="1"/>
          <p:nvPr/>
        </p:nvSpPr>
        <p:spPr>
          <a:xfrm>
            <a:off x="4139029" y="2339036"/>
            <a:ext cx="3753475" cy="624796"/>
          </a:xfrm>
          <a:prstGeom prst="rect">
            <a:avLst/>
          </a:prstGeom>
          <a:noFill/>
        </p:spPr>
        <p:txBody>
          <a:bodyPr wrap="square" lIns="80655" tIns="40327" rIns="80655" bIns="40327" rtlCol="0">
            <a:spAutoFit/>
          </a:bodyPr>
          <a:lstStyle/>
          <a:p>
            <a:r>
              <a:rPr lang="en-US" sz="3531" b="1" dirty="0">
                <a:latin typeface="Calibri" panose="020F0502020204030204" pitchFamily="34" charset="0"/>
                <a:cs typeface="Calibri" panose="020F0502020204030204" pitchFamily="34" charset="0"/>
              </a:rPr>
              <a:t>2, 4, 6, 8, 10, 12,</a:t>
            </a:r>
            <a:r>
              <a:rPr lang="en-US" sz="3177" b="1" dirty="0">
                <a:latin typeface="Calibri" panose="020F0502020204030204" pitchFamily="34" charset="0"/>
                <a:cs typeface="Calibri" panose="020F0502020204030204" pitchFamily="34" charset="0"/>
              </a:rPr>
              <a:t>   </a:t>
            </a:r>
            <a:r>
              <a:rPr lang="en-US" sz="3531" b="1" dirty="0">
                <a:solidFill>
                  <a:srgbClr val="FF0000"/>
                </a:solidFill>
                <a:latin typeface="Calibri" panose="020F0502020204030204" pitchFamily="34" charset="0"/>
                <a:cs typeface="Calibri" panose="020F0502020204030204" pitchFamily="34" charset="0"/>
              </a:rPr>
              <a:t>?</a:t>
            </a:r>
          </a:p>
        </p:txBody>
      </p:sp>
      <p:cxnSp>
        <p:nvCxnSpPr>
          <p:cNvPr id="10" name="Straight Connector 9"/>
          <p:cNvCxnSpPr/>
          <p:nvPr/>
        </p:nvCxnSpPr>
        <p:spPr>
          <a:xfrm>
            <a:off x="7326755" y="2915627"/>
            <a:ext cx="565743" cy="0"/>
          </a:xfrm>
          <a:prstGeom prst="line">
            <a:avLst/>
          </a:prstGeom>
          <a:ln w="381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3682087" y="1980024"/>
            <a:ext cx="4732639" cy="1457817"/>
          </a:xfrm>
          <a:prstGeom prst="roundRect">
            <a:avLst/>
          </a:prstGeom>
          <a:noFill/>
          <a:ln w="38100">
            <a:solidFill>
              <a:srgbClr val="404040"/>
            </a:solidFill>
          </a:ln>
          <a:effectLst/>
        </p:spPr>
        <p:style>
          <a:lnRef idx="1">
            <a:schemeClr val="accent1"/>
          </a:lnRef>
          <a:fillRef idx="3">
            <a:schemeClr val="accent1"/>
          </a:fillRef>
          <a:effectRef idx="2">
            <a:schemeClr val="accent1"/>
          </a:effectRef>
          <a:fontRef idx="minor">
            <a:schemeClr val="lt1"/>
          </a:fontRef>
        </p:style>
        <p:txBody>
          <a:bodyPr lIns="80655" tIns="40327" rIns="80655" bIns="40327" rtlCol="0" anchor="ctr"/>
          <a:lstStyle/>
          <a:p>
            <a:pPr algn="ctr"/>
            <a:endParaRPr lang="en-US" sz="1588"/>
          </a:p>
        </p:txBody>
      </p:sp>
      <p:sp>
        <p:nvSpPr>
          <p:cNvPr id="9"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2871315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03708" y="580517"/>
            <a:ext cx="7939275" cy="570486"/>
          </a:xfrm>
          <a:prstGeom prst="rect">
            <a:avLst/>
          </a:prstGeom>
          <a:noFill/>
        </p:spPr>
        <p:txBody>
          <a:bodyPr wrap="square" lIns="80655" tIns="40327" rIns="80655" bIns="40327" rtlCol="0">
            <a:spAutoFit/>
          </a:bodyPr>
          <a:lstStyle/>
          <a:p>
            <a:pPr algn="ctr">
              <a:lnSpc>
                <a:spcPct val="90000"/>
              </a:lnSpc>
            </a:pPr>
            <a:r>
              <a:rPr lang="en-US" sz="3531" b="1"/>
              <a:t>ANSWER</a:t>
            </a:r>
          </a:p>
        </p:txBody>
      </p:sp>
      <p:sp>
        <p:nvSpPr>
          <p:cNvPr id="8" name="TextBox 7"/>
          <p:cNvSpPr txBox="1"/>
          <p:nvPr/>
        </p:nvSpPr>
        <p:spPr>
          <a:xfrm>
            <a:off x="4139030" y="2339036"/>
            <a:ext cx="4036343" cy="624796"/>
          </a:xfrm>
          <a:prstGeom prst="rect">
            <a:avLst/>
          </a:prstGeom>
          <a:noFill/>
        </p:spPr>
        <p:txBody>
          <a:bodyPr wrap="square" lIns="80655" tIns="40327" rIns="80655" bIns="40327" rtlCol="0">
            <a:spAutoFit/>
          </a:bodyPr>
          <a:lstStyle/>
          <a:p>
            <a:r>
              <a:rPr lang="en-US" sz="3531" b="1" dirty="0">
                <a:latin typeface="Calibri" panose="020F0502020204030204" pitchFamily="34" charset="0"/>
                <a:cs typeface="Calibri" panose="020F0502020204030204" pitchFamily="34" charset="0"/>
              </a:rPr>
              <a:t>2, 4, 6, 8, 10, 12</a:t>
            </a:r>
            <a:r>
              <a:rPr lang="en-US" sz="3531" b="1" dirty="0"/>
              <a:t>,</a:t>
            </a:r>
            <a:endParaRPr lang="en-US" sz="3531" b="1" dirty="0">
              <a:solidFill>
                <a:srgbClr val="FF0000"/>
              </a:solidFill>
            </a:endParaRPr>
          </a:p>
        </p:txBody>
      </p:sp>
      <p:cxnSp>
        <p:nvCxnSpPr>
          <p:cNvPr id="10" name="Straight Connector 9"/>
          <p:cNvCxnSpPr/>
          <p:nvPr/>
        </p:nvCxnSpPr>
        <p:spPr>
          <a:xfrm>
            <a:off x="7304999" y="2915627"/>
            <a:ext cx="565743" cy="0"/>
          </a:xfrm>
          <a:prstGeom prst="line">
            <a:avLst/>
          </a:prstGeom>
          <a:ln w="381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3682087" y="1980024"/>
            <a:ext cx="4732639" cy="1457817"/>
          </a:xfrm>
          <a:prstGeom prst="roundRect">
            <a:avLst/>
          </a:prstGeom>
          <a:noFill/>
          <a:ln w="38100">
            <a:solidFill>
              <a:srgbClr val="404040"/>
            </a:solidFill>
          </a:ln>
          <a:effectLst/>
        </p:spPr>
        <p:style>
          <a:lnRef idx="1">
            <a:schemeClr val="accent1"/>
          </a:lnRef>
          <a:fillRef idx="3">
            <a:schemeClr val="accent1"/>
          </a:fillRef>
          <a:effectRef idx="2">
            <a:schemeClr val="accent1"/>
          </a:effectRef>
          <a:fontRef idx="minor">
            <a:schemeClr val="lt1"/>
          </a:fontRef>
        </p:style>
        <p:txBody>
          <a:bodyPr lIns="80655" tIns="40327" rIns="80655" bIns="40327" rtlCol="0" anchor="ctr"/>
          <a:lstStyle/>
          <a:p>
            <a:pPr algn="ctr"/>
            <a:endParaRPr lang="en-US" sz="1588"/>
          </a:p>
        </p:txBody>
      </p:sp>
      <p:sp>
        <p:nvSpPr>
          <p:cNvPr id="2" name="Oval 1"/>
          <p:cNvSpPr/>
          <p:nvPr/>
        </p:nvSpPr>
        <p:spPr>
          <a:xfrm>
            <a:off x="7109165" y="2208485"/>
            <a:ext cx="946528" cy="94398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sp>
        <p:nvSpPr>
          <p:cNvPr id="9" name="TextBox 8"/>
          <p:cNvSpPr txBox="1"/>
          <p:nvPr/>
        </p:nvSpPr>
        <p:spPr>
          <a:xfrm>
            <a:off x="7337642" y="2295517"/>
            <a:ext cx="467823" cy="678978"/>
          </a:xfrm>
          <a:prstGeom prst="rect">
            <a:avLst/>
          </a:prstGeom>
          <a:noFill/>
        </p:spPr>
        <p:txBody>
          <a:bodyPr wrap="square" lIns="80655" tIns="40327" rIns="80655" bIns="40327" rtlCol="0">
            <a:spAutoFit/>
          </a:bodyPr>
          <a:lstStyle/>
          <a:p>
            <a:pPr algn="ctr"/>
            <a:r>
              <a:rPr lang="en-US" sz="3883" b="1" dirty="0">
                <a:solidFill>
                  <a:srgbClr val="FF0000"/>
                </a:solidFill>
                <a:latin typeface="Calibri" panose="020F0502020204030204" pitchFamily="34" charset="0"/>
                <a:cs typeface="Calibri" panose="020F0502020204030204" pitchFamily="34" charset="0"/>
              </a:rPr>
              <a:t>2</a:t>
            </a:r>
            <a:endParaRPr lang="en-US" sz="3531" b="1" dirty="0">
              <a:solidFill>
                <a:srgbClr val="FF0000"/>
              </a:solidFill>
              <a:latin typeface="Calibri" panose="020F0502020204030204" pitchFamily="34" charset="0"/>
              <a:cs typeface="Calibri" panose="020F0502020204030204" pitchFamily="34" charset="0"/>
            </a:endParaRPr>
          </a:p>
        </p:txBody>
      </p:sp>
      <p:sp>
        <p:nvSpPr>
          <p:cNvPr id="11"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2720915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03708" y="580517"/>
            <a:ext cx="7939275" cy="570486"/>
          </a:xfrm>
          <a:prstGeom prst="rect">
            <a:avLst/>
          </a:prstGeom>
          <a:noFill/>
        </p:spPr>
        <p:txBody>
          <a:bodyPr wrap="square" lIns="80655" tIns="40327" rIns="80655" bIns="40327" rtlCol="0">
            <a:spAutoFit/>
          </a:bodyPr>
          <a:lstStyle/>
          <a:p>
            <a:pPr algn="ctr">
              <a:lnSpc>
                <a:spcPct val="90000"/>
              </a:lnSpc>
            </a:pPr>
            <a:r>
              <a:rPr lang="en-US" sz="3531" b="1"/>
              <a:t>ANSWER</a:t>
            </a:r>
          </a:p>
        </p:txBody>
      </p:sp>
      <p:sp>
        <p:nvSpPr>
          <p:cNvPr id="7" name="TextBox 6"/>
          <p:cNvSpPr txBox="1"/>
          <p:nvPr/>
        </p:nvSpPr>
        <p:spPr>
          <a:xfrm>
            <a:off x="2811717" y="3765358"/>
            <a:ext cx="6571297" cy="1841667"/>
          </a:xfrm>
          <a:prstGeom prst="rect">
            <a:avLst/>
          </a:prstGeom>
          <a:noFill/>
        </p:spPr>
        <p:txBody>
          <a:bodyPr wrap="square" lIns="80655" tIns="40327" rIns="80655" bIns="40327" rtlCol="0">
            <a:spAutoFit/>
          </a:bodyPr>
          <a:lstStyle/>
          <a:p>
            <a:pPr algn="ctr">
              <a:lnSpc>
                <a:spcPct val="90000"/>
              </a:lnSpc>
            </a:pPr>
            <a:r>
              <a:rPr lang="en-US" sz="3177" b="1" dirty="0">
                <a:solidFill>
                  <a:srgbClr val="0000FF"/>
                </a:solidFill>
              </a:rPr>
              <a:t>Those of you who wrote down</a:t>
            </a:r>
          </a:p>
          <a:p>
            <a:pPr algn="ctr">
              <a:lnSpc>
                <a:spcPct val="90000"/>
              </a:lnSpc>
            </a:pPr>
            <a:r>
              <a:rPr lang="en-US" sz="3177" b="1" dirty="0">
                <a:solidFill>
                  <a:srgbClr val="0000FF"/>
                </a:solidFill>
              </a:rPr>
              <a:t>the incorrect number...</a:t>
            </a:r>
          </a:p>
          <a:p>
            <a:pPr algn="ctr">
              <a:lnSpc>
                <a:spcPct val="90000"/>
              </a:lnSpc>
            </a:pPr>
            <a:endParaRPr lang="en-US" sz="3177" b="1" dirty="0">
              <a:solidFill>
                <a:srgbClr val="0000FF"/>
              </a:solidFill>
            </a:endParaRPr>
          </a:p>
          <a:p>
            <a:pPr algn="ctr">
              <a:lnSpc>
                <a:spcPct val="90000"/>
              </a:lnSpc>
            </a:pPr>
            <a:r>
              <a:rPr lang="en-US" sz="3177" b="1" dirty="0">
                <a:solidFill>
                  <a:srgbClr val="0000FF"/>
                </a:solidFill>
              </a:rPr>
              <a:t>How do you feel this time?</a:t>
            </a:r>
            <a:endParaRPr lang="en-US" sz="3177" b="1" i="1" dirty="0">
              <a:solidFill>
                <a:srgbClr val="0000FF"/>
              </a:solidFill>
            </a:endParaRPr>
          </a:p>
        </p:txBody>
      </p:sp>
      <p:sp>
        <p:nvSpPr>
          <p:cNvPr id="8" name="TextBox 7"/>
          <p:cNvSpPr txBox="1"/>
          <p:nvPr/>
        </p:nvSpPr>
        <p:spPr>
          <a:xfrm>
            <a:off x="4139030" y="2339036"/>
            <a:ext cx="4036343" cy="624796"/>
          </a:xfrm>
          <a:prstGeom prst="rect">
            <a:avLst/>
          </a:prstGeom>
          <a:noFill/>
        </p:spPr>
        <p:txBody>
          <a:bodyPr wrap="square" lIns="80655" tIns="40327" rIns="80655" bIns="40327" rtlCol="0">
            <a:spAutoFit/>
          </a:bodyPr>
          <a:lstStyle/>
          <a:p>
            <a:r>
              <a:rPr lang="en-US" sz="3531" b="1" dirty="0">
                <a:latin typeface="Calibri" panose="020F0502020204030204" pitchFamily="34" charset="0"/>
                <a:cs typeface="Calibri" panose="020F0502020204030204" pitchFamily="34" charset="0"/>
              </a:rPr>
              <a:t>2, 4, 6, 8, 10, 12,</a:t>
            </a:r>
            <a:endParaRPr lang="en-US" sz="3531" b="1" dirty="0">
              <a:solidFill>
                <a:srgbClr val="FF0000"/>
              </a:solidFill>
              <a:latin typeface="Calibri" panose="020F0502020204030204" pitchFamily="34" charset="0"/>
              <a:cs typeface="Calibri" panose="020F0502020204030204" pitchFamily="34" charset="0"/>
            </a:endParaRPr>
          </a:p>
        </p:txBody>
      </p:sp>
      <p:cxnSp>
        <p:nvCxnSpPr>
          <p:cNvPr id="10" name="Straight Connector 9"/>
          <p:cNvCxnSpPr/>
          <p:nvPr/>
        </p:nvCxnSpPr>
        <p:spPr>
          <a:xfrm>
            <a:off x="7304999" y="2915627"/>
            <a:ext cx="565743" cy="0"/>
          </a:xfrm>
          <a:prstGeom prst="line">
            <a:avLst/>
          </a:prstGeom>
          <a:ln w="381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3682087" y="1980024"/>
            <a:ext cx="4732639" cy="1457817"/>
          </a:xfrm>
          <a:prstGeom prst="roundRect">
            <a:avLst/>
          </a:prstGeom>
          <a:noFill/>
          <a:ln w="38100">
            <a:solidFill>
              <a:srgbClr val="404040"/>
            </a:solidFill>
          </a:ln>
          <a:effectLst/>
        </p:spPr>
        <p:style>
          <a:lnRef idx="1">
            <a:schemeClr val="accent1"/>
          </a:lnRef>
          <a:fillRef idx="3">
            <a:schemeClr val="accent1"/>
          </a:fillRef>
          <a:effectRef idx="2">
            <a:schemeClr val="accent1"/>
          </a:effectRef>
          <a:fontRef idx="minor">
            <a:schemeClr val="lt1"/>
          </a:fontRef>
        </p:style>
        <p:txBody>
          <a:bodyPr lIns="80655" tIns="40327" rIns="80655" bIns="40327" rtlCol="0" anchor="ctr"/>
          <a:lstStyle/>
          <a:p>
            <a:pPr algn="ctr"/>
            <a:endParaRPr lang="en-US" sz="1588"/>
          </a:p>
        </p:txBody>
      </p:sp>
      <p:sp>
        <p:nvSpPr>
          <p:cNvPr id="2" name="Oval 1"/>
          <p:cNvSpPr/>
          <p:nvPr/>
        </p:nvSpPr>
        <p:spPr>
          <a:xfrm>
            <a:off x="7109165" y="2208485"/>
            <a:ext cx="946528" cy="94398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sp>
        <p:nvSpPr>
          <p:cNvPr id="9" name="TextBox 8"/>
          <p:cNvSpPr txBox="1"/>
          <p:nvPr/>
        </p:nvSpPr>
        <p:spPr>
          <a:xfrm>
            <a:off x="7337642" y="2295517"/>
            <a:ext cx="467823" cy="678978"/>
          </a:xfrm>
          <a:prstGeom prst="rect">
            <a:avLst/>
          </a:prstGeom>
          <a:noFill/>
        </p:spPr>
        <p:txBody>
          <a:bodyPr wrap="square" lIns="80655" tIns="40327" rIns="80655" bIns="40327" rtlCol="0">
            <a:spAutoFit/>
          </a:bodyPr>
          <a:lstStyle/>
          <a:p>
            <a:pPr algn="ctr"/>
            <a:r>
              <a:rPr lang="en-US" sz="3883" b="1">
                <a:solidFill>
                  <a:srgbClr val="FF0000"/>
                </a:solidFill>
                <a:latin typeface="Calibri" panose="020F0502020204030204" pitchFamily="34" charset="0"/>
                <a:cs typeface="Calibri" panose="020F0502020204030204" pitchFamily="34" charset="0"/>
              </a:rPr>
              <a:t>2</a:t>
            </a:r>
            <a:endParaRPr lang="en-US" sz="3531" b="1">
              <a:solidFill>
                <a:srgbClr val="FF0000"/>
              </a:solidFill>
              <a:latin typeface="Calibri" panose="020F0502020204030204" pitchFamily="34" charset="0"/>
              <a:cs typeface="Calibri" panose="020F0502020204030204" pitchFamily="34" charset="0"/>
            </a:endParaRPr>
          </a:p>
        </p:txBody>
      </p:sp>
      <p:sp>
        <p:nvSpPr>
          <p:cNvPr id="11"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2497625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11706" y="929339"/>
            <a:ext cx="4157383" cy="4291853"/>
          </a:xfrm>
          <a:prstGeom prst="rect">
            <a:avLst/>
          </a:prstGeom>
        </p:spPr>
      </p:pic>
      <p:sp>
        <p:nvSpPr>
          <p:cNvPr id="4" name="TextBox 3"/>
          <p:cNvSpPr txBox="1"/>
          <p:nvPr/>
        </p:nvSpPr>
        <p:spPr>
          <a:xfrm>
            <a:off x="3018426" y="5135002"/>
            <a:ext cx="6190511" cy="619218"/>
          </a:xfrm>
          <a:prstGeom prst="rect">
            <a:avLst/>
          </a:prstGeom>
          <a:noFill/>
        </p:spPr>
        <p:txBody>
          <a:bodyPr wrap="square" lIns="80655" tIns="40327" rIns="80655" bIns="40327" rtlCol="0">
            <a:spAutoFit/>
          </a:bodyPr>
          <a:lstStyle/>
          <a:p>
            <a:pPr algn="ctr">
              <a:lnSpc>
                <a:spcPct val="90000"/>
              </a:lnSpc>
            </a:pPr>
            <a:r>
              <a:rPr lang="en-US" sz="3883" b="1" i="1"/>
              <a:t>Hey!</a:t>
            </a:r>
          </a:p>
        </p:txBody>
      </p:sp>
      <p:sp>
        <p:nvSpPr>
          <p:cNvPr id="5"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3018767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9009" y="3318570"/>
            <a:ext cx="11289701" cy="3477875"/>
          </a:xfrm>
          <a:prstGeom prst="rect">
            <a:avLst/>
          </a:prstGeom>
        </p:spPr>
        <p:txBody>
          <a:bodyPr wrap="square">
            <a:spAutoFit/>
          </a:bodyPr>
          <a:lstStyle/>
          <a:p>
            <a:pPr fontAlgn="base"/>
            <a:r>
              <a:rPr lang="en-US" sz="2000" dirty="0" smtClean="0">
                <a:solidFill>
                  <a:srgbClr val="000000"/>
                </a:solidFill>
                <a:latin typeface="inherit"/>
              </a:rPr>
              <a:t>Jon</a:t>
            </a:r>
            <a:r>
              <a:rPr lang="en-US" sz="2000" dirty="0">
                <a:solidFill>
                  <a:srgbClr val="000000"/>
                </a:solidFill>
                <a:latin typeface="inherit"/>
              </a:rPr>
              <a:t> joined VMEC in April 2017 as a VMEC Professional Manufacturing &amp; Business Growth Advisor. He has over 20 years of diverse, practical experience in engineering, business management, business marketing, customer relationship building, and project management in manufacturing and the HVAC industry. Immediately prior to joining VMEC, Jon was a Manufacturing Process Engineer at General Electric (GE) Aviation in Rutland, VT.  In that role, he drove process improvements and Lean initiatives that in part included successful efforts to decrease delinquency to customers, reduce scrap and rework, and reduce inventory.</a:t>
            </a:r>
          </a:p>
          <a:p>
            <a:pPr fontAlgn="base"/>
            <a:r>
              <a:rPr lang="en-US" sz="2000" dirty="0">
                <a:solidFill>
                  <a:srgbClr val="000000"/>
                </a:solidFill>
                <a:latin typeface="inherit"/>
              </a:rPr>
              <a:t>Jon holds a BS degree in Mechanical Engineering  from the University of Vermont and is also a graduate of the GE Apprentice Program. </a:t>
            </a:r>
            <a:r>
              <a:rPr lang="en-US" sz="2000" dirty="0" smtClean="0">
                <a:solidFill>
                  <a:srgbClr val="000000"/>
                </a:solidFill>
                <a:latin typeface="inherit"/>
              </a:rPr>
              <a:t>Jon has </a:t>
            </a:r>
            <a:r>
              <a:rPr lang="en-US" sz="2000" dirty="0">
                <a:solidFill>
                  <a:srgbClr val="000000"/>
                </a:solidFill>
                <a:latin typeface="inherit"/>
              </a:rPr>
              <a:t>since become a valued instructor, through Vermont Technical College (VTC), of the successful GE Apprentice Program at GE Aviation in Rutland.</a:t>
            </a:r>
            <a:endParaRPr lang="en-US" sz="2000" b="0" i="0" dirty="0">
              <a:solidFill>
                <a:srgbClr val="000000"/>
              </a:solidFill>
              <a:effectLst/>
              <a:latin typeface="inherit"/>
            </a:endParaRPr>
          </a:p>
        </p:txBody>
      </p:sp>
      <p:pic>
        <p:nvPicPr>
          <p:cNvPr id="5" name="Picture 4"/>
          <p:cNvPicPr>
            <a:picLocks noChangeAspect="1"/>
          </p:cNvPicPr>
          <p:nvPr/>
        </p:nvPicPr>
        <p:blipFill rotWithShape="1">
          <a:blip r:embed="rId2"/>
          <a:srcRect t="7713" b="7288"/>
          <a:stretch/>
        </p:blipFill>
        <p:spPr>
          <a:xfrm>
            <a:off x="509010" y="368894"/>
            <a:ext cx="2273983" cy="2890684"/>
          </a:xfrm>
          <a:prstGeom prst="rect">
            <a:avLst/>
          </a:prstGeom>
        </p:spPr>
      </p:pic>
      <p:sp>
        <p:nvSpPr>
          <p:cNvPr id="6" name="TextBox 5"/>
          <p:cNvSpPr txBox="1"/>
          <p:nvPr/>
        </p:nvSpPr>
        <p:spPr>
          <a:xfrm>
            <a:off x="2782993" y="996065"/>
            <a:ext cx="8779742" cy="1569660"/>
          </a:xfrm>
          <a:prstGeom prst="rect">
            <a:avLst/>
          </a:prstGeom>
          <a:noFill/>
        </p:spPr>
        <p:txBody>
          <a:bodyPr wrap="square" rtlCol="0">
            <a:spAutoFit/>
          </a:bodyPr>
          <a:lstStyle/>
          <a:p>
            <a:pPr fontAlgn="base"/>
            <a:r>
              <a:rPr lang="en-US" sz="2400" b="1" dirty="0">
                <a:solidFill>
                  <a:srgbClr val="008065"/>
                </a:solidFill>
                <a:latin typeface="Montserrat"/>
              </a:rPr>
              <a:t>Jon Bates</a:t>
            </a:r>
          </a:p>
          <a:p>
            <a:pPr fontAlgn="base"/>
            <a:r>
              <a:rPr lang="en-US" sz="2400" dirty="0">
                <a:solidFill>
                  <a:srgbClr val="666666"/>
                </a:solidFill>
                <a:latin typeface="Montserrat"/>
              </a:rPr>
              <a:t>Professional Manufacturing and Business Growth Advisor</a:t>
            </a:r>
            <a:endParaRPr lang="en-US" sz="2400" dirty="0">
              <a:solidFill>
                <a:srgbClr val="222222"/>
              </a:solidFill>
              <a:latin typeface="Montserrat"/>
            </a:endParaRPr>
          </a:p>
          <a:p>
            <a:pPr fontAlgn="base"/>
            <a:r>
              <a:rPr lang="en-US" sz="2400" b="1" dirty="0">
                <a:solidFill>
                  <a:srgbClr val="000000"/>
                </a:solidFill>
                <a:latin typeface="inherit"/>
              </a:rPr>
              <a:t>(802) 345-2062</a:t>
            </a:r>
            <a:br>
              <a:rPr lang="en-US" sz="2400" b="1" dirty="0">
                <a:solidFill>
                  <a:srgbClr val="000000"/>
                </a:solidFill>
                <a:latin typeface="inherit"/>
              </a:rPr>
            </a:br>
            <a:r>
              <a:rPr lang="en-US" sz="2400" b="1" dirty="0">
                <a:solidFill>
                  <a:srgbClr val="000000"/>
                </a:solidFill>
                <a:latin typeface="inherit"/>
              </a:rPr>
              <a:t>jbates@vmec.org</a:t>
            </a:r>
            <a:endParaRPr lang="en-US" sz="2400" dirty="0"/>
          </a:p>
        </p:txBody>
      </p:sp>
    </p:spTree>
    <p:extLst>
      <p:ext uri="{BB962C8B-B14F-4D97-AF65-F5344CB8AC3E}">
        <p14:creationId xmlns:p14="http://schemas.microsoft.com/office/powerpoint/2010/main" val="2050659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1386" y="2371670"/>
            <a:ext cx="6190511" cy="1276512"/>
          </a:xfrm>
          <a:prstGeom prst="rect">
            <a:avLst/>
          </a:prstGeom>
          <a:noFill/>
        </p:spPr>
        <p:txBody>
          <a:bodyPr wrap="square" lIns="80655" tIns="40327" rIns="80655" bIns="40327" rtlCol="0">
            <a:spAutoFit/>
          </a:bodyPr>
          <a:lstStyle/>
          <a:p>
            <a:pPr algn="ctr"/>
            <a:r>
              <a:rPr lang="en-US" sz="3883" b="1" dirty="0">
                <a:solidFill>
                  <a:srgbClr val="FF0000"/>
                </a:solidFill>
              </a:rPr>
              <a:t>What was different</a:t>
            </a:r>
          </a:p>
          <a:p>
            <a:pPr algn="ctr"/>
            <a:r>
              <a:rPr lang="en-US" sz="3883" b="1" dirty="0">
                <a:solidFill>
                  <a:srgbClr val="FF0000"/>
                </a:solidFill>
              </a:rPr>
              <a:t>about these two scenarios?</a:t>
            </a:r>
          </a:p>
        </p:txBody>
      </p:sp>
      <p:sp>
        <p:nvSpPr>
          <p:cNvPr id="5"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358931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58473" y="157097"/>
            <a:ext cx="8875059" cy="570486"/>
          </a:xfrm>
          <a:prstGeom prst="rect">
            <a:avLst/>
          </a:prstGeom>
          <a:noFill/>
        </p:spPr>
        <p:txBody>
          <a:bodyPr wrap="square" lIns="80655" tIns="40327" rIns="80655" bIns="40327" rtlCol="0">
            <a:spAutoFit/>
          </a:bodyPr>
          <a:lstStyle/>
          <a:p>
            <a:pPr algn="ctr">
              <a:lnSpc>
                <a:spcPct val="90000"/>
              </a:lnSpc>
            </a:pPr>
            <a:r>
              <a:rPr lang="en-US" sz="3531" b="1" dirty="0">
                <a:latin typeface="Calibri" panose="020F0502020204030204" pitchFamily="34" charset="0"/>
                <a:cs typeface="Calibri" panose="020F0502020204030204" pitchFamily="34" charset="0"/>
              </a:rPr>
              <a:t>DIFFERENCE BETWEEN THE SCENARIOS</a:t>
            </a:r>
          </a:p>
        </p:txBody>
      </p:sp>
      <p:sp>
        <p:nvSpPr>
          <p:cNvPr id="2" name="TextBox 1"/>
          <p:cNvSpPr txBox="1"/>
          <p:nvPr/>
        </p:nvSpPr>
        <p:spPr>
          <a:xfrm>
            <a:off x="1658473" y="608353"/>
            <a:ext cx="8875059" cy="461674"/>
          </a:xfrm>
          <a:prstGeom prst="rect">
            <a:avLst/>
          </a:prstGeom>
          <a:noFill/>
        </p:spPr>
        <p:txBody>
          <a:bodyPr wrap="square" lIns="80655" tIns="40327" rIns="80655" bIns="40327" rtlCol="0">
            <a:spAutoFit/>
          </a:bodyPr>
          <a:lstStyle/>
          <a:p>
            <a:pPr algn="ctr"/>
            <a:r>
              <a:rPr lang="en-US" sz="2471" b="1" dirty="0">
                <a:latin typeface="Calibri" panose="020F0502020204030204" pitchFamily="34" charset="0"/>
                <a:cs typeface="Calibri" panose="020F0502020204030204" pitchFamily="34" charset="0"/>
              </a:rPr>
              <a:t>How easy or hard it is to spot the </a:t>
            </a:r>
            <a:r>
              <a:rPr lang="en-US" sz="2471" b="1" dirty="0">
                <a:solidFill>
                  <a:srgbClr val="FF0000"/>
                </a:solidFill>
                <a:latin typeface="Calibri" panose="020F0502020204030204" pitchFamily="34" charset="0"/>
                <a:cs typeface="Calibri" panose="020F0502020204030204" pitchFamily="34" charset="0"/>
              </a:rPr>
              <a:t>Current Knowledge Threshold</a:t>
            </a:r>
          </a:p>
        </p:txBody>
      </p:sp>
      <p:sp>
        <p:nvSpPr>
          <p:cNvPr id="6" name="TextBox 5"/>
          <p:cNvSpPr txBox="1"/>
          <p:nvPr/>
        </p:nvSpPr>
        <p:spPr>
          <a:xfrm>
            <a:off x="3350634" y="1118546"/>
            <a:ext cx="5600871" cy="1406420"/>
          </a:xfrm>
          <a:prstGeom prst="rect">
            <a:avLst/>
          </a:prstGeom>
          <a:noFill/>
        </p:spPr>
        <p:txBody>
          <a:bodyPr wrap="square" lIns="80655" tIns="40327" rIns="80655" bIns="40327" rtlCol="0">
            <a:spAutoFit/>
          </a:bodyPr>
          <a:lstStyle/>
          <a:p>
            <a:pPr>
              <a:lnSpc>
                <a:spcPct val="80000"/>
              </a:lnSpc>
            </a:pPr>
            <a:r>
              <a:rPr lang="en-US" sz="1941" b="1" dirty="0">
                <a:latin typeface="Calibri Light" panose="020F0302020204030204" pitchFamily="34" charset="0"/>
                <a:cs typeface="Calibri Light" panose="020F0302020204030204" pitchFamily="34" charset="0"/>
              </a:rPr>
              <a:t>•</a:t>
            </a:r>
            <a:r>
              <a:rPr lang="en-US" sz="1941" b="1" dirty="0">
                <a:solidFill>
                  <a:srgbClr val="0000FF"/>
                </a:solidFill>
                <a:latin typeface="Calibri Light" panose="020F0302020204030204" pitchFamily="34" charset="0"/>
                <a:cs typeface="Calibri Light" panose="020F0302020204030204" pitchFamily="34" charset="0"/>
              </a:rPr>
              <a:t>  </a:t>
            </a:r>
            <a:r>
              <a:rPr lang="en-US" sz="1941" b="1" dirty="0">
                <a:latin typeface="Calibri Light" panose="020F0302020204030204" pitchFamily="34" charset="0"/>
                <a:cs typeface="Calibri Light" panose="020F0302020204030204" pitchFamily="34" charset="0"/>
              </a:rPr>
              <a:t>In Round 1 with the dice, it was easy to see</a:t>
            </a:r>
          </a:p>
          <a:p>
            <a:pPr>
              <a:lnSpc>
                <a:spcPct val="80000"/>
              </a:lnSpc>
            </a:pPr>
            <a:r>
              <a:rPr lang="en-US" sz="1941" b="1" dirty="0">
                <a:latin typeface="Calibri Light" panose="020F0302020204030204" pitchFamily="34" charset="0"/>
                <a:cs typeface="Calibri Light" panose="020F0302020204030204" pitchFamily="34" charset="0"/>
              </a:rPr>
              <a:t>    that we didn’t know what the outcome would be.</a:t>
            </a:r>
          </a:p>
          <a:p>
            <a:pPr>
              <a:lnSpc>
                <a:spcPct val="80000"/>
              </a:lnSpc>
            </a:pPr>
            <a:endParaRPr lang="en-US" sz="1059" b="1" dirty="0">
              <a:solidFill>
                <a:srgbClr val="0000FF"/>
              </a:solidFill>
              <a:latin typeface="Calibri Light" panose="020F0302020204030204" pitchFamily="34" charset="0"/>
              <a:cs typeface="Calibri Light" panose="020F0302020204030204" pitchFamily="34" charset="0"/>
            </a:endParaRPr>
          </a:p>
          <a:p>
            <a:pPr>
              <a:lnSpc>
                <a:spcPct val="80000"/>
              </a:lnSpc>
            </a:pPr>
            <a:r>
              <a:rPr lang="en-US" sz="1941" b="1" dirty="0">
                <a:latin typeface="Calibri Light" panose="020F0302020204030204" pitchFamily="34" charset="0"/>
                <a:cs typeface="Calibri Light" panose="020F0302020204030204" pitchFamily="34" charset="0"/>
              </a:rPr>
              <a:t>•  In </a:t>
            </a:r>
            <a:r>
              <a:rPr lang="en-US" sz="1941" b="1" dirty="0">
                <a:solidFill>
                  <a:srgbClr val="000000"/>
                </a:solidFill>
                <a:latin typeface="Calibri Light" panose="020F0302020204030204" pitchFamily="34" charset="0"/>
                <a:cs typeface="Calibri Light" panose="020F0302020204030204" pitchFamily="34" charset="0"/>
              </a:rPr>
              <a:t>Round 2</a:t>
            </a:r>
            <a:r>
              <a:rPr lang="en-US" sz="1941" b="1" dirty="0">
                <a:latin typeface="Calibri Light" panose="020F0302020204030204" pitchFamily="34" charset="0"/>
                <a:cs typeface="Calibri Light" panose="020F0302020204030204" pitchFamily="34" charset="0"/>
              </a:rPr>
              <a:t> the knowledge threshold was more</a:t>
            </a:r>
          </a:p>
          <a:p>
            <a:pPr>
              <a:lnSpc>
                <a:spcPct val="80000"/>
              </a:lnSpc>
            </a:pPr>
            <a:r>
              <a:rPr lang="en-US" sz="1941" b="1" dirty="0">
                <a:latin typeface="Calibri Light" panose="020F0302020204030204" pitchFamily="34" charset="0"/>
                <a:cs typeface="Calibri Light" panose="020F0302020204030204" pitchFamily="34" charset="0"/>
              </a:rPr>
              <a:t>    difficult to see.  We thought we knew the answer,</a:t>
            </a:r>
          </a:p>
          <a:p>
            <a:pPr>
              <a:lnSpc>
                <a:spcPct val="80000"/>
              </a:lnSpc>
            </a:pPr>
            <a:r>
              <a:rPr lang="en-US" sz="1941" b="1" dirty="0">
                <a:latin typeface="Calibri Light" panose="020F0302020204030204" pitchFamily="34" charset="0"/>
                <a:cs typeface="Calibri Light" panose="020F0302020204030204" pitchFamily="34" charset="0"/>
              </a:rPr>
              <a:t>    so we went over the threshold &amp; answered.</a:t>
            </a:r>
          </a:p>
        </p:txBody>
      </p:sp>
      <p:sp>
        <p:nvSpPr>
          <p:cNvPr id="7" name="TextBox 6"/>
          <p:cNvSpPr txBox="1"/>
          <p:nvPr/>
        </p:nvSpPr>
        <p:spPr>
          <a:xfrm>
            <a:off x="2808976" y="5383469"/>
            <a:ext cx="6998749" cy="917953"/>
          </a:xfrm>
          <a:prstGeom prst="rect">
            <a:avLst/>
          </a:prstGeom>
          <a:noFill/>
        </p:spPr>
        <p:txBody>
          <a:bodyPr wrap="square" lIns="80655" tIns="40327" rIns="80655" bIns="40327" rtlCol="0">
            <a:spAutoFit/>
          </a:bodyPr>
          <a:lstStyle/>
          <a:p>
            <a:pPr marL="302460" indent="-302460">
              <a:lnSpc>
                <a:spcPct val="110000"/>
              </a:lnSpc>
              <a:buFont typeface="Wingdings" charset="2"/>
              <a:buChar char="Ø"/>
            </a:pPr>
            <a:r>
              <a:rPr lang="en-US" sz="2471" b="1" dirty="0">
                <a:latin typeface="Calibri" panose="020F0502020204030204" pitchFamily="34" charset="0"/>
                <a:cs typeface="Calibri" panose="020F0502020204030204" pitchFamily="34" charset="0"/>
              </a:rPr>
              <a:t>What would be a good answer in both rounds?</a:t>
            </a:r>
          </a:p>
          <a:p>
            <a:pPr marL="302460" indent="-302460">
              <a:lnSpc>
                <a:spcPct val="110000"/>
              </a:lnSpc>
              <a:buFont typeface="Wingdings" charset="2"/>
              <a:buChar char="Ø"/>
            </a:pPr>
            <a:r>
              <a:rPr lang="en-US" sz="2471" b="1" dirty="0">
                <a:latin typeface="Calibri" panose="020F0502020204030204" pitchFamily="34" charset="0"/>
                <a:cs typeface="Calibri" panose="020F0502020204030204" pitchFamily="34" charset="0"/>
              </a:rPr>
              <a:t>Why don’t we say that?</a:t>
            </a:r>
          </a:p>
        </p:txBody>
      </p:sp>
      <p:sp>
        <p:nvSpPr>
          <p:cNvPr id="8" name="TextBox 7"/>
          <p:cNvSpPr txBox="1"/>
          <p:nvPr/>
        </p:nvSpPr>
        <p:spPr>
          <a:xfrm>
            <a:off x="2966696" y="2648819"/>
            <a:ext cx="6727709" cy="624924"/>
          </a:xfrm>
          <a:prstGeom prst="rect">
            <a:avLst/>
          </a:prstGeom>
          <a:noFill/>
        </p:spPr>
        <p:txBody>
          <a:bodyPr wrap="square" lIns="80655" tIns="40327" rIns="80655" bIns="40327" rtlCol="0">
            <a:spAutoFit/>
          </a:bodyPr>
          <a:lstStyle/>
          <a:p>
            <a:pPr>
              <a:lnSpc>
                <a:spcPct val="80000"/>
              </a:lnSpc>
            </a:pPr>
            <a:r>
              <a:rPr lang="en-US" sz="2207" b="1" dirty="0">
                <a:latin typeface="Calibri" panose="020F0502020204030204" pitchFamily="34" charset="0"/>
                <a:cs typeface="Calibri" panose="020F0502020204030204" pitchFamily="34" charset="0"/>
              </a:rPr>
              <a:t>Yet in both rounds the knowledge threshold was the same:  There were no facts beyond the initial setup</a:t>
            </a:r>
          </a:p>
        </p:txBody>
      </p:sp>
      <p:sp>
        <p:nvSpPr>
          <p:cNvPr id="9" name="Rectangle 8"/>
          <p:cNvSpPr/>
          <p:nvPr/>
        </p:nvSpPr>
        <p:spPr>
          <a:xfrm>
            <a:off x="2737343" y="3282557"/>
            <a:ext cx="6718524" cy="2085103"/>
          </a:xfrm>
          <a:prstGeom prst="rect">
            <a:avLst/>
          </a:prstGeom>
          <a:solidFill>
            <a:schemeClr val="bg1">
              <a:lumMod val="95000"/>
            </a:schemeClr>
          </a:solidFill>
          <a:ln w="34925">
            <a:solidFill>
              <a:schemeClr val="tx1"/>
            </a:solidFill>
          </a:ln>
          <a:effectLst/>
        </p:spPr>
        <p:style>
          <a:lnRef idx="1">
            <a:schemeClr val="accent1"/>
          </a:lnRef>
          <a:fillRef idx="3">
            <a:schemeClr val="accent1"/>
          </a:fillRef>
          <a:effectRef idx="2">
            <a:schemeClr val="accent1"/>
          </a:effectRef>
          <a:fontRef idx="minor">
            <a:schemeClr val="lt1"/>
          </a:fontRef>
        </p:style>
        <p:txBody>
          <a:bodyPr lIns="72347" tIns="36172" rIns="72347" bIns="36172" rtlCol="0" anchor="ctr"/>
          <a:lstStyle/>
          <a:p>
            <a:pPr algn="ctr"/>
            <a:endParaRPr lang="en-US" sz="1588">
              <a:ln>
                <a:solidFill>
                  <a:srgbClr val="000000"/>
                </a:solidFill>
              </a:ln>
            </a:endParaRPr>
          </a:p>
        </p:txBody>
      </p:sp>
      <p:pic>
        <p:nvPicPr>
          <p:cNvPr id="10" name="Picture 9" descr="Eye bw.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872925" y="3807074"/>
            <a:ext cx="783319" cy="875205"/>
          </a:xfrm>
          <a:prstGeom prst="rect">
            <a:avLst/>
          </a:prstGeom>
        </p:spPr>
      </p:pic>
      <p:sp>
        <p:nvSpPr>
          <p:cNvPr id="13" name="TextBox 12"/>
          <p:cNvSpPr txBox="1"/>
          <p:nvPr/>
        </p:nvSpPr>
        <p:spPr>
          <a:xfrm>
            <a:off x="2861851" y="3310159"/>
            <a:ext cx="2228148" cy="342355"/>
          </a:xfrm>
          <a:prstGeom prst="rect">
            <a:avLst/>
          </a:prstGeom>
          <a:noFill/>
        </p:spPr>
        <p:txBody>
          <a:bodyPr wrap="square" lIns="72347" tIns="36172" rIns="72347" bIns="36172" rtlCol="0">
            <a:spAutoFit/>
          </a:bodyPr>
          <a:lstStyle/>
          <a:p>
            <a:pPr algn="ctr">
              <a:lnSpc>
                <a:spcPts val="2057"/>
              </a:lnSpc>
            </a:pPr>
            <a:r>
              <a:rPr lang="en-US" sz="2207" b="1" dirty="0">
                <a:latin typeface="Calibri" panose="020F0502020204030204" pitchFamily="34" charset="0"/>
              </a:rPr>
              <a:t>Predictable Zone</a:t>
            </a:r>
          </a:p>
        </p:txBody>
      </p:sp>
      <p:sp>
        <p:nvSpPr>
          <p:cNvPr id="15" name="TextBox 14"/>
          <p:cNvSpPr txBox="1"/>
          <p:nvPr/>
        </p:nvSpPr>
        <p:spPr>
          <a:xfrm>
            <a:off x="4695775" y="4718852"/>
            <a:ext cx="1241536" cy="586268"/>
          </a:xfrm>
          <a:prstGeom prst="rect">
            <a:avLst/>
          </a:prstGeom>
          <a:noFill/>
        </p:spPr>
        <p:txBody>
          <a:bodyPr wrap="square" lIns="72347" tIns="36172" rIns="72347" bIns="36172" rtlCol="0">
            <a:spAutoFit/>
          </a:bodyPr>
          <a:lstStyle/>
          <a:p>
            <a:pPr algn="ctr">
              <a:lnSpc>
                <a:spcPct val="70000"/>
              </a:lnSpc>
            </a:pPr>
            <a:r>
              <a:rPr lang="en-US" sz="1588" b="1" dirty="0">
                <a:solidFill>
                  <a:srgbClr val="FF0000"/>
                </a:solidFill>
                <a:latin typeface="Calibri" panose="020F0502020204030204" pitchFamily="34" charset="0"/>
                <a:cs typeface="Calibri" panose="020F0502020204030204" pitchFamily="34" charset="0"/>
              </a:rPr>
              <a:t>Current</a:t>
            </a:r>
          </a:p>
          <a:p>
            <a:pPr algn="ctr">
              <a:lnSpc>
                <a:spcPct val="70000"/>
              </a:lnSpc>
            </a:pPr>
            <a:r>
              <a:rPr lang="en-US" sz="1588" b="1" dirty="0">
                <a:solidFill>
                  <a:srgbClr val="FF0000"/>
                </a:solidFill>
                <a:latin typeface="Calibri" panose="020F0502020204030204" pitchFamily="34" charset="0"/>
                <a:cs typeface="Calibri" panose="020F0502020204030204" pitchFamily="34" charset="0"/>
              </a:rPr>
              <a:t>Knowledge</a:t>
            </a:r>
          </a:p>
          <a:p>
            <a:pPr algn="ctr">
              <a:lnSpc>
                <a:spcPct val="70000"/>
              </a:lnSpc>
            </a:pPr>
            <a:r>
              <a:rPr lang="en-US" sz="1588" b="1" dirty="0">
                <a:solidFill>
                  <a:srgbClr val="FF0000"/>
                </a:solidFill>
                <a:latin typeface="Calibri" panose="020F0502020204030204" pitchFamily="34" charset="0"/>
                <a:cs typeface="Calibri" panose="020F0502020204030204" pitchFamily="34" charset="0"/>
              </a:rPr>
              <a:t>Threshold</a:t>
            </a:r>
          </a:p>
        </p:txBody>
      </p:sp>
      <p:cxnSp>
        <p:nvCxnSpPr>
          <p:cNvPr id="16" name="Straight Arrow Connector 15"/>
          <p:cNvCxnSpPr/>
          <p:nvPr/>
        </p:nvCxnSpPr>
        <p:spPr>
          <a:xfrm>
            <a:off x="3554375" y="4309948"/>
            <a:ext cx="1542060" cy="0"/>
          </a:xfrm>
          <a:prstGeom prst="straightConnector1">
            <a:avLst/>
          </a:prstGeom>
          <a:ln w="762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5204049" y="3490380"/>
            <a:ext cx="183772" cy="1194379"/>
            <a:chOff x="8199198" y="714150"/>
            <a:chExt cx="229103" cy="1534112"/>
          </a:xfrm>
        </p:grpSpPr>
        <p:cxnSp>
          <p:nvCxnSpPr>
            <p:cNvPr id="18" name="Straight Connector 17"/>
            <p:cNvCxnSpPr/>
            <p:nvPr/>
          </p:nvCxnSpPr>
          <p:spPr>
            <a:xfrm>
              <a:off x="8199198" y="714150"/>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8199198" y="883485"/>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99198" y="1049783"/>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199198" y="1215805"/>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199198" y="1378790"/>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8199198" y="1541775"/>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199198" y="1708073"/>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8199198" y="1874095"/>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99198" y="2043430"/>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grpSp>
      <p:pic>
        <p:nvPicPr>
          <p:cNvPr id="36" name="Picture 35"/>
          <p:cNvPicPr>
            <a:picLocks noChangeAspect="1"/>
          </p:cNvPicPr>
          <p:nvPr/>
        </p:nvPicPr>
        <p:blipFill rotWithShape="1">
          <a:blip r:embed="rId3"/>
          <a:srcRect r="4664" b="3722"/>
          <a:stretch/>
        </p:blipFill>
        <p:spPr>
          <a:xfrm>
            <a:off x="3950604" y="3747874"/>
            <a:ext cx="461275" cy="484095"/>
          </a:xfrm>
          <a:prstGeom prst="rect">
            <a:avLst/>
          </a:prstGeom>
        </p:spPr>
      </p:pic>
      <p:sp>
        <p:nvSpPr>
          <p:cNvPr id="40" name="TextBox 39"/>
          <p:cNvSpPr txBox="1"/>
          <p:nvPr/>
        </p:nvSpPr>
        <p:spPr>
          <a:xfrm>
            <a:off x="3489101" y="4327276"/>
            <a:ext cx="1618219" cy="325804"/>
          </a:xfrm>
          <a:prstGeom prst="rect">
            <a:avLst/>
          </a:prstGeom>
          <a:noFill/>
        </p:spPr>
        <p:txBody>
          <a:bodyPr wrap="square" lIns="80655" tIns="40327" rIns="80655" bIns="40327" rtlCol="0">
            <a:spAutoFit/>
          </a:bodyPr>
          <a:lstStyle/>
          <a:p>
            <a:r>
              <a:rPr lang="en-US" sz="1588" b="1" dirty="0">
                <a:latin typeface="Calibri Light" panose="020F0302020204030204" pitchFamily="34" charset="0"/>
              </a:rPr>
              <a:t>2, 4, 6, 8, 10, 12</a:t>
            </a:r>
          </a:p>
        </p:txBody>
      </p:sp>
      <p:sp>
        <p:nvSpPr>
          <p:cNvPr id="27"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29464639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37343" y="2353165"/>
            <a:ext cx="6718524" cy="2085103"/>
          </a:xfrm>
          <a:prstGeom prst="rect">
            <a:avLst/>
          </a:prstGeom>
          <a:solidFill>
            <a:srgbClr val="FFFFCC"/>
          </a:solidFill>
          <a:ln w="34925">
            <a:solidFill>
              <a:schemeClr val="tx1"/>
            </a:solidFill>
          </a:ln>
          <a:effectLst/>
        </p:spPr>
        <p:style>
          <a:lnRef idx="1">
            <a:schemeClr val="accent1"/>
          </a:lnRef>
          <a:fillRef idx="3">
            <a:schemeClr val="accent1"/>
          </a:fillRef>
          <a:effectRef idx="2">
            <a:schemeClr val="accent1"/>
          </a:effectRef>
          <a:fontRef idx="minor">
            <a:schemeClr val="lt1"/>
          </a:fontRef>
        </p:style>
        <p:txBody>
          <a:bodyPr lIns="72347" tIns="36172" rIns="72347" bIns="36172" rtlCol="0" anchor="ctr"/>
          <a:lstStyle/>
          <a:p>
            <a:pPr algn="ctr"/>
            <a:endParaRPr lang="en-US" sz="1588">
              <a:ln>
                <a:solidFill>
                  <a:srgbClr val="000000"/>
                </a:solidFill>
              </a:ln>
            </a:endParaRPr>
          </a:p>
        </p:txBody>
      </p:sp>
      <p:pic>
        <p:nvPicPr>
          <p:cNvPr id="10" name="Picture 9" descr="Eye bw.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872925" y="2877682"/>
            <a:ext cx="783319" cy="875205"/>
          </a:xfrm>
          <a:prstGeom prst="rect">
            <a:avLst/>
          </a:prstGeom>
        </p:spPr>
      </p:pic>
      <p:sp>
        <p:nvSpPr>
          <p:cNvPr id="15" name="TextBox 14"/>
          <p:cNvSpPr txBox="1"/>
          <p:nvPr/>
        </p:nvSpPr>
        <p:spPr>
          <a:xfrm>
            <a:off x="4695775" y="3789460"/>
            <a:ext cx="1241536" cy="586268"/>
          </a:xfrm>
          <a:prstGeom prst="rect">
            <a:avLst/>
          </a:prstGeom>
          <a:noFill/>
        </p:spPr>
        <p:txBody>
          <a:bodyPr wrap="square" lIns="72347" tIns="36172" rIns="72347" bIns="36172" rtlCol="0">
            <a:spAutoFit/>
          </a:bodyPr>
          <a:lstStyle/>
          <a:p>
            <a:pPr algn="ctr">
              <a:lnSpc>
                <a:spcPct val="70000"/>
              </a:lnSpc>
            </a:pPr>
            <a:r>
              <a:rPr lang="en-US" sz="1588" b="1" dirty="0">
                <a:solidFill>
                  <a:srgbClr val="FF0000"/>
                </a:solidFill>
                <a:latin typeface="Calibri Light" panose="020F0302020204030204" pitchFamily="34" charset="0"/>
                <a:cs typeface="Calibri Light" panose="020F0302020204030204" pitchFamily="34" charset="0"/>
              </a:rPr>
              <a:t>Current</a:t>
            </a:r>
          </a:p>
          <a:p>
            <a:pPr algn="ctr">
              <a:lnSpc>
                <a:spcPct val="70000"/>
              </a:lnSpc>
            </a:pPr>
            <a:r>
              <a:rPr lang="en-US" sz="1588" b="1" dirty="0">
                <a:solidFill>
                  <a:srgbClr val="FF0000"/>
                </a:solidFill>
                <a:latin typeface="Calibri Light" panose="020F0302020204030204" pitchFamily="34" charset="0"/>
                <a:cs typeface="Calibri Light" panose="020F0302020204030204" pitchFamily="34" charset="0"/>
              </a:rPr>
              <a:t>Knowledge</a:t>
            </a:r>
          </a:p>
          <a:p>
            <a:pPr algn="ctr">
              <a:lnSpc>
                <a:spcPct val="70000"/>
              </a:lnSpc>
            </a:pPr>
            <a:r>
              <a:rPr lang="en-US" sz="1588" b="1" dirty="0">
                <a:solidFill>
                  <a:srgbClr val="FF0000"/>
                </a:solidFill>
                <a:latin typeface="Calibri Light" panose="020F0302020204030204" pitchFamily="34" charset="0"/>
                <a:cs typeface="Calibri Light" panose="020F0302020204030204" pitchFamily="34" charset="0"/>
              </a:rPr>
              <a:t>Threshold</a:t>
            </a:r>
          </a:p>
        </p:txBody>
      </p:sp>
      <p:grpSp>
        <p:nvGrpSpPr>
          <p:cNvPr id="17" name="Group 16"/>
          <p:cNvGrpSpPr/>
          <p:nvPr/>
        </p:nvGrpSpPr>
        <p:grpSpPr>
          <a:xfrm>
            <a:off x="5204049" y="2560988"/>
            <a:ext cx="183772" cy="1194379"/>
            <a:chOff x="8199198" y="714150"/>
            <a:chExt cx="229103" cy="1534112"/>
          </a:xfrm>
        </p:grpSpPr>
        <p:cxnSp>
          <p:nvCxnSpPr>
            <p:cNvPr id="18" name="Straight Connector 17"/>
            <p:cNvCxnSpPr/>
            <p:nvPr/>
          </p:nvCxnSpPr>
          <p:spPr>
            <a:xfrm>
              <a:off x="8199198" y="714150"/>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8199198" y="883485"/>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99198" y="1049783"/>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199198" y="1215805"/>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199198" y="1378790"/>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8199198" y="1541775"/>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199198" y="1708073"/>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8199198" y="1874095"/>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99198" y="2043430"/>
              <a:ext cx="229103" cy="204832"/>
            </a:xfrm>
            <a:prstGeom prst="line">
              <a:avLst/>
            </a:prstGeom>
            <a:ln w="85725">
              <a:solidFill>
                <a:srgbClr val="FF0000"/>
              </a:solidFill>
            </a:ln>
            <a:effectLst/>
          </p:spPr>
          <p:style>
            <a:lnRef idx="2">
              <a:schemeClr val="accent1"/>
            </a:lnRef>
            <a:fillRef idx="0">
              <a:schemeClr val="accent1"/>
            </a:fillRef>
            <a:effectRef idx="1">
              <a:schemeClr val="accent1"/>
            </a:effectRef>
            <a:fontRef idx="minor">
              <a:schemeClr val="tx1"/>
            </a:fontRef>
          </p:style>
        </p:cxnSp>
      </p:grpSp>
      <p:pic>
        <p:nvPicPr>
          <p:cNvPr id="4" name="Picture 3"/>
          <p:cNvPicPr>
            <a:picLocks noChangeAspect="1"/>
          </p:cNvPicPr>
          <p:nvPr/>
        </p:nvPicPr>
        <p:blipFill rotWithShape="1">
          <a:blip r:embed="rId3"/>
          <a:srcRect l="9110" r="4535"/>
          <a:stretch/>
        </p:blipFill>
        <p:spPr>
          <a:xfrm>
            <a:off x="2743701" y="2356694"/>
            <a:ext cx="1802599" cy="2087415"/>
          </a:xfrm>
          <a:prstGeom prst="rect">
            <a:avLst/>
          </a:prstGeom>
        </p:spPr>
      </p:pic>
      <p:sp>
        <p:nvSpPr>
          <p:cNvPr id="11" name="TextBox 10"/>
          <p:cNvSpPr txBox="1"/>
          <p:nvPr/>
        </p:nvSpPr>
        <p:spPr>
          <a:xfrm>
            <a:off x="5905720" y="2796618"/>
            <a:ext cx="3663707" cy="1396344"/>
          </a:xfrm>
          <a:prstGeom prst="rect">
            <a:avLst/>
          </a:prstGeom>
          <a:noFill/>
        </p:spPr>
        <p:txBody>
          <a:bodyPr wrap="square" rtlCol="0">
            <a:spAutoFit/>
          </a:bodyPr>
          <a:lstStyle/>
          <a:p>
            <a:pPr>
              <a:lnSpc>
                <a:spcPct val="80000"/>
              </a:lnSpc>
            </a:pPr>
            <a:r>
              <a:rPr lang="en-US" sz="3531" b="1" i="1" dirty="0">
                <a:latin typeface="Calibri" panose="020F0502020204030204" pitchFamily="34" charset="0"/>
                <a:cs typeface="Calibri" panose="020F0502020204030204" pitchFamily="34" charset="0"/>
              </a:rPr>
              <a:t>OUR BRAIN FILLS IN THE BLANKS</a:t>
            </a:r>
          </a:p>
          <a:p>
            <a:pPr>
              <a:lnSpc>
                <a:spcPct val="80000"/>
              </a:lnSpc>
            </a:pPr>
            <a:r>
              <a:rPr lang="en-US" sz="3531" i="1" dirty="0">
                <a:latin typeface="Calibri" panose="020F0502020204030204" pitchFamily="34" charset="0"/>
                <a:cs typeface="Calibri" panose="020F0502020204030204" pitchFamily="34" charset="0"/>
              </a:rPr>
              <a:t>(automatically)</a:t>
            </a:r>
          </a:p>
        </p:txBody>
      </p:sp>
      <p:cxnSp>
        <p:nvCxnSpPr>
          <p:cNvPr id="16" name="Straight Arrow Connector 15"/>
          <p:cNvCxnSpPr/>
          <p:nvPr/>
        </p:nvCxnSpPr>
        <p:spPr>
          <a:xfrm>
            <a:off x="4302221" y="3175843"/>
            <a:ext cx="901827" cy="0"/>
          </a:xfrm>
          <a:prstGeom prst="straightConnector1">
            <a:avLst/>
          </a:prstGeom>
          <a:ln w="76200">
            <a:solidFill>
              <a:srgbClr val="FF0000"/>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 name="Freeform 13"/>
          <p:cNvSpPr/>
          <p:nvPr/>
        </p:nvSpPr>
        <p:spPr>
          <a:xfrm rot="198541">
            <a:off x="3607663" y="1783615"/>
            <a:ext cx="3796991" cy="1055579"/>
          </a:xfrm>
          <a:custGeom>
            <a:avLst/>
            <a:gdLst>
              <a:gd name="connsiteX0" fmla="*/ 0 w 4303257"/>
              <a:gd name="connsiteY0" fmla="*/ 1517322 h 1517322"/>
              <a:gd name="connsiteX1" fmla="*/ 2219445 w 4303257"/>
              <a:gd name="connsiteY1" fmla="*/ 756 h 1517322"/>
              <a:gd name="connsiteX2" fmla="*/ 4303257 w 4303257"/>
              <a:gd name="connsiteY2" fmla="*/ 1295385 h 1517322"/>
            </a:gdLst>
            <a:ahLst/>
            <a:cxnLst>
              <a:cxn ang="0">
                <a:pos x="connsiteX0" y="connsiteY0"/>
              </a:cxn>
              <a:cxn ang="0">
                <a:pos x="connsiteX1" y="connsiteY1"/>
              </a:cxn>
              <a:cxn ang="0">
                <a:pos x="connsiteX2" y="connsiteY2"/>
              </a:cxn>
            </a:cxnLst>
            <a:rect l="l" t="t" r="r" b="b"/>
            <a:pathLst>
              <a:path w="4303257" h="1517322">
                <a:moveTo>
                  <a:pt x="0" y="1517322"/>
                </a:moveTo>
                <a:cubicBezTo>
                  <a:pt x="751118" y="777533"/>
                  <a:pt x="1502236" y="37745"/>
                  <a:pt x="2219445" y="756"/>
                </a:cubicBezTo>
                <a:cubicBezTo>
                  <a:pt x="2936654" y="-36233"/>
                  <a:pt x="4303257" y="1295385"/>
                  <a:pt x="4303257" y="1295385"/>
                </a:cubicBezTo>
              </a:path>
            </a:pathLst>
          </a:custGeom>
          <a:ln w="66675">
            <a:solidFill>
              <a:srgbClr val="FF0000"/>
            </a:solidFill>
            <a:prstDash val="dash"/>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88"/>
          </a:p>
        </p:txBody>
      </p:sp>
      <p:sp>
        <p:nvSpPr>
          <p:cNvPr id="27" name="TextBox 26"/>
          <p:cNvSpPr txBox="1"/>
          <p:nvPr/>
        </p:nvSpPr>
        <p:spPr>
          <a:xfrm>
            <a:off x="1658473" y="363806"/>
            <a:ext cx="8875059" cy="950782"/>
          </a:xfrm>
          <a:prstGeom prst="rect">
            <a:avLst/>
          </a:prstGeom>
          <a:noFill/>
        </p:spPr>
        <p:txBody>
          <a:bodyPr wrap="square" lIns="80655" tIns="40327" rIns="80655" bIns="40327" rtlCol="0">
            <a:spAutoFit/>
          </a:bodyPr>
          <a:lstStyle/>
          <a:p>
            <a:pPr algn="ctr">
              <a:lnSpc>
                <a:spcPct val="80000"/>
              </a:lnSpc>
            </a:pPr>
            <a:r>
              <a:rPr lang="en-US" sz="3531" b="1"/>
              <a:t>WHY WE GO THROUGH</a:t>
            </a:r>
          </a:p>
          <a:p>
            <a:pPr algn="ctr">
              <a:lnSpc>
                <a:spcPct val="80000"/>
              </a:lnSpc>
            </a:pPr>
            <a:r>
              <a:rPr lang="en-US" sz="3531" b="1"/>
              <a:t>KNOWLEDGE THRESHOLDS</a:t>
            </a:r>
          </a:p>
        </p:txBody>
      </p:sp>
      <p:sp>
        <p:nvSpPr>
          <p:cNvPr id="28"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16111037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98916" y="2785271"/>
            <a:ext cx="7261411" cy="448235"/>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80655" tIns="40327" rIns="80655" bIns="40327" rtlCol="0" anchor="ctr"/>
          <a:lstStyle/>
          <a:p>
            <a:pPr algn="ctr"/>
            <a:endParaRPr lang="en-US" sz="1588"/>
          </a:p>
        </p:txBody>
      </p:sp>
      <p:sp>
        <p:nvSpPr>
          <p:cNvPr id="9" name="TextBox 8"/>
          <p:cNvSpPr txBox="1"/>
          <p:nvPr/>
        </p:nvSpPr>
        <p:spPr>
          <a:xfrm>
            <a:off x="2689415" y="2487800"/>
            <a:ext cx="7003676" cy="570358"/>
          </a:xfrm>
          <a:prstGeom prst="rect">
            <a:avLst/>
          </a:prstGeom>
          <a:noFill/>
        </p:spPr>
        <p:txBody>
          <a:bodyPr wrap="square" lIns="80655" tIns="40327" rIns="80655" bIns="40327" rtlCol="0">
            <a:spAutoFit/>
          </a:bodyPr>
          <a:lstStyle/>
          <a:p>
            <a:pPr algn="ctr"/>
            <a:r>
              <a:rPr lang="en-US" sz="3177" spc="265">
                <a:latin typeface="Lucida Bright"/>
                <a:cs typeface="Lucida Bright"/>
              </a:rPr>
              <a:t>IUMRING</a:t>
            </a:r>
            <a:r>
              <a:rPr lang="en-US" sz="2207" spc="265">
                <a:latin typeface="Lucida Bright"/>
                <a:cs typeface="Lucida Bright"/>
              </a:rPr>
              <a:t>  </a:t>
            </a:r>
            <a:r>
              <a:rPr lang="en-US" sz="3177" spc="265">
                <a:latin typeface="Lucida Bright"/>
                <a:cs typeface="Lucida Bright"/>
              </a:rPr>
              <a:t>TQ</a:t>
            </a:r>
            <a:r>
              <a:rPr lang="en-US" sz="2207" spc="265">
                <a:latin typeface="Lucida Bright"/>
                <a:cs typeface="Lucida Bright"/>
              </a:rPr>
              <a:t>  </a:t>
            </a:r>
            <a:r>
              <a:rPr lang="en-US" sz="3177" spc="265">
                <a:latin typeface="Lucida Bright"/>
                <a:cs typeface="Lucida Bright"/>
              </a:rPr>
              <a:t>GQNGIUSIQNS</a:t>
            </a:r>
          </a:p>
        </p:txBody>
      </p:sp>
      <p:sp>
        <p:nvSpPr>
          <p:cNvPr id="10" name="TextBox 9"/>
          <p:cNvSpPr txBox="1"/>
          <p:nvPr/>
        </p:nvSpPr>
        <p:spPr>
          <a:xfrm>
            <a:off x="1896736" y="746543"/>
            <a:ext cx="8387781" cy="516112"/>
          </a:xfrm>
          <a:prstGeom prst="rect">
            <a:avLst/>
          </a:prstGeom>
          <a:noFill/>
        </p:spPr>
        <p:txBody>
          <a:bodyPr wrap="square" lIns="80655" tIns="40327" rIns="80655" bIns="40327" rtlCol="0">
            <a:spAutoFit/>
          </a:bodyPr>
          <a:lstStyle/>
          <a:p>
            <a:pPr algn="ctr">
              <a:lnSpc>
                <a:spcPct val="80000"/>
              </a:lnSpc>
            </a:pPr>
            <a:r>
              <a:rPr lang="en-US" sz="3531" b="1"/>
              <a:t>READ WHAT YOU SEE</a:t>
            </a:r>
          </a:p>
        </p:txBody>
      </p:sp>
      <p:sp>
        <p:nvSpPr>
          <p:cNvPr id="7"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2218858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98916" y="2800019"/>
            <a:ext cx="7261411" cy="448235"/>
          </a:xfrm>
          <a:prstGeom prst="rect">
            <a:avLst/>
          </a:prstGeom>
          <a:solidFill>
            <a:schemeClr val="tx1">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lIns="80655" tIns="40327" rIns="80655" bIns="40327" rtlCol="0" anchor="ctr"/>
          <a:lstStyle/>
          <a:p>
            <a:pPr algn="ctr"/>
            <a:endParaRPr lang="en-US" sz="1588"/>
          </a:p>
        </p:txBody>
      </p:sp>
      <p:sp>
        <p:nvSpPr>
          <p:cNvPr id="9" name="TextBox 8"/>
          <p:cNvSpPr txBox="1"/>
          <p:nvPr/>
        </p:nvSpPr>
        <p:spPr>
          <a:xfrm>
            <a:off x="2689415" y="2487800"/>
            <a:ext cx="7003676" cy="570358"/>
          </a:xfrm>
          <a:prstGeom prst="rect">
            <a:avLst/>
          </a:prstGeom>
          <a:noFill/>
        </p:spPr>
        <p:txBody>
          <a:bodyPr wrap="square" lIns="80655" tIns="40327" rIns="80655" bIns="40327" rtlCol="0">
            <a:spAutoFit/>
          </a:bodyPr>
          <a:lstStyle/>
          <a:p>
            <a:pPr algn="ctr"/>
            <a:r>
              <a:rPr lang="en-US" sz="3177" spc="265">
                <a:latin typeface="Lucida Bright"/>
                <a:cs typeface="Lucida Bright"/>
              </a:rPr>
              <a:t>IUMRING</a:t>
            </a:r>
            <a:r>
              <a:rPr lang="en-US" sz="2207" spc="265">
                <a:latin typeface="Lucida Bright"/>
                <a:cs typeface="Lucida Bright"/>
              </a:rPr>
              <a:t>  </a:t>
            </a:r>
            <a:r>
              <a:rPr lang="en-US" sz="3177" spc="265">
                <a:latin typeface="Lucida Bright"/>
                <a:cs typeface="Lucida Bright"/>
              </a:rPr>
              <a:t>TQ</a:t>
            </a:r>
            <a:r>
              <a:rPr lang="en-US" sz="2207" spc="265">
                <a:latin typeface="Lucida Bright"/>
                <a:cs typeface="Lucida Bright"/>
              </a:rPr>
              <a:t>  </a:t>
            </a:r>
            <a:r>
              <a:rPr lang="en-US" sz="3177" spc="265">
                <a:latin typeface="Lucida Bright"/>
                <a:cs typeface="Lucida Bright"/>
              </a:rPr>
              <a:t>GQNGIUSIQNS</a:t>
            </a:r>
          </a:p>
        </p:txBody>
      </p:sp>
      <p:sp>
        <p:nvSpPr>
          <p:cNvPr id="5"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1307837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zzled_face-300x2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263" y="3485485"/>
            <a:ext cx="2140323" cy="1926289"/>
          </a:xfrm>
          <a:prstGeom prst="rect">
            <a:avLst/>
          </a:prstGeom>
        </p:spPr>
      </p:pic>
      <p:sp>
        <p:nvSpPr>
          <p:cNvPr id="6" name="Rectangle 5"/>
          <p:cNvSpPr/>
          <p:nvPr/>
        </p:nvSpPr>
        <p:spPr>
          <a:xfrm>
            <a:off x="2498916" y="2800019"/>
            <a:ext cx="7261411" cy="448235"/>
          </a:xfrm>
          <a:prstGeom prst="rect">
            <a:avLst/>
          </a:prstGeom>
          <a:solidFill>
            <a:schemeClr val="tx1">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lIns="80655" tIns="40327" rIns="80655" bIns="40327" rtlCol="0" anchor="ctr"/>
          <a:lstStyle/>
          <a:p>
            <a:pPr algn="ctr"/>
            <a:endParaRPr lang="en-US" sz="1588"/>
          </a:p>
        </p:txBody>
      </p:sp>
      <p:sp>
        <p:nvSpPr>
          <p:cNvPr id="9" name="TextBox 8"/>
          <p:cNvSpPr txBox="1"/>
          <p:nvPr/>
        </p:nvSpPr>
        <p:spPr>
          <a:xfrm>
            <a:off x="2689415" y="2487800"/>
            <a:ext cx="7003676" cy="570358"/>
          </a:xfrm>
          <a:prstGeom prst="rect">
            <a:avLst/>
          </a:prstGeom>
          <a:noFill/>
        </p:spPr>
        <p:txBody>
          <a:bodyPr wrap="square" lIns="80655" tIns="40327" rIns="80655" bIns="40327" rtlCol="0">
            <a:spAutoFit/>
          </a:bodyPr>
          <a:lstStyle/>
          <a:p>
            <a:pPr algn="ctr"/>
            <a:r>
              <a:rPr lang="en-US" sz="3177" spc="265">
                <a:latin typeface="Lucida Bright"/>
                <a:cs typeface="Lucida Bright"/>
              </a:rPr>
              <a:t>IUMRING</a:t>
            </a:r>
            <a:r>
              <a:rPr lang="en-US" sz="2207" spc="265">
                <a:latin typeface="Lucida Bright"/>
                <a:cs typeface="Lucida Bright"/>
              </a:rPr>
              <a:t>  </a:t>
            </a:r>
            <a:r>
              <a:rPr lang="en-US" sz="3177" spc="265">
                <a:latin typeface="Lucida Bright"/>
                <a:cs typeface="Lucida Bright"/>
              </a:rPr>
              <a:t>TQ</a:t>
            </a:r>
            <a:r>
              <a:rPr lang="en-US" sz="2207" spc="265">
                <a:latin typeface="Lucida Bright"/>
                <a:cs typeface="Lucida Bright"/>
              </a:rPr>
              <a:t>  </a:t>
            </a:r>
            <a:r>
              <a:rPr lang="en-US" sz="3177" spc="265">
                <a:latin typeface="Lucida Bright"/>
                <a:cs typeface="Lucida Bright"/>
              </a:rPr>
              <a:t>GQNGIUSIQNS</a:t>
            </a:r>
          </a:p>
        </p:txBody>
      </p:sp>
      <p:sp>
        <p:nvSpPr>
          <p:cNvPr id="7" name="TextBox 6"/>
          <p:cNvSpPr txBox="1"/>
          <p:nvPr/>
        </p:nvSpPr>
        <p:spPr>
          <a:xfrm>
            <a:off x="4634383" y="3809267"/>
            <a:ext cx="5316445" cy="1244904"/>
          </a:xfrm>
          <a:prstGeom prst="rect">
            <a:avLst/>
          </a:prstGeom>
          <a:noFill/>
        </p:spPr>
        <p:txBody>
          <a:bodyPr wrap="square" lIns="89864" tIns="44932" rIns="89864" bIns="44932" rtlCol="0">
            <a:spAutoFit/>
          </a:bodyPr>
          <a:lstStyle/>
          <a:p>
            <a:pPr>
              <a:lnSpc>
                <a:spcPts val="2999"/>
              </a:lnSpc>
            </a:pPr>
            <a:r>
              <a:rPr lang="en-US" sz="2824" b="1" dirty="0">
                <a:solidFill>
                  <a:srgbClr val="FF0000"/>
                </a:solidFill>
                <a:latin typeface="Calibri" panose="020F0502020204030204" pitchFamily="34" charset="0"/>
                <a:cs typeface="Calibri" panose="020F0502020204030204" pitchFamily="34" charset="0"/>
              </a:rPr>
              <a:t>We don't notice the Knowledge Threshold because our brain automatically fills in the blanks</a:t>
            </a:r>
            <a:endParaRPr lang="en-US" sz="2824" b="1" i="1" dirty="0">
              <a:solidFill>
                <a:srgbClr val="FF0000"/>
              </a:solidFill>
              <a:latin typeface="Calibri" panose="020F0502020204030204" pitchFamily="34" charset="0"/>
              <a:cs typeface="Calibri" panose="020F0502020204030204" pitchFamily="34" charset="0"/>
            </a:endParaRPr>
          </a:p>
        </p:txBody>
      </p:sp>
      <p:sp>
        <p:nvSpPr>
          <p:cNvPr id="10"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2025477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58473" y="3768161"/>
            <a:ext cx="8875059" cy="733287"/>
          </a:xfrm>
          <a:prstGeom prst="rect">
            <a:avLst/>
          </a:prstGeom>
          <a:noFill/>
        </p:spPr>
        <p:txBody>
          <a:bodyPr wrap="square" lIns="80655" tIns="40327" rIns="80655" bIns="40327" rtlCol="0">
            <a:spAutoFit/>
          </a:bodyPr>
          <a:lstStyle/>
          <a:p>
            <a:pPr algn="ctr"/>
            <a:r>
              <a:rPr lang="en-US" sz="4236" spc="265" dirty="0">
                <a:latin typeface="Lucida Bright"/>
                <a:cs typeface="Lucida Bright"/>
              </a:rPr>
              <a:t>Ca   y u   rea    t is?</a:t>
            </a:r>
          </a:p>
        </p:txBody>
      </p:sp>
      <p:sp>
        <p:nvSpPr>
          <p:cNvPr id="11" name="TextBox 10"/>
          <p:cNvSpPr txBox="1"/>
          <p:nvPr/>
        </p:nvSpPr>
        <p:spPr>
          <a:xfrm>
            <a:off x="1658473" y="302577"/>
            <a:ext cx="8875059" cy="950782"/>
          </a:xfrm>
          <a:prstGeom prst="rect">
            <a:avLst/>
          </a:prstGeom>
          <a:noFill/>
        </p:spPr>
        <p:txBody>
          <a:bodyPr wrap="square" lIns="80655" tIns="40327" rIns="80655" bIns="40327" rtlCol="0">
            <a:spAutoFit/>
          </a:bodyPr>
          <a:lstStyle/>
          <a:p>
            <a:pPr algn="ctr">
              <a:lnSpc>
                <a:spcPct val="80000"/>
              </a:lnSpc>
            </a:pPr>
            <a:r>
              <a:rPr lang="en-US" sz="3531" b="1" dirty="0">
                <a:latin typeface="Calibri" panose="020F0502020204030204" pitchFamily="34" charset="0"/>
                <a:cs typeface="Calibri" panose="020F0502020204030204" pitchFamily="34" charset="0"/>
              </a:rPr>
              <a:t>WE </a:t>
            </a:r>
            <a:r>
              <a:rPr lang="en-US" sz="3531" b="1" i="1" dirty="0">
                <a:latin typeface="Calibri" panose="020F0502020204030204" pitchFamily="34" charset="0"/>
                <a:cs typeface="Calibri" panose="020F0502020204030204" pitchFamily="34" charset="0"/>
              </a:rPr>
              <a:t>NEED</a:t>
            </a:r>
            <a:r>
              <a:rPr lang="en-US" sz="3531" b="1" dirty="0">
                <a:latin typeface="Calibri" panose="020F0502020204030204" pitchFamily="34" charset="0"/>
                <a:cs typeface="Calibri" panose="020F0502020204030204" pitchFamily="34" charset="0"/>
              </a:rPr>
              <a:t> THIS COGNITIVE MECHANISM</a:t>
            </a:r>
          </a:p>
          <a:p>
            <a:pPr algn="ctr">
              <a:lnSpc>
                <a:spcPct val="80000"/>
              </a:lnSpc>
            </a:pPr>
            <a:r>
              <a:rPr lang="en-US" sz="3531" b="1" dirty="0">
                <a:latin typeface="Calibri" panose="020F0502020204030204" pitchFamily="34" charset="0"/>
                <a:cs typeface="Calibri" panose="020F0502020204030204" pitchFamily="34" charset="0"/>
              </a:rPr>
              <a:t>TO GET THROUGH THE DAY</a:t>
            </a:r>
          </a:p>
        </p:txBody>
      </p:sp>
      <p:sp>
        <p:nvSpPr>
          <p:cNvPr id="5" name="TextBox 4"/>
          <p:cNvSpPr txBox="1"/>
          <p:nvPr/>
        </p:nvSpPr>
        <p:spPr>
          <a:xfrm>
            <a:off x="1658473" y="5245677"/>
            <a:ext cx="8875059" cy="472574"/>
          </a:xfrm>
          <a:prstGeom prst="rect">
            <a:avLst/>
          </a:prstGeom>
          <a:noFill/>
        </p:spPr>
        <p:txBody>
          <a:bodyPr wrap="square" lIns="80655" tIns="40327" rIns="80655" bIns="40327" rtlCol="0">
            <a:spAutoFit/>
          </a:bodyPr>
          <a:lstStyle/>
          <a:p>
            <a:pPr algn="ctr">
              <a:lnSpc>
                <a:spcPct val="80000"/>
              </a:lnSpc>
            </a:pPr>
            <a:r>
              <a:rPr lang="en-US" sz="3177" b="1" u="sng" dirty="0">
                <a:solidFill>
                  <a:srgbClr val="0000FF"/>
                </a:solidFill>
                <a:latin typeface="Calibri" panose="020F0502020204030204" pitchFamily="34" charset="0"/>
                <a:cs typeface="Calibri" panose="020F0502020204030204" pitchFamily="34" charset="0"/>
              </a:rPr>
              <a:t>But</a:t>
            </a:r>
            <a:r>
              <a:rPr lang="en-US" sz="3177" b="1" dirty="0">
                <a:solidFill>
                  <a:srgbClr val="0000FF"/>
                </a:solidFill>
                <a:latin typeface="Calibri" panose="020F0502020204030204" pitchFamily="34" charset="0"/>
                <a:cs typeface="Calibri" panose="020F0502020204030204" pitchFamily="34" charset="0"/>
              </a:rPr>
              <a:t> it also causes some problems</a:t>
            </a:r>
          </a:p>
        </p:txBody>
      </p:sp>
      <p:pic>
        <p:nvPicPr>
          <p:cNvPr id="3" name="Picture 2" descr="bik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977" y="1376837"/>
            <a:ext cx="3574676" cy="2330824"/>
          </a:xfrm>
          <a:prstGeom prst="rect">
            <a:avLst/>
          </a:prstGeom>
        </p:spPr>
      </p:pic>
      <p:sp>
        <p:nvSpPr>
          <p:cNvPr id="7"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3706836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Road.jpg"/>
          <p:cNvPicPr>
            <a:picLocks noChangeAspect="1"/>
          </p:cNvPicPr>
          <p:nvPr/>
        </p:nvPicPr>
        <p:blipFill rotWithShape="1">
          <a:blip r:embed="rId2">
            <a:extLst>
              <a:ext uri="{28A0092B-C50C-407E-A947-70E740481C1C}">
                <a14:useLocalDpi xmlns:a14="http://schemas.microsoft.com/office/drawing/2010/main" val="0"/>
              </a:ext>
            </a:extLst>
          </a:blip>
          <a:srcRect l="4707" t="7650" b="4545"/>
          <a:stretch/>
        </p:blipFill>
        <p:spPr>
          <a:xfrm>
            <a:off x="2190435" y="783301"/>
            <a:ext cx="3624621" cy="2504867"/>
          </a:xfrm>
          <a:prstGeom prst="rect">
            <a:avLst/>
          </a:prstGeom>
        </p:spPr>
      </p:pic>
      <p:sp>
        <p:nvSpPr>
          <p:cNvPr id="18" name="TextBox 17"/>
          <p:cNvSpPr txBox="1"/>
          <p:nvPr/>
        </p:nvSpPr>
        <p:spPr>
          <a:xfrm>
            <a:off x="2225242" y="3340563"/>
            <a:ext cx="7584943" cy="2175476"/>
          </a:xfrm>
          <a:prstGeom prst="rect">
            <a:avLst/>
          </a:prstGeom>
          <a:noFill/>
        </p:spPr>
        <p:txBody>
          <a:bodyPr wrap="square" lIns="80655" tIns="40327" rIns="80655" bIns="40327" rtlCol="0">
            <a:spAutoFit/>
          </a:bodyPr>
          <a:lstStyle/>
          <a:p>
            <a:r>
              <a:rPr lang="en-US" sz="2471" b="1" dirty="0">
                <a:latin typeface="Calibri Light" panose="020F0302020204030204" pitchFamily="34" charset="0"/>
                <a:cs typeface="Calibri Light" panose="020F0302020204030204" pitchFamily="34" charset="0"/>
              </a:rPr>
              <a:t>Key points about Knowledge Thresholds:</a:t>
            </a:r>
          </a:p>
          <a:p>
            <a:endParaRPr lang="en-US" sz="265" b="1" dirty="0">
              <a:latin typeface="Calibri Light" panose="020F0302020204030204" pitchFamily="34" charset="0"/>
              <a:cs typeface="Calibri Light" panose="020F0302020204030204" pitchFamily="34" charset="0"/>
            </a:endParaRPr>
          </a:p>
          <a:p>
            <a:r>
              <a:rPr lang="en-US" sz="2293" b="1" dirty="0">
                <a:latin typeface="Calibri Light" panose="020F0302020204030204" pitchFamily="34" charset="0"/>
                <a:cs typeface="Calibri Light" panose="020F0302020204030204" pitchFamily="34" charset="0"/>
              </a:rPr>
              <a:t>	</a:t>
            </a:r>
            <a:r>
              <a:rPr lang="en-US" sz="2471" b="1" dirty="0">
                <a:latin typeface="Calibri Light" panose="020F0302020204030204" pitchFamily="34" charset="0"/>
                <a:cs typeface="Calibri Light" panose="020F0302020204030204" pitchFamily="34" charset="0"/>
              </a:rPr>
              <a:t>1)  </a:t>
            </a:r>
            <a:r>
              <a:rPr lang="en-US" sz="2471" b="1" dirty="0">
                <a:solidFill>
                  <a:srgbClr val="FF0000"/>
                </a:solidFill>
                <a:latin typeface="Calibri Light" panose="020F0302020204030204" pitchFamily="34" charset="0"/>
                <a:cs typeface="Calibri Light" panose="020F0302020204030204" pitchFamily="34" charset="0"/>
              </a:rPr>
              <a:t>They're hard to see (until you practice it)</a:t>
            </a:r>
          </a:p>
          <a:p>
            <a:pPr>
              <a:lnSpc>
                <a:spcPct val="70000"/>
              </a:lnSpc>
            </a:pPr>
            <a:r>
              <a:rPr lang="en-US" sz="2471" b="1" dirty="0">
                <a:solidFill>
                  <a:srgbClr val="FF0000"/>
                </a:solidFill>
                <a:latin typeface="Calibri Light" panose="020F0302020204030204" pitchFamily="34" charset="0"/>
                <a:cs typeface="Calibri Light" panose="020F0302020204030204" pitchFamily="34" charset="0"/>
              </a:rPr>
              <a:t>		and we tend to go right through them</a:t>
            </a:r>
          </a:p>
          <a:p>
            <a:r>
              <a:rPr lang="en-US" sz="2471" b="1" dirty="0">
                <a:solidFill>
                  <a:srgbClr val="000000"/>
                </a:solidFill>
                <a:latin typeface="Calibri Light" panose="020F0302020204030204" pitchFamily="34" charset="0"/>
                <a:cs typeface="Calibri Light" panose="020F0302020204030204" pitchFamily="34" charset="0"/>
              </a:rPr>
              <a:t>	</a:t>
            </a:r>
            <a:r>
              <a:rPr lang="en-US" sz="2471" b="1" dirty="0">
                <a:latin typeface="Calibri Light" panose="020F0302020204030204" pitchFamily="34" charset="0"/>
                <a:cs typeface="Calibri Light" panose="020F0302020204030204" pitchFamily="34" charset="0"/>
              </a:rPr>
              <a:t>2)  </a:t>
            </a:r>
            <a:r>
              <a:rPr lang="en-US" sz="2471" b="1" dirty="0">
                <a:solidFill>
                  <a:srgbClr val="FF0000"/>
                </a:solidFill>
                <a:latin typeface="Calibri Light" panose="020F0302020204030204" pitchFamily="34" charset="0"/>
                <a:cs typeface="Calibri Light" panose="020F0302020204030204" pitchFamily="34" charset="0"/>
              </a:rPr>
              <a:t>We actually see farther through experimenting</a:t>
            </a:r>
          </a:p>
          <a:p>
            <a:r>
              <a:rPr lang="en-US" sz="2471" b="1" dirty="0">
                <a:latin typeface="Calibri Light" panose="020F0302020204030204" pitchFamily="34" charset="0"/>
                <a:cs typeface="Calibri Light" panose="020F0302020204030204" pitchFamily="34" charset="0"/>
              </a:rPr>
              <a:t>	3)  </a:t>
            </a:r>
            <a:r>
              <a:rPr lang="en-US" sz="2471" b="1" dirty="0">
                <a:solidFill>
                  <a:srgbClr val="FF0000"/>
                </a:solidFill>
                <a:latin typeface="Calibri Light" panose="020F0302020204030204" pitchFamily="34" charset="0"/>
                <a:cs typeface="Calibri Light" panose="020F0302020204030204" pitchFamily="34" charset="0"/>
              </a:rPr>
              <a:t>We don’t know in advance what the result</a:t>
            </a:r>
          </a:p>
          <a:p>
            <a:pPr>
              <a:lnSpc>
                <a:spcPct val="70000"/>
              </a:lnSpc>
            </a:pPr>
            <a:r>
              <a:rPr lang="en-US" sz="2471" b="1" dirty="0">
                <a:solidFill>
                  <a:srgbClr val="FF0000"/>
                </a:solidFill>
                <a:latin typeface="Calibri Light" panose="020F0302020204030204" pitchFamily="34" charset="0"/>
                <a:cs typeface="Calibri Light" panose="020F0302020204030204" pitchFamily="34" charset="0"/>
              </a:rPr>
              <a:t>		of a step/experiment will be</a:t>
            </a:r>
          </a:p>
        </p:txBody>
      </p:sp>
      <p:sp>
        <p:nvSpPr>
          <p:cNvPr id="19" name="TextBox 18"/>
          <p:cNvSpPr txBox="1"/>
          <p:nvPr/>
        </p:nvSpPr>
        <p:spPr>
          <a:xfrm>
            <a:off x="1658473" y="5528523"/>
            <a:ext cx="8875059" cy="773939"/>
          </a:xfrm>
          <a:prstGeom prst="rect">
            <a:avLst/>
          </a:prstGeom>
          <a:noFill/>
        </p:spPr>
        <p:txBody>
          <a:bodyPr wrap="square" lIns="80655" tIns="40327" rIns="80655" bIns="40327" rtlCol="0">
            <a:spAutoFit/>
          </a:bodyPr>
          <a:lstStyle/>
          <a:p>
            <a:pPr algn="ctr">
              <a:lnSpc>
                <a:spcPct val="85000"/>
              </a:lnSpc>
            </a:pPr>
            <a:r>
              <a:rPr lang="en-US" sz="2647" b="1" dirty="0">
                <a:latin typeface="Calibri Light" panose="020F0302020204030204" pitchFamily="34" charset="0"/>
                <a:cs typeface="Calibri Light" panose="020F0302020204030204" pitchFamily="34" charset="0"/>
              </a:rPr>
              <a:t>The Knowledge Threshold is our </a:t>
            </a:r>
            <a:r>
              <a:rPr lang="en-US" sz="2647" b="1" i="1" dirty="0">
                <a:latin typeface="Calibri Light" panose="020F0302020204030204" pitchFamily="34" charset="0"/>
                <a:cs typeface="Calibri Light" panose="020F0302020204030204" pitchFamily="34" charset="0"/>
              </a:rPr>
              <a:t>Learning Edge</a:t>
            </a:r>
            <a:r>
              <a:rPr lang="en-US" sz="2647" b="1" dirty="0">
                <a:latin typeface="Calibri Light" panose="020F0302020204030204" pitchFamily="34" charset="0"/>
                <a:cs typeface="Calibri Light" panose="020F0302020204030204" pitchFamily="34" charset="0"/>
              </a:rPr>
              <a:t>.</a:t>
            </a:r>
          </a:p>
          <a:p>
            <a:pPr algn="ctr">
              <a:lnSpc>
                <a:spcPct val="85000"/>
              </a:lnSpc>
            </a:pPr>
            <a:r>
              <a:rPr lang="en-US" sz="2647" b="1" dirty="0">
                <a:latin typeface="Calibri Light" panose="020F0302020204030204" pitchFamily="34" charset="0"/>
                <a:cs typeface="Calibri Light" panose="020F0302020204030204" pitchFamily="34" charset="0"/>
              </a:rPr>
              <a:t>It's where the next experiment should take place.</a:t>
            </a:r>
          </a:p>
        </p:txBody>
      </p:sp>
      <p:cxnSp>
        <p:nvCxnSpPr>
          <p:cNvPr id="21" name="Straight Arrow Connector 20"/>
          <p:cNvCxnSpPr/>
          <p:nvPr/>
        </p:nvCxnSpPr>
        <p:spPr>
          <a:xfrm flipV="1">
            <a:off x="3272121" y="2013932"/>
            <a:ext cx="434975" cy="1411941"/>
          </a:xfrm>
          <a:prstGeom prst="straightConnector1">
            <a:avLst/>
          </a:prstGeom>
          <a:ln w="82550">
            <a:solidFill>
              <a:srgbClr val="FF0000"/>
            </a:solidFill>
            <a:tailEnd type="triangle" w="med" len="lg"/>
          </a:ln>
          <a:effectLst/>
        </p:spPr>
        <p:style>
          <a:lnRef idx="2">
            <a:schemeClr val="accent1"/>
          </a:lnRef>
          <a:fillRef idx="0">
            <a:schemeClr val="accent1"/>
          </a:fillRef>
          <a:effectRef idx="1">
            <a:schemeClr val="accent1"/>
          </a:effectRef>
          <a:fontRef idx="minor">
            <a:schemeClr val="tx1"/>
          </a:fontRef>
        </p:style>
      </p:cxnSp>
      <p:pic>
        <p:nvPicPr>
          <p:cNvPr id="27" name="Picture 26" descr="http://www.carsmoveus.com/wp-content/uploads/2011/07/winding_road_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22" t="8014"/>
          <a:stretch/>
        </p:blipFill>
        <p:spPr bwMode="auto">
          <a:xfrm>
            <a:off x="6236110" y="783301"/>
            <a:ext cx="3791663" cy="250486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1658473" y="212815"/>
            <a:ext cx="8875059" cy="570486"/>
          </a:xfrm>
          <a:prstGeom prst="rect">
            <a:avLst/>
          </a:prstGeom>
          <a:noFill/>
        </p:spPr>
        <p:txBody>
          <a:bodyPr wrap="square" lIns="80655" tIns="40327" rIns="80655" bIns="40327" rtlCol="0">
            <a:spAutoFit/>
          </a:bodyPr>
          <a:lstStyle/>
          <a:p>
            <a:pPr algn="ctr">
              <a:lnSpc>
                <a:spcPct val="90000"/>
              </a:lnSpc>
            </a:pPr>
            <a:r>
              <a:rPr lang="en-US" sz="3531" b="1" dirty="0">
                <a:latin typeface="Calibri" panose="020F0502020204030204" pitchFamily="34" charset="0"/>
                <a:cs typeface="Calibri" panose="020F0502020204030204" pitchFamily="34" charset="0"/>
              </a:rPr>
              <a:t>THERE'S ALWAYS A KNOWLEDGE THRESHOLD</a:t>
            </a:r>
          </a:p>
        </p:txBody>
      </p:sp>
      <p:pic>
        <p:nvPicPr>
          <p:cNvPr id="10" name="Picture 2" descr="http://www.svevia.se/images/18.8310ee21298cc45fa680003828/TA-J%C3%B6nk%C3%B6ping-skyltning-ROBERT-ERIKSSON-424-2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445" y="1031236"/>
            <a:ext cx="2985487" cy="1492744"/>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ktangel 8"/>
          <p:cNvSpPr/>
          <p:nvPr/>
        </p:nvSpPr>
        <p:spPr>
          <a:xfrm>
            <a:off x="6391113" y="2673265"/>
            <a:ext cx="3484347" cy="385627"/>
          </a:xfrm>
          <a:prstGeom prst="rect">
            <a:avLst/>
          </a:prstGeom>
          <a:solidFill>
            <a:srgbClr val="FFC000"/>
          </a:solidFill>
        </p:spPr>
        <p:txBody>
          <a:bodyPr wrap="square" lIns="80655" tIns="40327" rIns="80655" bIns="40327">
            <a:spAutoFit/>
          </a:bodyPr>
          <a:lstStyle/>
          <a:p>
            <a:pPr algn="ctr">
              <a:lnSpc>
                <a:spcPct val="80000"/>
              </a:lnSpc>
            </a:pPr>
            <a:r>
              <a:rPr lang="en-US" sz="2471" b="1" i="1" dirty="0">
                <a:latin typeface="Calibri" panose="020F0502020204030204" pitchFamily="34" charset="0"/>
              </a:rPr>
              <a:t>The path is unpredictable</a:t>
            </a:r>
          </a:p>
        </p:txBody>
      </p:sp>
      <p:sp>
        <p:nvSpPr>
          <p:cNvPr id="11"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
        <p:nvSpPr>
          <p:cNvPr id="3" name="TextBox 2"/>
          <p:cNvSpPr txBox="1"/>
          <p:nvPr/>
        </p:nvSpPr>
        <p:spPr>
          <a:xfrm>
            <a:off x="3674983" y="1636771"/>
            <a:ext cx="2264915" cy="369332"/>
          </a:xfrm>
          <a:prstGeom prst="rect">
            <a:avLst/>
          </a:prstGeom>
          <a:noFill/>
        </p:spPr>
        <p:txBody>
          <a:bodyPr wrap="none" rtlCol="0">
            <a:spAutoFit/>
          </a:bodyPr>
          <a:lstStyle/>
          <a:p>
            <a:r>
              <a:rPr lang="en-US" b="1" dirty="0" smtClean="0">
                <a:solidFill>
                  <a:schemeClr val="bg1"/>
                </a:solidFill>
              </a:rPr>
              <a:t>What’s over the hill?</a:t>
            </a:r>
            <a:r>
              <a:rPr lang="en-US" b="1" dirty="0" smtClean="0"/>
              <a:t>?</a:t>
            </a:r>
            <a:endParaRPr lang="en-US" b="1" dirty="0"/>
          </a:p>
        </p:txBody>
      </p:sp>
    </p:spTree>
    <p:extLst>
      <p:ext uri="{BB962C8B-B14F-4D97-AF65-F5344CB8AC3E}">
        <p14:creationId xmlns:p14="http://schemas.microsoft.com/office/powerpoint/2010/main" val="4023109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62833" y="1493065"/>
            <a:ext cx="5508062" cy="3665365"/>
          </a:xfrm>
          <a:prstGeom prst="rect">
            <a:avLst/>
          </a:prstGeom>
        </p:spPr>
      </p:pic>
      <p:pic>
        <p:nvPicPr>
          <p:cNvPr id="8" name="Picture 7" descr="activity icon.jpg"/>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rot="20586679">
            <a:off x="1818763" y="313121"/>
            <a:ext cx="1651948" cy="601873"/>
          </a:xfrm>
          <a:prstGeom prst="rect">
            <a:avLst/>
          </a:prstGeom>
        </p:spPr>
      </p:pic>
      <p:sp>
        <p:nvSpPr>
          <p:cNvPr id="9" name="TextBox 8"/>
          <p:cNvSpPr txBox="1"/>
          <p:nvPr/>
        </p:nvSpPr>
        <p:spPr>
          <a:xfrm>
            <a:off x="2147227" y="504361"/>
            <a:ext cx="7939275" cy="570486"/>
          </a:xfrm>
          <a:prstGeom prst="rect">
            <a:avLst/>
          </a:prstGeom>
          <a:noFill/>
        </p:spPr>
        <p:txBody>
          <a:bodyPr wrap="square" lIns="80655" tIns="40327" rIns="80655" bIns="40327" rtlCol="0">
            <a:spAutoFit/>
          </a:bodyPr>
          <a:lstStyle/>
          <a:p>
            <a:pPr algn="ctr">
              <a:lnSpc>
                <a:spcPct val="90000"/>
              </a:lnSpc>
            </a:pPr>
            <a:r>
              <a:rPr lang="en-US" sz="3531" b="1" dirty="0" smtClean="0">
                <a:latin typeface="Calibri" panose="020F0502020204030204" pitchFamily="34" charset="0"/>
                <a:cs typeface="Calibri" panose="020F0502020204030204" pitchFamily="34" charset="0"/>
              </a:rPr>
              <a:t>Signing your name</a:t>
            </a:r>
            <a:endParaRPr lang="en-US" sz="3531" b="1" dirty="0">
              <a:latin typeface="Calibri" panose="020F0502020204030204" pitchFamily="34" charset="0"/>
              <a:cs typeface="Calibri" panose="020F0502020204030204" pitchFamily="34" charset="0"/>
            </a:endParaRPr>
          </a:p>
        </p:txBody>
      </p:sp>
      <p:sp>
        <p:nvSpPr>
          <p:cNvPr id="10" name="TextBox 9"/>
          <p:cNvSpPr txBox="1"/>
          <p:nvPr/>
        </p:nvSpPr>
        <p:spPr>
          <a:xfrm>
            <a:off x="2876574" y="5310108"/>
            <a:ext cx="6480579" cy="1077218"/>
          </a:xfrm>
          <a:prstGeom prst="rect">
            <a:avLst/>
          </a:prstGeom>
          <a:noFill/>
        </p:spPr>
        <p:txBody>
          <a:bodyPr wrap="square" rtlCol="0">
            <a:spAutoFit/>
          </a:bodyPr>
          <a:lstStyle/>
          <a:p>
            <a:r>
              <a:rPr lang="en-US" sz="3200" dirty="0" smtClean="0"/>
              <a:t>Using your dominate hand, sign your name 5 times. Time yourself.</a:t>
            </a:r>
            <a:endParaRPr lang="en-US" sz="3200" dirty="0"/>
          </a:p>
        </p:txBody>
      </p:sp>
    </p:spTree>
    <p:extLst>
      <p:ext uri="{BB962C8B-B14F-4D97-AF65-F5344CB8AC3E}">
        <p14:creationId xmlns:p14="http://schemas.microsoft.com/office/powerpoint/2010/main" val="1215419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62833" y="1493065"/>
            <a:ext cx="5508062" cy="3665365"/>
          </a:xfrm>
          <a:prstGeom prst="rect">
            <a:avLst/>
          </a:prstGeom>
        </p:spPr>
      </p:pic>
      <p:pic>
        <p:nvPicPr>
          <p:cNvPr id="8" name="Picture 7" descr="activity icon.jpg"/>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rot="20586679">
            <a:off x="1818763" y="313121"/>
            <a:ext cx="1651948" cy="601873"/>
          </a:xfrm>
          <a:prstGeom prst="rect">
            <a:avLst/>
          </a:prstGeom>
        </p:spPr>
      </p:pic>
      <p:sp>
        <p:nvSpPr>
          <p:cNvPr id="9" name="TextBox 8"/>
          <p:cNvSpPr txBox="1"/>
          <p:nvPr/>
        </p:nvSpPr>
        <p:spPr>
          <a:xfrm>
            <a:off x="2147227" y="504361"/>
            <a:ext cx="7939275" cy="570486"/>
          </a:xfrm>
          <a:prstGeom prst="rect">
            <a:avLst/>
          </a:prstGeom>
          <a:noFill/>
        </p:spPr>
        <p:txBody>
          <a:bodyPr wrap="square" lIns="80655" tIns="40327" rIns="80655" bIns="40327" rtlCol="0">
            <a:spAutoFit/>
          </a:bodyPr>
          <a:lstStyle/>
          <a:p>
            <a:pPr algn="ctr">
              <a:lnSpc>
                <a:spcPct val="90000"/>
              </a:lnSpc>
            </a:pPr>
            <a:r>
              <a:rPr lang="en-US" sz="3531" b="1" dirty="0" smtClean="0">
                <a:latin typeface="Calibri" panose="020F0502020204030204" pitchFamily="34" charset="0"/>
                <a:cs typeface="Calibri" panose="020F0502020204030204" pitchFamily="34" charset="0"/>
              </a:rPr>
              <a:t>Signing your name</a:t>
            </a:r>
            <a:endParaRPr lang="en-US" sz="3531" b="1" dirty="0">
              <a:latin typeface="Calibri" panose="020F0502020204030204" pitchFamily="34" charset="0"/>
              <a:cs typeface="Calibri" panose="020F0502020204030204" pitchFamily="34" charset="0"/>
            </a:endParaRPr>
          </a:p>
        </p:txBody>
      </p:sp>
      <p:sp>
        <p:nvSpPr>
          <p:cNvPr id="10" name="TextBox 9"/>
          <p:cNvSpPr txBox="1"/>
          <p:nvPr/>
        </p:nvSpPr>
        <p:spPr>
          <a:xfrm>
            <a:off x="2876574" y="5310108"/>
            <a:ext cx="6480579" cy="1077218"/>
          </a:xfrm>
          <a:prstGeom prst="rect">
            <a:avLst/>
          </a:prstGeom>
          <a:noFill/>
        </p:spPr>
        <p:txBody>
          <a:bodyPr wrap="square" rtlCol="0">
            <a:spAutoFit/>
          </a:bodyPr>
          <a:lstStyle/>
          <a:p>
            <a:r>
              <a:rPr lang="en-US" sz="3200" dirty="0" smtClean="0"/>
              <a:t>Now using your other hand, sign your name 5 times. Time yourself.</a:t>
            </a:r>
            <a:endParaRPr lang="en-US" sz="3200" dirty="0"/>
          </a:p>
        </p:txBody>
      </p:sp>
    </p:spTree>
    <p:extLst>
      <p:ext uri="{BB962C8B-B14F-4D97-AF65-F5344CB8AC3E}">
        <p14:creationId xmlns:p14="http://schemas.microsoft.com/office/powerpoint/2010/main" val="3176674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3822" y="396045"/>
            <a:ext cx="4259627" cy="1548955"/>
          </a:xfrm>
        </p:spPr>
      </p:pic>
      <p:sp>
        <p:nvSpPr>
          <p:cNvPr id="8" name="Rectangle 7"/>
          <p:cNvSpPr/>
          <p:nvPr/>
        </p:nvSpPr>
        <p:spPr>
          <a:xfrm>
            <a:off x="208634" y="2564637"/>
            <a:ext cx="11770005" cy="3416320"/>
          </a:xfrm>
          <a:prstGeom prst="rect">
            <a:avLst/>
          </a:prstGeom>
        </p:spPr>
        <p:txBody>
          <a:bodyPr wrap="square">
            <a:spAutoFit/>
          </a:bodyPr>
          <a:lstStyle/>
          <a:p>
            <a:r>
              <a:rPr lang="en-US" sz="2400" i="1" dirty="0">
                <a:solidFill>
                  <a:srgbClr val="000000"/>
                </a:solidFill>
                <a:latin typeface="Arial" panose="020B0604020202020204" pitchFamily="34" charset="0"/>
                <a:ea typeface="Calibri" panose="020F0502020204030204" pitchFamily="34" charset="0"/>
              </a:rPr>
              <a:t>VMEC is a Vermont resource and trusted advisor to enterprises of all sizes. Since 1995, the VMEC Team has brought world-class expertise through consulting, coaching, hands-on implementation support, and training and education for leaders and workers.</a:t>
            </a:r>
            <a:endParaRPr lang="en-US" sz="2400" i="1" dirty="0" smtClean="0">
              <a:solidFill>
                <a:srgbClr val="000000"/>
              </a:solidFill>
              <a:latin typeface="Arial" panose="020B0604020202020204" pitchFamily="34" charset="0"/>
              <a:ea typeface="Calibri" panose="020F0502020204030204" pitchFamily="34" charset="0"/>
            </a:endParaRPr>
          </a:p>
          <a:p>
            <a:endParaRPr lang="en-US" sz="2400" i="1" dirty="0" smtClean="0">
              <a:solidFill>
                <a:srgbClr val="000000"/>
              </a:solidFill>
              <a:latin typeface="Arial" panose="020B0604020202020204" pitchFamily="34" charset="0"/>
              <a:ea typeface="Calibri" panose="020F0502020204030204" pitchFamily="34" charset="0"/>
            </a:endParaRPr>
          </a:p>
          <a:p>
            <a:r>
              <a:rPr lang="en-US" sz="2400" i="1" dirty="0" smtClean="0">
                <a:solidFill>
                  <a:srgbClr val="000000"/>
                </a:solidFill>
                <a:latin typeface="Arial" panose="020B0604020202020204" pitchFamily="34" charset="0"/>
                <a:ea typeface="Calibri" panose="020F0502020204030204" pitchFamily="34" charset="0"/>
              </a:rPr>
              <a:t>VMEC helps </a:t>
            </a:r>
            <a:r>
              <a:rPr lang="en-US" sz="2400" i="1" dirty="0">
                <a:solidFill>
                  <a:srgbClr val="000000"/>
                </a:solidFill>
                <a:latin typeface="Arial" panose="020B0604020202020204" pitchFamily="34" charset="0"/>
                <a:ea typeface="Calibri" panose="020F0502020204030204" pitchFamily="34" charset="0"/>
              </a:rPr>
              <a:t>company leaders with the structure, behaviors, and systems, that lead to a culture of continuous improvement and employee </a:t>
            </a:r>
            <a:r>
              <a:rPr lang="en-US" sz="2400" i="1" dirty="0" smtClean="0">
                <a:solidFill>
                  <a:srgbClr val="000000"/>
                </a:solidFill>
                <a:latin typeface="Arial" panose="020B0604020202020204" pitchFamily="34" charset="0"/>
                <a:ea typeface="Calibri" panose="020F0502020204030204" pitchFamily="34" charset="0"/>
              </a:rPr>
              <a:t>engagement. This </a:t>
            </a:r>
            <a:r>
              <a:rPr lang="en-US" sz="2400" i="1" dirty="0">
                <a:solidFill>
                  <a:srgbClr val="000000"/>
                </a:solidFill>
                <a:latin typeface="Arial" panose="020B0604020202020204" pitchFamily="34" charset="0"/>
                <a:ea typeface="Calibri" panose="020F0502020204030204" pitchFamily="34" charset="0"/>
              </a:rPr>
              <a:t>management philosophy </a:t>
            </a:r>
            <a:r>
              <a:rPr lang="en-US" sz="2400" i="1" dirty="0" smtClean="0">
                <a:solidFill>
                  <a:srgbClr val="000000"/>
                </a:solidFill>
                <a:latin typeface="Arial" panose="020B0604020202020204" pitchFamily="34" charset="0"/>
                <a:ea typeface="Calibri" panose="020F0502020204030204" pitchFamily="34" charset="0"/>
              </a:rPr>
              <a:t>fosters the </a:t>
            </a:r>
            <a:r>
              <a:rPr lang="en-US" sz="2400" i="1" dirty="0">
                <a:solidFill>
                  <a:srgbClr val="000000"/>
                </a:solidFill>
                <a:latin typeface="Arial" panose="020B0604020202020204" pitchFamily="34" charset="0"/>
                <a:ea typeface="Calibri" panose="020F0502020204030204" pitchFamily="34" charset="0"/>
              </a:rPr>
              <a:t>behaviors needed to be successful in a continuous learning culture, where all employees are engaged in </a:t>
            </a:r>
            <a:r>
              <a:rPr lang="en-US" sz="2400" i="1" dirty="0" smtClean="0">
                <a:solidFill>
                  <a:srgbClr val="000000"/>
                </a:solidFill>
                <a:latin typeface="Arial" panose="020B0604020202020204" pitchFamily="34" charset="0"/>
                <a:ea typeface="Calibri" panose="020F0502020204030204" pitchFamily="34" charset="0"/>
              </a:rPr>
              <a:t>improvement</a:t>
            </a:r>
            <a:r>
              <a:rPr lang="en-US" sz="2400" i="1" dirty="0">
                <a:solidFill>
                  <a:srgbClr val="000000"/>
                </a:solidFill>
                <a:latin typeface="Arial" panose="020B0604020202020204" pitchFamily="34"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48939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6570" y="1560190"/>
            <a:ext cx="1900780" cy="1264883"/>
          </a:xfrm>
          <a:prstGeom prst="rect">
            <a:avLst/>
          </a:prstGeom>
        </p:spPr>
      </p:pic>
      <p:pic>
        <p:nvPicPr>
          <p:cNvPr id="8" name="Picture 7" descr="activity icon.jpg"/>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rot="20586679">
            <a:off x="1818763" y="313121"/>
            <a:ext cx="1651948" cy="601873"/>
          </a:xfrm>
          <a:prstGeom prst="rect">
            <a:avLst/>
          </a:prstGeom>
        </p:spPr>
      </p:pic>
      <p:sp>
        <p:nvSpPr>
          <p:cNvPr id="9" name="TextBox 8"/>
          <p:cNvSpPr txBox="1"/>
          <p:nvPr/>
        </p:nvSpPr>
        <p:spPr>
          <a:xfrm>
            <a:off x="2147227" y="504361"/>
            <a:ext cx="7939275" cy="570486"/>
          </a:xfrm>
          <a:prstGeom prst="rect">
            <a:avLst/>
          </a:prstGeom>
          <a:noFill/>
        </p:spPr>
        <p:txBody>
          <a:bodyPr wrap="square" lIns="80655" tIns="40327" rIns="80655" bIns="40327" rtlCol="0">
            <a:spAutoFit/>
          </a:bodyPr>
          <a:lstStyle/>
          <a:p>
            <a:pPr algn="ctr">
              <a:lnSpc>
                <a:spcPct val="90000"/>
              </a:lnSpc>
            </a:pPr>
            <a:r>
              <a:rPr lang="en-US" sz="3531" b="1" dirty="0" smtClean="0">
                <a:latin typeface="Calibri" panose="020F0502020204030204" pitchFamily="34" charset="0"/>
                <a:cs typeface="Calibri" panose="020F0502020204030204" pitchFamily="34" charset="0"/>
              </a:rPr>
              <a:t>Signing your name</a:t>
            </a:r>
            <a:endParaRPr lang="en-US" sz="3531" b="1" dirty="0">
              <a:latin typeface="Calibri" panose="020F0502020204030204" pitchFamily="34" charset="0"/>
              <a:cs typeface="Calibri" panose="020F0502020204030204" pitchFamily="34" charset="0"/>
            </a:endParaRPr>
          </a:p>
        </p:txBody>
      </p:sp>
      <p:sp>
        <p:nvSpPr>
          <p:cNvPr id="10" name="TextBox 9"/>
          <p:cNvSpPr txBox="1"/>
          <p:nvPr/>
        </p:nvSpPr>
        <p:spPr>
          <a:xfrm>
            <a:off x="3024058" y="1560190"/>
            <a:ext cx="6480579" cy="1077218"/>
          </a:xfrm>
          <a:prstGeom prst="rect">
            <a:avLst/>
          </a:prstGeom>
          <a:noFill/>
        </p:spPr>
        <p:txBody>
          <a:bodyPr wrap="square" rtlCol="0">
            <a:spAutoFit/>
          </a:bodyPr>
          <a:lstStyle/>
          <a:p>
            <a:r>
              <a:rPr lang="en-US" sz="3200" dirty="0" smtClean="0"/>
              <a:t>How did it FEEL the 2</a:t>
            </a:r>
            <a:r>
              <a:rPr lang="en-US" sz="3200" baseline="30000" dirty="0" smtClean="0"/>
              <a:t>nd</a:t>
            </a:r>
            <a:r>
              <a:rPr lang="en-US" sz="3200" dirty="0" smtClean="0"/>
              <a:t> time compared to the 1</a:t>
            </a:r>
            <a:r>
              <a:rPr lang="en-US" sz="3200" baseline="30000" dirty="0" smtClean="0"/>
              <a:t>st</a:t>
            </a:r>
            <a:r>
              <a:rPr lang="en-US" sz="3200" dirty="0" smtClean="0"/>
              <a:t>?</a:t>
            </a:r>
            <a:endParaRPr lang="en-US" sz="3200" dirty="0"/>
          </a:p>
        </p:txBody>
      </p:sp>
      <p:sp>
        <p:nvSpPr>
          <p:cNvPr id="2" name="TextBox 1"/>
          <p:cNvSpPr txBox="1"/>
          <p:nvPr/>
        </p:nvSpPr>
        <p:spPr>
          <a:xfrm>
            <a:off x="4133603" y="2637408"/>
            <a:ext cx="4261488" cy="4031873"/>
          </a:xfrm>
          <a:prstGeom prst="rect">
            <a:avLst/>
          </a:prstGeom>
          <a:noFill/>
        </p:spPr>
        <p:txBody>
          <a:bodyPr wrap="none" rtlCol="0">
            <a:spAutoFit/>
          </a:bodyPr>
          <a:lstStyle/>
          <a:p>
            <a:r>
              <a:rPr lang="en-US" sz="3200" dirty="0" smtClean="0"/>
              <a:t>Awkward</a:t>
            </a:r>
          </a:p>
          <a:p>
            <a:r>
              <a:rPr lang="en-US" sz="3200" dirty="0" smtClean="0"/>
              <a:t>Messy</a:t>
            </a:r>
          </a:p>
          <a:p>
            <a:r>
              <a:rPr lang="en-US" sz="3200" dirty="0" smtClean="0"/>
              <a:t>Slow</a:t>
            </a:r>
          </a:p>
          <a:p>
            <a:r>
              <a:rPr lang="en-US" sz="3200" dirty="0" smtClean="0"/>
              <a:t>Unnatural</a:t>
            </a:r>
          </a:p>
          <a:p>
            <a:r>
              <a:rPr lang="en-US" sz="3200" dirty="0" smtClean="0"/>
              <a:t>Difficult</a:t>
            </a:r>
          </a:p>
          <a:p>
            <a:r>
              <a:rPr lang="en-US" sz="3200" dirty="0" smtClean="0"/>
              <a:t>Deliberate</a:t>
            </a:r>
          </a:p>
          <a:p>
            <a:r>
              <a:rPr lang="en-US" sz="3200" dirty="0" smtClean="0"/>
              <a:t>Can’t tell what I’m doing</a:t>
            </a:r>
          </a:p>
          <a:p>
            <a:r>
              <a:rPr lang="en-US" sz="3200" dirty="0" smtClean="0"/>
              <a:t>Had to think about it</a:t>
            </a:r>
            <a:endParaRPr lang="en-US" sz="3200" dirty="0"/>
          </a:p>
        </p:txBody>
      </p:sp>
    </p:spTree>
    <p:extLst>
      <p:ext uri="{BB962C8B-B14F-4D97-AF65-F5344CB8AC3E}">
        <p14:creationId xmlns:p14="http://schemas.microsoft.com/office/powerpoint/2010/main" val="3875585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44775" y="996232"/>
            <a:ext cx="7702456" cy="5474373"/>
          </a:xfrm>
          <a:prstGeom prst="rect">
            <a:avLst/>
          </a:prstGeom>
        </p:spPr>
      </p:pic>
      <p:sp>
        <p:nvSpPr>
          <p:cNvPr id="6" name="TextBox 5"/>
          <p:cNvSpPr txBox="1"/>
          <p:nvPr/>
        </p:nvSpPr>
        <p:spPr>
          <a:xfrm>
            <a:off x="1658473" y="151758"/>
            <a:ext cx="8875059" cy="844602"/>
          </a:xfrm>
          <a:prstGeom prst="rect">
            <a:avLst/>
          </a:prstGeom>
          <a:noFill/>
        </p:spPr>
        <p:txBody>
          <a:bodyPr wrap="square" lIns="89864" tIns="44932" rIns="89864" bIns="44932" rtlCol="0">
            <a:spAutoFit/>
          </a:bodyPr>
          <a:lstStyle/>
          <a:p>
            <a:pPr algn="ctr">
              <a:lnSpc>
                <a:spcPct val="75000"/>
              </a:lnSpc>
            </a:pPr>
            <a:r>
              <a:rPr lang="en-US" sz="3531" b="1" dirty="0">
                <a:latin typeface="Calibri" panose="020F0502020204030204" pitchFamily="34" charset="0"/>
                <a:cs typeface="Calibri" panose="020F0502020204030204" pitchFamily="34" charset="0"/>
              </a:rPr>
              <a:t>WE NEED TO LEARN NEW BEHAVIORS</a:t>
            </a:r>
          </a:p>
          <a:p>
            <a:pPr algn="ctr">
              <a:lnSpc>
                <a:spcPct val="75000"/>
              </a:lnSpc>
            </a:pPr>
            <a:endParaRPr lang="en-US" sz="529" b="1" dirty="0"/>
          </a:p>
          <a:p>
            <a:pPr algn="ctr">
              <a:lnSpc>
                <a:spcPct val="75000"/>
              </a:lnSpc>
            </a:pPr>
            <a:r>
              <a:rPr lang="en-US" sz="2471" b="1" dirty="0">
                <a:solidFill>
                  <a:schemeClr val="bg1"/>
                </a:solidFill>
              </a:rPr>
              <a:t>Each according to their perspective, beliefs &amp; bias</a:t>
            </a:r>
          </a:p>
        </p:txBody>
      </p:sp>
    </p:spTree>
    <p:extLst>
      <p:ext uri="{BB962C8B-B14F-4D97-AF65-F5344CB8AC3E}">
        <p14:creationId xmlns:p14="http://schemas.microsoft.com/office/powerpoint/2010/main" val="94352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3049" y="844406"/>
            <a:ext cx="6689599" cy="1551644"/>
          </a:xfrm>
          <a:prstGeom prst="rect">
            <a:avLst/>
          </a:prstGeom>
          <a:noFill/>
        </p:spPr>
        <p:txBody>
          <a:bodyPr wrap="square" lIns="73599" tIns="36799" rIns="73599" bIns="36799" rtlCol="0">
            <a:spAutoFit/>
          </a:bodyPr>
          <a:lstStyle/>
          <a:p>
            <a:pPr>
              <a:lnSpc>
                <a:spcPct val="80000"/>
              </a:lnSpc>
            </a:pPr>
            <a:r>
              <a:rPr lang="en-US" sz="4000" b="1" dirty="0">
                <a:latin typeface="Calibri" panose="020F0502020204030204" pitchFamily="34" charset="0"/>
                <a:cs typeface="Calibri" panose="020F0502020204030204" pitchFamily="34" charset="0"/>
              </a:rPr>
              <a:t>A COUNTERMEASURE </a:t>
            </a:r>
            <a:r>
              <a:rPr lang="en-US" sz="4000" b="1">
                <a:latin typeface="Calibri" panose="020F0502020204030204" pitchFamily="34" charset="0"/>
                <a:cs typeface="Calibri" panose="020F0502020204030204" pitchFamily="34" charset="0"/>
              </a:rPr>
              <a:t>TO EVERYONE’S </a:t>
            </a:r>
            <a:r>
              <a:rPr lang="en-US" sz="4000" b="1" dirty="0">
                <a:latin typeface="Calibri" panose="020F0502020204030204" pitchFamily="34" charset="0"/>
                <a:cs typeface="Calibri" panose="020F0502020204030204" pitchFamily="34" charset="0"/>
              </a:rPr>
              <a:t>NATURAL BIAS </a:t>
            </a:r>
            <a:r>
              <a:rPr lang="en-US" sz="4000" b="1" dirty="0">
                <a:solidFill>
                  <a:srgbClr val="FF0000"/>
                </a:solidFill>
                <a:latin typeface="Calibri" panose="020F0502020204030204" pitchFamily="34" charset="0"/>
                <a:cs typeface="Calibri" panose="020F0502020204030204" pitchFamily="34" charset="0"/>
              </a:rPr>
              <a:t>SCIENTIFIC THINKING</a:t>
            </a:r>
          </a:p>
        </p:txBody>
      </p:sp>
      <p:sp>
        <p:nvSpPr>
          <p:cNvPr id="4" name="TextBox 3"/>
          <p:cNvSpPr txBox="1"/>
          <p:nvPr/>
        </p:nvSpPr>
        <p:spPr>
          <a:xfrm>
            <a:off x="2009591" y="2746937"/>
            <a:ext cx="8318500" cy="1363202"/>
          </a:xfrm>
          <a:prstGeom prst="rect">
            <a:avLst/>
          </a:prstGeom>
          <a:noFill/>
        </p:spPr>
        <p:txBody>
          <a:bodyPr wrap="square" lIns="82048" tIns="41025" rIns="82048" bIns="41025" rtlCol="0">
            <a:spAutoFit/>
          </a:bodyPr>
          <a:lstStyle/>
          <a:p>
            <a:pPr>
              <a:lnSpc>
                <a:spcPct val="80000"/>
              </a:lnSpc>
            </a:pPr>
            <a:r>
              <a:rPr lang="en-US" sz="2600" dirty="0">
                <a:latin typeface="Calibri Light" panose="020F0302020204030204" pitchFamily="34" charset="0"/>
                <a:cs typeface="Calibri Light" panose="020F0302020204030204" pitchFamily="34" charset="0"/>
              </a:rPr>
              <a:t>Scientific thinking is a routine of intentional coordination between what we think will happen (theory), what actually happens (evidence), and adjusting based on what we learn from the difference.</a:t>
            </a:r>
          </a:p>
        </p:txBody>
      </p:sp>
      <p:sp>
        <p:nvSpPr>
          <p:cNvPr id="5" name="Rectangle 4"/>
          <p:cNvSpPr/>
          <p:nvPr/>
        </p:nvSpPr>
        <p:spPr>
          <a:xfrm>
            <a:off x="2189989" y="4294836"/>
            <a:ext cx="7766812" cy="1346200"/>
          </a:xfrm>
          <a:prstGeom prst="rect">
            <a:avLst/>
          </a:prstGeom>
          <a:solidFill>
            <a:schemeClr val="tx2">
              <a:lumMod val="90000"/>
            </a:schemeClr>
          </a:solidFill>
          <a:ln w="381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lIns="91407" tIns="45704" rIns="91407" bIns="45704" rtlCol="0" anchor="ctr"/>
          <a:lstStyle/>
          <a:p>
            <a:pPr algn="ctr"/>
            <a:endParaRPr lang="en-US"/>
          </a:p>
        </p:txBody>
      </p:sp>
      <p:sp>
        <p:nvSpPr>
          <p:cNvPr id="6" name="TextBox 5"/>
          <p:cNvSpPr txBox="1"/>
          <p:nvPr/>
        </p:nvSpPr>
        <p:spPr>
          <a:xfrm>
            <a:off x="2189988" y="4456665"/>
            <a:ext cx="2435256" cy="997164"/>
          </a:xfrm>
          <a:prstGeom prst="rect">
            <a:avLst/>
          </a:prstGeom>
          <a:noFill/>
        </p:spPr>
        <p:txBody>
          <a:bodyPr wrap="square" lIns="91407" tIns="45704" rIns="91407" bIns="45704" rtlCol="0">
            <a:spAutoFit/>
          </a:bodyPr>
          <a:lstStyle/>
          <a:p>
            <a:pPr algn="ctr">
              <a:lnSpc>
                <a:spcPct val="70000"/>
              </a:lnSpc>
            </a:pPr>
            <a:r>
              <a:rPr lang="en-US" sz="2800" b="1" dirty="0">
                <a:solidFill>
                  <a:schemeClr val="bg1"/>
                </a:solidFill>
                <a:latin typeface="Calibri" panose="020F0502020204030204" pitchFamily="34" charset="0"/>
                <a:cs typeface="Calibri" panose="020F0502020204030204" pitchFamily="34" charset="0"/>
              </a:rPr>
              <a:t>What we</a:t>
            </a:r>
          </a:p>
          <a:p>
            <a:pPr algn="ctr">
              <a:lnSpc>
                <a:spcPct val="70000"/>
              </a:lnSpc>
            </a:pPr>
            <a:r>
              <a:rPr lang="en-US" sz="2800" b="1" dirty="0">
                <a:solidFill>
                  <a:schemeClr val="bg1"/>
                </a:solidFill>
                <a:latin typeface="Calibri" panose="020F0502020204030204" pitchFamily="34" charset="0"/>
                <a:cs typeface="Calibri" panose="020F0502020204030204" pitchFamily="34" charset="0"/>
              </a:rPr>
              <a:t>expect</a:t>
            </a:r>
          </a:p>
          <a:p>
            <a:pPr algn="ctr">
              <a:lnSpc>
                <a:spcPct val="70000"/>
              </a:lnSpc>
            </a:pPr>
            <a:r>
              <a:rPr lang="en-US" sz="2800" b="1" dirty="0">
                <a:solidFill>
                  <a:schemeClr val="bg1"/>
                </a:solidFill>
                <a:latin typeface="Calibri" panose="020F0502020204030204" pitchFamily="34" charset="0"/>
                <a:cs typeface="Calibri" panose="020F0502020204030204" pitchFamily="34" charset="0"/>
              </a:rPr>
              <a:t>to happen</a:t>
            </a:r>
          </a:p>
        </p:txBody>
      </p:sp>
      <p:sp>
        <p:nvSpPr>
          <p:cNvPr id="7" name="TextBox 6"/>
          <p:cNvSpPr txBox="1"/>
          <p:nvPr/>
        </p:nvSpPr>
        <p:spPr>
          <a:xfrm>
            <a:off x="7670026" y="4456665"/>
            <a:ext cx="2286775" cy="997164"/>
          </a:xfrm>
          <a:prstGeom prst="rect">
            <a:avLst/>
          </a:prstGeom>
          <a:noFill/>
        </p:spPr>
        <p:txBody>
          <a:bodyPr wrap="square" lIns="91407" tIns="45704" rIns="91407" bIns="45704" rtlCol="0">
            <a:spAutoFit/>
          </a:bodyPr>
          <a:lstStyle/>
          <a:p>
            <a:pPr algn="ctr">
              <a:lnSpc>
                <a:spcPct val="70000"/>
              </a:lnSpc>
            </a:pPr>
            <a:r>
              <a:rPr lang="en-US" sz="2800" b="1" dirty="0">
                <a:solidFill>
                  <a:schemeClr val="bg1"/>
                </a:solidFill>
                <a:latin typeface="Calibri" panose="020F0502020204030204" pitchFamily="34" charset="0"/>
                <a:cs typeface="Calibri" panose="020F0502020204030204" pitchFamily="34" charset="0"/>
              </a:rPr>
              <a:t>What</a:t>
            </a:r>
          </a:p>
          <a:p>
            <a:pPr algn="ctr">
              <a:lnSpc>
                <a:spcPct val="70000"/>
              </a:lnSpc>
            </a:pPr>
            <a:r>
              <a:rPr lang="en-US" sz="2800" b="1" dirty="0">
                <a:solidFill>
                  <a:schemeClr val="bg1"/>
                </a:solidFill>
                <a:latin typeface="Calibri" panose="020F0502020204030204" pitchFamily="34" charset="0"/>
                <a:cs typeface="Calibri" panose="020F0502020204030204" pitchFamily="34" charset="0"/>
              </a:rPr>
              <a:t>actually</a:t>
            </a:r>
          </a:p>
          <a:p>
            <a:pPr algn="ctr">
              <a:lnSpc>
                <a:spcPct val="70000"/>
              </a:lnSpc>
            </a:pPr>
            <a:r>
              <a:rPr lang="en-US" sz="2800" b="1" dirty="0">
                <a:solidFill>
                  <a:schemeClr val="bg1"/>
                </a:solidFill>
                <a:latin typeface="Calibri" panose="020F0502020204030204" pitchFamily="34" charset="0"/>
                <a:cs typeface="Calibri" panose="020F0502020204030204" pitchFamily="34" charset="0"/>
              </a:rPr>
              <a:t>happened</a:t>
            </a:r>
          </a:p>
        </p:txBody>
      </p:sp>
      <p:cxnSp>
        <p:nvCxnSpPr>
          <p:cNvPr id="8" name="Straight Arrow Connector 7"/>
          <p:cNvCxnSpPr/>
          <p:nvPr/>
        </p:nvCxnSpPr>
        <p:spPr>
          <a:xfrm>
            <a:off x="4228197" y="4977948"/>
            <a:ext cx="3749040" cy="0"/>
          </a:xfrm>
          <a:prstGeom prst="straightConnector1">
            <a:avLst/>
          </a:prstGeom>
          <a:ln w="82550">
            <a:solidFill>
              <a:srgbClr val="FF0000"/>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5028684" y="4536138"/>
            <a:ext cx="2133600" cy="876300"/>
          </a:xfrm>
          <a:prstGeom prst="ellipse">
            <a:avLst/>
          </a:prstGeom>
          <a:solidFill>
            <a:srgbClr val="FFFF00"/>
          </a:solidFill>
          <a:ln w="6985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407" tIns="45704" rIns="91407" bIns="45704" rtlCol="0" anchor="ctr"/>
          <a:lstStyle/>
          <a:p>
            <a:pPr algn="ctr"/>
            <a:endParaRPr lang="en-US"/>
          </a:p>
        </p:txBody>
      </p:sp>
      <p:sp>
        <p:nvSpPr>
          <p:cNvPr id="10" name="TextBox 9"/>
          <p:cNvSpPr txBox="1"/>
          <p:nvPr/>
        </p:nvSpPr>
        <p:spPr>
          <a:xfrm>
            <a:off x="4612287" y="4749434"/>
            <a:ext cx="2971800" cy="437010"/>
          </a:xfrm>
          <a:prstGeom prst="rect">
            <a:avLst/>
          </a:prstGeom>
          <a:noFill/>
        </p:spPr>
        <p:txBody>
          <a:bodyPr wrap="square" lIns="91407" tIns="45704" rIns="91407" bIns="45704" rtlCol="0">
            <a:spAutoFit/>
          </a:bodyPr>
          <a:lstStyle/>
          <a:p>
            <a:pPr algn="ctr">
              <a:lnSpc>
                <a:spcPct val="70000"/>
              </a:lnSpc>
            </a:pPr>
            <a:r>
              <a:rPr lang="en-US" sz="3200" b="1" dirty="0">
                <a:solidFill>
                  <a:srgbClr val="FF0000"/>
                </a:solidFill>
                <a:latin typeface="Calibri" panose="020F0502020204030204" pitchFamily="34" charset="0"/>
                <a:cs typeface="Calibri" panose="020F0502020204030204" pitchFamily="34" charset="0"/>
              </a:rPr>
              <a:t>Learning</a:t>
            </a:r>
          </a:p>
        </p:txBody>
      </p:sp>
      <p:grpSp>
        <p:nvGrpSpPr>
          <p:cNvPr id="16" name="Group 15"/>
          <p:cNvGrpSpPr/>
          <p:nvPr/>
        </p:nvGrpSpPr>
        <p:grpSpPr>
          <a:xfrm>
            <a:off x="2033344" y="530416"/>
            <a:ext cx="2829705" cy="1983441"/>
            <a:chOff x="231560" y="479612"/>
            <a:chExt cx="2829705" cy="1983441"/>
          </a:xfrm>
        </p:grpSpPr>
        <p:pic>
          <p:nvPicPr>
            <p:cNvPr id="3" name="Picture 2"/>
            <p:cNvPicPr>
              <a:picLocks noChangeAspect="1"/>
            </p:cNvPicPr>
            <p:nvPr/>
          </p:nvPicPr>
          <p:blipFill>
            <a:blip r:embed="rId2"/>
            <a:srcRect l="5414" r="9664"/>
            <a:stretch>
              <a:fillRect/>
            </a:stretch>
          </p:blipFill>
          <p:spPr>
            <a:xfrm>
              <a:off x="381000" y="479612"/>
              <a:ext cx="2578665" cy="1983441"/>
            </a:xfrm>
            <a:prstGeom prst="rect">
              <a:avLst/>
            </a:prstGeom>
          </p:spPr>
        </p:pic>
        <p:sp>
          <p:nvSpPr>
            <p:cNvPr id="12" name="Rectangle 11"/>
            <p:cNvSpPr/>
            <p:nvPr/>
          </p:nvSpPr>
          <p:spPr>
            <a:xfrm>
              <a:off x="445782" y="1701332"/>
              <a:ext cx="2449817" cy="348875"/>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31560" y="1577786"/>
              <a:ext cx="2829705" cy="507831"/>
            </a:xfrm>
            <a:prstGeom prst="rect">
              <a:avLst/>
            </a:prstGeom>
            <a:noFill/>
          </p:spPr>
          <p:txBody>
            <a:bodyPr wrap="square" rtlCol="0">
              <a:spAutoFit/>
            </a:bodyPr>
            <a:lstStyle/>
            <a:p>
              <a:pPr algn="ctr"/>
              <a:r>
                <a:rPr lang="en-US" sz="2700" b="1" i="1" spc="-151" dirty="0">
                  <a:latin typeface="Calibri Light" panose="020F0302020204030204" pitchFamily="34" charset="0"/>
                  <a:cs typeface="Calibri Light" panose="020F0302020204030204" pitchFamily="34" charset="0"/>
                </a:rPr>
                <a:t>"Let's try it and see"</a:t>
              </a:r>
            </a:p>
          </p:txBody>
        </p:sp>
      </p:grpSp>
      <p:sp>
        <p:nvSpPr>
          <p:cNvPr id="17"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989265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658473" y="435697"/>
            <a:ext cx="8875059" cy="559458"/>
          </a:xfrm>
          <a:prstGeom prst="rect">
            <a:avLst/>
          </a:prstGeom>
          <a:noFill/>
        </p:spPr>
        <p:txBody>
          <a:bodyPr wrap="square" lIns="80655" tIns="40327" rIns="80655" bIns="40327" rtlCol="0">
            <a:spAutoFit/>
          </a:bodyPr>
          <a:lstStyle/>
          <a:p>
            <a:pPr algn="ctr">
              <a:lnSpc>
                <a:spcPct val="80000"/>
              </a:lnSpc>
            </a:pPr>
            <a:r>
              <a:rPr lang="en-US" sz="3883" b="1"/>
              <a:t>ADOPTING NEW WAYS</a:t>
            </a:r>
          </a:p>
        </p:txBody>
      </p:sp>
      <p:sp>
        <p:nvSpPr>
          <p:cNvPr id="5" name="TextBox 4"/>
          <p:cNvSpPr txBox="1"/>
          <p:nvPr/>
        </p:nvSpPr>
        <p:spPr>
          <a:xfrm>
            <a:off x="2337957" y="1186739"/>
            <a:ext cx="7610792" cy="4476501"/>
          </a:xfrm>
          <a:prstGeom prst="rect">
            <a:avLst/>
          </a:prstGeom>
          <a:noFill/>
        </p:spPr>
        <p:txBody>
          <a:bodyPr wrap="square" lIns="80663" tIns="40332" rIns="80663" bIns="40332" rtlCol="0">
            <a:spAutoFit/>
          </a:bodyPr>
          <a:lstStyle/>
          <a:p>
            <a:pPr marL="403423" indent="-403423">
              <a:lnSpc>
                <a:spcPct val="85000"/>
              </a:lnSpc>
              <a:buFont typeface="Arial"/>
              <a:buChar char="•"/>
            </a:pPr>
            <a:r>
              <a:rPr lang="en-US" sz="2400" b="1" dirty="0">
                <a:latin typeface="Calibri" panose="020F0502020204030204" pitchFamily="34" charset="0"/>
              </a:rPr>
              <a:t>Hoping to create different behavior by explaining or trying to convince people generally doesn't work.</a:t>
            </a:r>
          </a:p>
          <a:p>
            <a:pPr marL="403423" indent="-403423">
              <a:lnSpc>
                <a:spcPct val="85000"/>
              </a:lnSpc>
              <a:buFont typeface="Arial"/>
              <a:buChar char="•"/>
            </a:pPr>
            <a:endParaRPr lang="en-US" sz="2400" b="1" dirty="0">
              <a:latin typeface="Calibri" panose="020F0502020204030204" pitchFamily="34" charset="0"/>
            </a:endParaRPr>
          </a:p>
          <a:p>
            <a:pPr marL="403423" indent="-403423">
              <a:lnSpc>
                <a:spcPct val="85000"/>
              </a:lnSpc>
              <a:buFont typeface="Arial"/>
              <a:buChar char="•"/>
            </a:pPr>
            <a:r>
              <a:rPr lang="en-US" sz="2400" b="1" dirty="0">
                <a:latin typeface="Calibri" panose="020F0502020204030204" pitchFamily="34" charset="0"/>
              </a:rPr>
              <a:t>We don't behave a certain way because we lack information.  We behave one way or another  because it's a habit.</a:t>
            </a:r>
          </a:p>
          <a:p>
            <a:pPr marL="403423" indent="-403423">
              <a:lnSpc>
                <a:spcPct val="85000"/>
              </a:lnSpc>
              <a:buFont typeface="Arial"/>
              <a:buChar char="•"/>
            </a:pPr>
            <a:endParaRPr lang="en-US" sz="2400" b="1" dirty="0">
              <a:latin typeface="Calibri" panose="020F0502020204030204" pitchFamily="34" charset="0"/>
            </a:endParaRPr>
          </a:p>
          <a:p>
            <a:pPr marL="403423" indent="-403423">
              <a:lnSpc>
                <a:spcPct val="85000"/>
              </a:lnSpc>
              <a:buFont typeface="Arial"/>
              <a:buChar char="•"/>
            </a:pPr>
            <a:r>
              <a:rPr lang="en-US" sz="2400" b="1" dirty="0">
                <a:latin typeface="Calibri" panose="020F0502020204030204" pitchFamily="34" charset="0"/>
              </a:rPr>
              <a:t>What </a:t>
            </a:r>
            <a:r>
              <a:rPr lang="en-US" sz="2400" b="1" u="sng" dirty="0">
                <a:latin typeface="Calibri" panose="020F0502020204030204" pitchFamily="34" charset="0"/>
              </a:rPr>
              <a:t>can</a:t>
            </a:r>
            <a:r>
              <a:rPr lang="en-US" sz="2400" b="1" dirty="0">
                <a:latin typeface="Calibri" panose="020F0502020204030204" pitchFamily="34" charset="0"/>
              </a:rPr>
              <a:t> work is deliberately practicing a different routine, which over time changes how you think.</a:t>
            </a:r>
          </a:p>
          <a:p>
            <a:pPr marL="403423" indent="-403423">
              <a:lnSpc>
                <a:spcPct val="85000"/>
              </a:lnSpc>
              <a:buFont typeface="Arial"/>
              <a:buChar char="•"/>
            </a:pPr>
            <a:endParaRPr lang="en-US" sz="2400" b="1" dirty="0">
              <a:latin typeface="Calibri" panose="020F0502020204030204" pitchFamily="34" charset="0"/>
            </a:endParaRPr>
          </a:p>
          <a:p>
            <a:pPr marL="403423" indent="-403423">
              <a:lnSpc>
                <a:spcPct val="85000"/>
              </a:lnSpc>
              <a:buFont typeface="Arial"/>
              <a:buChar char="•"/>
            </a:pPr>
            <a:r>
              <a:rPr lang="en-US" sz="2400" b="1" dirty="0">
                <a:latin typeface="Calibri" panose="020F0502020204030204" pitchFamily="34" charset="0"/>
              </a:rPr>
              <a:t>But don't try to </a:t>
            </a:r>
            <a:r>
              <a:rPr lang="en-US" sz="2400" b="1" i="1" dirty="0">
                <a:latin typeface="Calibri" panose="020F0502020204030204" pitchFamily="34" charset="0"/>
              </a:rPr>
              <a:t>run 20 miles</a:t>
            </a:r>
            <a:r>
              <a:rPr lang="en-US" sz="2400" b="1" dirty="0">
                <a:latin typeface="Calibri" panose="020F0502020204030204" pitchFamily="34" charset="0"/>
              </a:rPr>
              <a:t> in your first workout!  Begin with some </a:t>
            </a:r>
            <a:r>
              <a:rPr lang="en-US" sz="2400" b="1" dirty="0">
                <a:solidFill>
                  <a:srgbClr val="FF0000"/>
                </a:solidFill>
                <a:latin typeface="Calibri" panose="020F0502020204030204" pitchFamily="34" charset="0"/>
              </a:rPr>
              <a:t>starter practice routines</a:t>
            </a:r>
            <a:r>
              <a:rPr lang="en-US" sz="2400" b="1" dirty="0">
                <a:latin typeface="Calibri" panose="020F0502020204030204" pitchFamily="34" charset="0"/>
              </a:rPr>
              <a:t>, which   help you learn fundamentals and build some initial confidence in the new pattern you are trying to learn.</a:t>
            </a:r>
          </a:p>
        </p:txBody>
      </p:sp>
    </p:spTree>
    <p:extLst>
      <p:ext uri="{BB962C8B-B14F-4D97-AF65-F5344CB8AC3E}">
        <p14:creationId xmlns:p14="http://schemas.microsoft.com/office/powerpoint/2010/main" val="3879341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806760" y="201325"/>
            <a:ext cx="6518613" cy="526029"/>
          </a:xfrm>
          <a:prstGeom prst="rect">
            <a:avLst/>
          </a:prstGeom>
          <a:noFill/>
        </p:spPr>
        <p:txBody>
          <a:bodyPr wrap="square" lIns="82031" tIns="41015" rIns="82031" bIns="41015" rtlCol="0">
            <a:spAutoFit/>
          </a:bodyPr>
          <a:lstStyle/>
          <a:p>
            <a:pPr algn="ctr">
              <a:lnSpc>
                <a:spcPct val="80000"/>
              </a:lnSpc>
            </a:pPr>
            <a:r>
              <a:rPr lang="en-US" sz="3600" b="1" dirty="0">
                <a:latin typeface="Calibri" panose="020F0502020204030204" pitchFamily="34" charset="0"/>
                <a:cs typeface="Calibri" panose="020F0502020204030204" pitchFamily="34" charset="0"/>
              </a:rPr>
              <a:t>WHAT ARE KATA?</a:t>
            </a:r>
            <a:endParaRPr lang="en-US" sz="2300" b="1" dirty="0">
              <a:latin typeface="Calibri" panose="020F0502020204030204" pitchFamily="34" charset="0"/>
              <a:cs typeface="Calibri" panose="020F0502020204030204" pitchFamily="34" charset="0"/>
            </a:endParaRPr>
          </a:p>
        </p:txBody>
      </p:sp>
      <p:sp>
        <p:nvSpPr>
          <p:cNvPr id="21" name="TextBox 20"/>
          <p:cNvSpPr txBox="1"/>
          <p:nvPr/>
        </p:nvSpPr>
        <p:spPr>
          <a:xfrm>
            <a:off x="1869604" y="660276"/>
            <a:ext cx="8633296" cy="1436999"/>
          </a:xfrm>
          <a:prstGeom prst="rect">
            <a:avLst/>
          </a:prstGeom>
          <a:noFill/>
        </p:spPr>
        <p:txBody>
          <a:bodyPr wrap="square" lIns="81984" tIns="40991" rIns="81984" bIns="40991" rtlCol="0">
            <a:spAutoFit/>
          </a:bodyPr>
          <a:lstStyle/>
          <a:p>
            <a:pPr>
              <a:lnSpc>
                <a:spcPct val="80000"/>
              </a:lnSpc>
            </a:pPr>
            <a:r>
              <a:rPr lang="en-US" sz="2200" dirty="0">
                <a:latin typeface="Calibri" panose="020F0502020204030204" pitchFamily="34" charset="0"/>
                <a:cs typeface="Calibri" panose="020F0502020204030204" pitchFamily="34" charset="0"/>
              </a:rPr>
              <a:t>They're practice routines.  Kata are structured routines to practice deliberately, especially at the beginning, so their pattern becomes a habit and leaves you with new abilities.  Kata are for learning fundamentals that you can build on.  Kata are a way of transferring skills and developing shared abilities and mindset in a team or organization.</a:t>
            </a:r>
          </a:p>
        </p:txBody>
      </p:sp>
      <p:sp>
        <p:nvSpPr>
          <p:cNvPr id="9" name="Footer Placeholder 2"/>
          <p:cNvSpPr>
            <a:spLocks noGrp="1"/>
          </p:cNvSpPr>
          <p:nvPr>
            <p:ph type="ftr" sz="quarter" idx="11"/>
          </p:nvPr>
        </p:nvSpPr>
        <p:spPr>
          <a:xfrm>
            <a:off x="1653960" y="6416679"/>
            <a:ext cx="2895600" cy="365125"/>
          </a:xfrm>
        </p:spPr>
        <p:txBody>
          <a:bodyPr/>
          <a:lstStyle/>
          <a:p>
            <a:r>
              <a:rPr lang="en-US"/>
              <a:t>By Mike Rother</a:t>
            </a:r>
          </a:p>
        </p:txBody>
      </p:sp>
      <p:pic>
        <p:nvPicPr>
          <p:cNvPr id="19" name="Picture 18" descr="golf-swing-trainer-practice-guide-beginner-gesture-alignment-training585-x-585-32-kb-jpeg-x.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454" y="2640144"/>
            <a:ext cx="2344807" cy="2208905"/>
          </a:xfrm>
          <a:prstGeom prst="rect">
            <a:avLst/>
          </a:prstGeom>
          <a:ln w="19050" cmpd="sng">
            <a:solidFill>
              <a:schemeClr val="tx1"/>
            </a:solidFill>
          </a:ln>
        </p:spPr>
      </p:pic>
      <p:pic>
        <p:nvPicPr>
          <p:cNvPr id="20" name="Picture 19" descr="g-chord-for-acoustic-guit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706" y="2640149"/>
            <a:ext cx="2808013" cy="2034817"/>
          </a:xfrm>
          <a:prstGeom prst="rect">
            <a:avLst/>
          </a:prstGeom>
          <a:ln w="19050" cmpd="sng">
            <a:solidFill>
              <a:schemeClr val="tx1"/>
            </a:solidFill>
          </a:ln>
        </p:spPr>
      </p:pic>
      <p:pic>
        <p:nvPicPr>
          <p:cNvPr id="22" name="Picture 21" descr="dance_step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323" y="2640145"/>
            <a:ext cx="2035181" cy="2396531"/>
          </a:xfrm>
          <a:prstGeom prst="rect">
            <a:avLst/>
          </a:prstGeom>
          <a:ln w="19050" cmpd="sng">
            <a:solidFill>
              <a:schemeClr val="tx1"/>
            </a:solidFill>
          </a:ln>
        </p:spPr>
      </p:pic>
      <p:sp>
        <p:nvSpPr>
          <p:cNvPr id="24" name="TextBox 23"/>
          <p:cNvSpPr txBox="1"/>
          <p:nvPr/>
        </p:nvSpPr>
        <p:spPr>
          <a:xfrm>
            <a:off x="1806106" y="2195769"/>
            <a:ext cx="8569796" cy="394398"/>
          </a:xfrm>
          <a:prstGeom prst="rect">
            <a:avLst/>
          </a:prstGeom>
          <a:noFill/>
        </p:spPr>
        <p:txBody>
          <a:bodyPr wrap="square" lIns="73595" tIns="36796" rIns="73595" bIns="36796" rtlCol="0">
            <a:spAutoFit/>
          </a:bodyPr>
          <a:lstStyle/>
          <a:p>
            <a:pPr algn="ctr">
              <a:lnSpc>
                <a:spcPct val="80000"/>
              </a:lnSpc>
            </a:pPr>
            <a:r>
              <a:rPr lang="en-US" sz="2600" b="1" i="1" dirty="0">
                <a:latin typeface="Calibri Light" panose="020F0302020204030204" pitchFamily="34" charset="0"/>
                <a:cs typeface="Calibri Light" panose="020F0302020204030204" pitchFamily="34" charset="0"/>
              </a:rPr>
              <a:t>“Let’s begin by practicing it this way for a while”</a:t>
            </a:r>
          </a:p>
        </p:txBody>
      </p:sp>
      <p:sp>
        <p:nvSpPr>
          <p:cNvPr id="25" name="TextBox 24"/>
          <p:cNvSpPr txBox="1"/>
          <p:nvPr/>
        </p:nvSpPr>
        <p:spPr>
          <a:xfrm>
            <a:off x="1524000" y="5283201"/>
            <a:ext cx="9144000" cy="486232"/>
          </a:xfrm>
          <a:prstGeom prst="rect">
            <a:avLst/>
          </a:prstGeom>
          <a:noFill/>
        </p:spPr>
        <p:txBody>
          <a:bodyPr wrap="square" lIns="91388" tIns="45693" rIns="91388" bIns="45693" rtlCol="0">
            <a:spAutoFit/>
          </a:bodyPr>
          <a:lstStyle/>
          <a:p>
            <a:pPr algn="ctr">
              <a:lnSpc>
                <a:spcPct val="80000"/>
              </a:lnSpc>
            </a:pPr>
            <a:r>
              <a:rPr lang="en-US" sz="3200" b="1">
                <a:solidFill>
                  <a:srgbClr val="FF0000"/>
                </a:solidFill>
              </a:rPr>
              <a:t>Science + Kata = Problem Solving Skill</a:t>
            </a:r>
            <a:endParaRPr lang="en-US" sz="2800" b="1">
              <a:solidFill>
                <a:srgbClr val="FF0000"/>
              </a:solidFill>
            </a:endParaRPr>
          </a:p>
        </p:txBody>
      </p:sp>
      <p:sp>
        <p:nvSpPr>
          <p:cNvPr id="26" name="Rectangle 25"/>
          <p:cNvSpPr/>
          <p:nvPr/>
        </p:nvSpPr>
        <p:spPr>
          <a:xfrm>
            <a:off x="1905001" y="2159000"/>
            <a:ext cx="8369300" cy="3048000"/>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spcCol="0" rtlCol="0" anchor="ctr"/>
          <a:lstStyle/>
          <a:p>
            <a:pPr algn="ctr"/>
            <a:endParaRPr lang="en-US"/>
          </a:p>
        </p:txBody>
      </p:sp>
      <p:sp>
        <p:nvSpPr>
          <p:cNvPr id="31" name="TextBox 30"/>
          <p:cNvSpPr txBox="1"/>
          <p:nvPr/>
        </p:nvSpPr>
        <p:spPr>
          <a:xfrm>
            <a:off x="1524000" y="5735004"/>
            <a:ext cx="9144000" cy="732454"/>
          </a:xfrm>
          <a:prstGeom prst="rect">
            <a:avLst/>
          </a:prstGeom>
          <a:noFill/>
        </p:spPr>
        <p:txBody>
          <a:bodyPr wrap="square" lIns="91388" tIns="45693" rIns="91388" bIns="45693" rtlCol="0">
            <a:spAutoFit/>
          </a:bodyPr>
          <a:lstStyle/>
          <a:p>
            <a:pPr algn="ctr">
              <a:lnSpc>
                <a:spcPct val="80000"/>
              </a:lnSpc>
            </a:pPr>
            <a:r>
              <a:rPr lang="en-US" sz="2600" b="1" dirty="0">
                <a:latin typeface="Calibri Light" panose="020F0302020204030204" pitchFamily="34" charset="0"/>
                <a:cs typeface="Calibri Light" panose="020F0302020204030204" pitchFamily="34" charset="0"/>
              </a:rPr>
              <a:t>Combining a scientific pattern with structured practice</a:t>
            </a:r>
          </a:p>
          <a:p>
            <a:pPr algn="ctr">
              <a:lnSpc>
                <a:spcPct val="80000"/>
              </a:lnSpc>
            </a:pPr>
            <a:r>
              <a:rPr lang="en-US" sz="2600" b="1" dirty="0">
                <a:latin typeface="Calibri Light" panose="020F0302020204030204" pitchFamily="34" charset="0"/>
                <a:cs typeface="Calibri Light" panose="020F0302020204030204" pitchFamily="34" charset="0"/>
              </a:rPr>
              <a:t>routines (Kata) develops effective problem solvers </a:t>
            </a:r>
          </a:p>
        </p:txBody>
      </p:sp>
    </p:spTree>
    <p:extLst>
      <p:ext uri="{BB962C8B-B14F-4D97-AF65-F5344CB8AC3E}">
        <p14:creationId xmlns:p14="http://schemas.microsoft.com/office/powerpoint/2010/main" val="6509791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iger Woo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41" y="2256229"/>
            <a:ext cx="3083100" cy="1849860"/>
          </a:xfrm>
          <a:prstGeom prst="rect">
            <a:avLst/>
          </a:prstGeom>
        </p:spPr>
      </p:pic>
      <p:pic>
        <p:nvPicPr>
          <p:cNvPr id="16" name="Picture 15" descr="ManThink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45044" y="2329368"/>
            <a:ext cx="2658085" cy="1776720"/>
          </a:xfrm>
          <a:prstGeom prst="rect">
            <a:avLst/>
          </a:prstGeom>
        </p:spPr>
      </p:pic>
      <p:sp>
        <p:nvSpPr>
          <p:cNvPr id="5" name="TextBox 4"/>
          <p:cNvSpPr txBox="1"/>
          <p:nvPr/>
        </p:nvSpPr>
        <p:spPr>
          <a:xfrm>
            <a:off x="1941587" y="215005"/>
            <a:ext cx="8285964" cy="526021"/>
          </a:xfrm>
          <a:prstGeom prst="rect">
            <a:avLst/>
          </a:prstGeom>
          <a:noFill/>
        </p:spPr>
        <p:txBody>
          <a:bodyPr wrap="square" lIns="82021" tIns="41011" rIns="82021" bIns="41011" rtlCol="0">
            <a:spAutoFit/>
          </a:bodyPr>
          <a:lstStyle/>
          <a:p>
            <a:pPr algn="ctr">
              <a:lnSpc>
                <a:spcPct val="80000"/>
              </a:lnSpc>
            </a:pPr>
            <a:r>
              <a:rPr lang="en-US" sz="3600" b="1" dirty="0">
                <a:latin typeface="Calibri" panose="020F0502020204030204" pitchFamily="34" charset="0"/>
                <a:cs typeface="Calibri" panose="020F0502020204030204" pitchFamily="34" charset="0"/>
              </a:rPr>
              <a:t>WHAT KATA ARE FOR</a:t>
            </a:r>
            <a:endParaRPr lang="en-US" sz="2900" b="1" dirty="0">
              <a:latin typeface="Calibri" panose="020F0502020204030204" pitchFamily="34" charset="0"/>
              <a:cs typeface="Calibri" panose="020F0502020204030204" pitchFamily="34" charset="0"/>
            </a:endParaRPr>
          </a:p>
        </p:txBody>
      </p:sp>
      <p:sp>
        <p:nvSpPr>
          <p:cNvPr id="7" name="Footer Placeholder 6"/>
          <p:cNvSpPr>
            <a:spLocks noGrp="1"/>
          </p:cNvSpPr>
          <p:nvPr>
            <p:ph type="ftr" sz="quarter" idx="11"/>
          </p:nvPr>
        </p:nvSpPr>
        <p:spPr/>
        <p:txBody>
          <a:bodyPr/>
          <a:lstStyle/>
          <a:p>
            <a:r>
              <a:rPr lang="en-US" dirty="0"/>
              <a:t>By Mike </a:t>
            </a:r>
            <a:r>
              <a:rPr lang="en-US" dirty="0" err="1"/>
              <a:t>Rother</a:t>
            </a:r>
            <a:endParaRPr lang="en-US" dirty="0"/>
          </a:p>
        </p:txBody>
      </p:sp>
      <p:sp>
        <p:nvSpPr>
          <p:cNvPr id="11" name="Oval 10"/>
          <p:cNvSpPr>
            <a:spLocks noChangeAspect="1"/>
          </p:cNvSpPr>
          <p:nvPr/>
        </p:nvSpPr>
        <p:spPr>
          <a:xfrm>
            <a:off x="2793743" y="1591488"/>
            <a:ext cx="2514600" cy="2514600"/>
          </a:xfrm>
          <a:prstGeom prst="ellipse">
            <a:avLst/>
          </a:prstGeom>
          <a:noFill/>
          <a:ln w="44450">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4" rIns="91407" bIns="45704" rtlCol="0" anchor="ctr"/>
          <a:lstStyle/>
          <a:p>
            <a:pPr algn="ctr"/>
            <a:endParaRPr lang="en-US"/>
          </a:p>
        </p:txBody>
      </p:sp>
      <p:sp>
        <p:nvSpPr>
          <p:cNvPr id="6" name="Donut 5"/>
          <p:cNvSpPr/>
          <p:nvPr/>
        </p:nvSpPr>
        <p:spPr>
          <a:xfrm>
            <a:off x="6625885" y="1453096"/>
            <a:ext cx="3046984" cy="2964163"/>
          </a:xfrm>
          <a:prstGeom prst="donut">
            <a:avLst>
              <a:gd name="adj" fmla="val 104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a:spLocks noChangeAspect="1"/>
          </p:cNvSpPr>
          <p:nvPr/>
        </p:nvSpPr>
        <p:spPr>
          <a:xfrm>
            <a:off x="6908543" y="1597596"/>
            <a:ext cx="2514600" cy="2514600"/>
          </a:xfrm>
          <a:prstGeom prst="ellipse">
            <a:avLst/>
          </a:prstGeom>
          <a:noFill/>
          <a:ln w="44450">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4" rIns="91407" bIns="45704" rtlCol="0" anchor="ctr"/>
          <a:lstStyle/>
          <a:p>
            <a:pPr algn="ctr"/>
            <a:endParaRPr lang="en-US"/>
          </a:p>
        </p:txBody>
      </p:sp>
      <p:sp>
        <p:nvSpPr>
          <p:cNvPr id="13" name="TextBox 12"/>
          <p:cNvSpPr txBox="1"/>
          <p:nvPr/>
        </p:nvSpPr>
        <p:spPr>
          <a:xfrm>
            <a:off x="3085713" y="1636582"/>
            <a:ext cx="1905000" cy="633987"/>
          </a:xfrm>
          <a:prstGeom prst="rect">
            <a:avLst/>
          </a:prstGeom>
          <a:noFill/>
          <a:ln>
            <a:noFill/>
          </a:ln>
        </p:spPr>
        <p:txBody>
          <a:bodyPr wrap="square" lIns="91407" tIns="45704" rIns="91407" bIns="45704" rtlCol="0">
            <a:spAutoFit/>
          </a:bodyPr>
          <a:lstStyle/>
          <a:p>
            <a:pPr algn="ctr">
              <a:lnSpc>
                <a:spcPct val="80000"/>
              </a:lnSpc>
            </a:pPr>
            <a:r>
              <a:rPr lang="en-US" sz="2200" b="1" dirty="0">
                <a:latin typeface="Calibri Light" panose="020F0302020204030204" pitchFamily="34" charset="0"/>
                <a:cs typeface="Calibri Light" panose="020F0302020204030204" pitchFamily="34" charset="0"/>
              </a:rPr>
              <a:t>Kata</a:t>
            </a:r>
          </a:p>
          <a:p>
            <a:pPr algn="ctr">
              <a:lnSpc>
                <a:spcPct val="80000"/>
              </a:lnSpc>
            </a:pPr>
            <a:r>
              <a:rPr lang="en-US" sz="2200" b="1" dirty="0">
                <a:latin typeface="Calibri Light" panose="020F0302020204030204" pitchFamily="34" charset="0"/>
                <a:cs typeface="Calibri Light" panose="020F0302020204030204" pitchFamily="34" charset="0"/>
              </a:rPr>
              <a:t>Practice</a:t>
            </a:r>
          </a:p>
        </p:txBody>
      </p:sp>
      <p:sp>
        <p:nvSpPr>
          <p:cNvPr id="14" name="TextBox 13"/>
          <p:cNvSpPr txBox="1"/>
          <p:nvPr/>
        </p:nvSpPr>
        <p:spPr>
          <a:xfrm>
            <a:off x="6934200" y="1743681"/>
            <a:ext cx="2514600" cy="803265"/>
          </a:xfrm>
          <a:prstGeom prst="rect">
            <a:avLst/>
          </a:prstGeom>
          <a:noFill/>
        </p:spPr>
        <p:txBody>
          <a:bodyPr wrap="square" lIns="91407" tIns="45704" rIns="91407" bIns="45704" rtlCol="0">
            <a:spAutoFit/>
          </a:bodyPr>
          <a:lstStyle/>
          <a:p>
            <a:pPr algn="ctr">
              <a:lnSpc>
                <a:spcPct val="70000"/>
              </a:lnSpc>
            </a:pPr>
            <a:r>
              <a:rPr lang="en-US" sz="2200" b="1" dirty="0">
                <a:latin typeface="Calibri Light" panose="020F0302020204030204" pitchFamily="34" charset="0"/>
                <a:cs typeface="Calibri Light" panose="020F0302020204030204" pitchFamily="34" charset="0"/>
              </a:rPr>
              <a:t>To develop foundational</a:t>
            </a:r>
          </a:p>
          <a:p>
            <a:pPr algn="ctr">
              <a:lnSpc>
                <a:spcPct val="70000"/>
              </a:lnSpc>
            </a:pPr>
            <a:r>
              <a:rPr lang="en-US" sz="2200" b="1" dirty="0">
                <a:latin typeface="Calibri Light" panose="020F0302020204030204" pitchFamily="34" charset="0"/>
                <a:cs typeface="Calibri Light" panose="020F0302020204030204" pitchFamily="34" charset="0"/>
              </a:rPr>
              <a:t>skill and mindset</a:t>
            </a:r>
          </a:p>
        </p:txBody>
      </p:sp>
      <p:sp>
        <p:nvSpPr>
          <p:cNvPr id="17" name="Donut 16"/>
          <p:cNvSpPr/>
          <p:nvPr/>
        </p:nvSpPr>
        <p:spPr>
          <a:xfrm>
            <a:off x="2166424" y="962384"/>
            <a:ext cx="3784211" cy="3792499"/>
          </a:xfrm>
          <a:prstGeom prst="donut">
            <a:avLst>
              <a:gd name="adj" fmla="val 16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949953" y="704315"/>
            <a:ext cx="8268087" cy="722998"/>
          </a:xfrm>
          <a:prstGeom prst="rect">
            <a:avLst/>
          </a:prstGeom>
          <a:noFill/>
        </p:spPr>
        <p:txBody>
          <a:bodyPr wrap="square" lIns="82021" tIns="41011" rIns="82021" bIns="41011" rtlCol="0">
            <a:spAutoFit/>
          </a:bodyPr>
          <a:lstStyle/>
          <a:p>
            <a:pPr algn="ctr">
              <a:lnSpc>
                <a:spcPct val="80000"/>
              </a:lnSpc>
            </a:pPr>
            <a:r>
              <a:rPr lang="en-US" sz="2600" b="1" dirty="0">
                <a:latin typeface="Calibri Light" panose="020F0302020204030204" pitchFamily="34" charset="0"/>
                <a:cs typeface="Calibri Light" panose="020F0302020204030204" pitchFamily="34" charset="0"/>
              </a:rPr>
              <a:t>The Routines of the </a:t>
            </a:r>
            <a:r>
              <a:rPr lang="en-US" sz="2600" b="1" dirty="0">
                <a:solidFill>
                  <a:srgbClr val="FF0000"/>
                </a:solidFill>
                <a:latin typeface="Calibri Light" panose="020F0302020204030204" pitchFamily="34" charset="0"/>
                <a:cs typeface="Calibri Light" panose="020F0302020204030204" pitchFamily="34" charset="0"/>
              </a:rPr>
              <a:t>Improvement Kata</a:t>
            </a:r>
            <a:r>
              <a:rPr lang="en-US" sz="2600" b="1" dirty="0">
                <a:latin typeface="Calibri Light" panose="020F0302020204030204" pitchFamily="34" charset="0"/>
                <a:cs typeface="Calibri Light" panose="020F0302020204030204" pitchFamily="34" charset="0"/>
              </a:rPr>
              <a:t> and </a:t>
            </a:r>
            <a:r>
              <a:rPr lang="en-US" sz="2600" b="1" dirty="0">
                <a:solidFill>
                  <a:srgbClr val="FF0000"/>
                </a:solidFill>
                <a:latin typeface="Calibri Light" panose="020F0302020204030204" pitchFamily="34" charset="0"/>
                <a:cs typeface="Calibri Light" panose="020F0302020204030204" pitchFamily="34" charset="0"/>
              </a:rPr>
              <a:t>Coaching Kata</a:t>
            </a:r>
          </a:p>
          <a:p>
            <a:pPr algn="ctr">
              <a:lnSpc>
                <a:spcPct val="80000"/>
              </a:lnSpc>
            </a:pPr>
            <a:r>
              <a:rPr lang="en-US" sz="2600" b="1" dirty="0">
                <a:latin typeface="Calibri Light" panose="020F0302020204030204" pitchFamily="34" charset="0"/>
                <a:cs typeface="Calibri Light" panose="020F0302020204030204" pitchFamily="34" charset="0"/>
              </a:rPr>
              <a:t>are Practiced to Develop Scientific Mindset</a:t>
            </a:r>
          </a:p>
        </p:txBody>
      </p:sp>
      <p:cxnSp>
        <p:nvCxnSpPr>
          <p:cNvPr id="18" name="Straight Arrow Connector 17"/>
          <p:cNvCxnSpPr/>
          <p:nvPr/>
        </p:nvCxnSpPr>
        <p:spPr>
          <a:xfrm>
            <a:off x="5594855" y="2825052"/>
            <a:ext cx="1097280" cy="0"/>
          </a:xfrm>
          <a:prstGeom prst="straightConnector1">
            <a:avLst/>
          </a:prstGeom>
          <a:ln w="101600">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438400" y="4272853"/>
            <a:ext cx="7620000" cy="2126467"/>
          </a:xfrm>
          <a:prstGeom prst="rect">
            <a:avLst/>
          </a:prstGeom>
          <a:noFill/>
        </p:spPr>
        <p:txBody>
          <a:bodyPr wrap="square" lIns="82031" tIns="41015" rIns="82031" bIns="41015" rtlCol="0">
            <a:spAutoFit/>
          </a:bodyPr>
          <a:lstStyle/>
          <a:p>
            <a:pPr>
              <a:lnSpc>
                <a:spcPct val="80000"/>
              </a:lnSpc>
            </a:pPr>
            <a:r>
              <a:rPr lang="en-US" sz="2200" b="1" dirty="0">
                <a:latin typeface="Calibri Light" panose="020F0302020204030204" pitchFamily="34" charset="0"/>
                <a:cs typeface="Calibri Light" panose="020F0302020204030204" pitchFamily="34" charset="0"/>
              </a:rPr>
              <a:t>Beginners should follow </a:t>
            </a:r>
            <a:r>
              <a:rPr lang="en-US" sz="2200" b="1" dirty="0" err="1">
                <a:latin typeface="Calibri Light" panose="020F0302020204030204" pitchFamily="34" charset="0"/>
                <a:cs typeface="Calibri Light" panose="020F0302020204030204" pitchFamily="34" charset="0"/>
              </a:rPr>
              <a:t>Kata</a:t>
            </a:r>
            <a:r>
              <a:rPr lang="en-US" sz="2200" b="1" dirty="0">
                <a:latin typeface="Calibri Light" panose="020F0302020204030204" pitchFamily="34" charset="0"/>
                <a:cs typeface="Calibri Light" panose="020F0302020204030204" pitchFamily="34" charset="0"/>
              </a:rPr>
              <a:t> exactly; not deviating from them, so the Learner can internalize the patterns.  But with increasing proficiency each Learner can start to (within limits) develop their own style.</a:t>
            </a:r>
          </a:p>
          <a:p>
            <a:pPr>
              <a:lnSpc>
                <a:spcPct val="80000"/>
              </a:lnSpc>
            </a:pPr>
            <a:endParaRPr lang="en-US" sz="1200" b="1" dirty="0">
              <a:latin typeface="Calibri Light" panose="020F0302020204030204" pitchFamily="34" charset="0"/>
              <a:cs typeface="Calibri Light" panose="020F0302020204030204" pitchFamily="34" charset="0"/>
            </a:endParaRPr>
          </a:p>
          <a:p>
            <a:pPr>
              <a:lnSpc>
                <a:spcPct val="80000"/>
              </a:lnSpc>
            </a:pPr>
            <a:r>
              <a:rPr lang="en-US" sz="2200" b="1" dirty="0">
                <a:latin typeface="Calibri Light" panose="020F0302020204030204" pitchFamily="34" charset="0"/>
                <a:cs typeface="Calibri Light" panose="020F0302020204030204" pitchFamily="34" charset="0"/>
              </a:rPr>
              <a:t>Likewise, over time each organization can evolve the </a:t>
            </a:r>
            <a:r>
              <a:rPr lang="en-US" sz="2200" b="1" dirty="0" err="1">
                <a:latin typeface="Calibri Light" panose="020F0302020204030204" pitchFamily="34" charset="0"/>
                <a:cs typeface="Calibri Light" panose="020F0302020204030204" pitchFamily="34" charset="0"/>
              </a:rPr>
              <a:t>Kata</a:t>
            </a:r>
            <a:r>
              <a:rPr lang="en-US" sz="2200" b="1" dirty="0">
                <a:latin typeface="Calibri Light" panose="020F0302020204030204" pitchFamily="34" charset="0"/>
                <a:cs typeface="Calibri Light" panose="020F0302020204030204" pitchFamily="34" charset="0"/>
              </a:rPr>
              <a:t> it began with to better suit and mesh with its culture.  The original Kata evolve into organization-specific practice routines.</a:t>
            </a:r>
          </a:p>
        </p:txBody>
      </p:sp>
      <p:sp>
        <p:nvSpPr>
          <p:cNvPr id="9" name="Rectangle 8"/>
          <p:cNvSpPr/>
          <p:nvPr/>
        </p:nvSpPr>
        <p:spPr>
          <a:xfrm>
            <a:off x="2377441" y="3742010"/>
            <a:ext cx="416303" cy="530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546253" y="1447803"/>
            <a:ext cx="7146388" cy="2825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9997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ointing Two Fingers sm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963" y="3740896"/>
            <a:ext cx="1885579" cy="1968245"/>
          </a:xfrm>
          <a:prstGeom prst="rect">
            <a:avLst/>
          </a:prstGeom>
        </p:spPr>
      </p:pic>
      <p:sp>
        <p:nvSpPr>
          <p:cNvPr id="37" name="TextBox 36"/>
          <p:cNvSpPr txBox="1"/>
          <p:nvPr/>
        </p:nvSpPr>
        <p:spPr>
          <a:xfrm>
            <a:off x="1446197" y="5017577"/>
            <a:ext cx="1293135" cy="738664"/>
          </a:xfrm>
          <a:prstGeom prst="rect">
            <a:avLst/>
          </a:prstGeom>
          <a:noFill/>
        </p:spPr>
        <p:txBody>
          <a:bodyPr wrap="square" rtlCol="0">
            <a:spAutoFit/>
          </a:bodyPr>
          <a:lstStyle/>
          <a:p>
            <a:pPr>
              <a:lnSpc>
                <a:spcPct val="70000"/>
              </a:lnSpc>
            </a:pPr>
            <a:r>
              <a:rPr lang="en-US" sz="2000" b="1" dirty="0">
                <a:solidFill>
                  <a:schemeClr val="bg1"/>
                </a:solidFill>
              </a:rPr>
              <a:t>This is how you do it</a:t>
            </a:r>
          </a:p>
        </p:txBody>
      </p:sp>
      <p:sp>
        <p:nvSpPr>
          <p:cNvPr id="40" name="TextBox 39"/>
          <p:cNvSpPr txBox="1"/>
          <p:nvPr/>
        </p:nvSpPr>
        <p:spPr>
          <a:xfrm>
            <a:off x="3614132" y="4704768"/>
            <a:ext cx="670597" cy="744579"/>
          </a:xfrm>
          <a:prstGeom prst="rect">
            <a:avLst/>
          </a:prstGeom>
          <a:noFill/>
        </p:spPr>
        <p:txBody>
          <a:bodyPr wrap="square" lIns="82059" tIns="41029" rIns="82059" bIns="41029" rtlCol="0">
            <a:spAutoFit/>
          </a:bodyPr>
          <a:lstStyle/>
          <a:p>
            <a:r>
              <a:rPr lang="en-US" sz="4300" b="1" dirty="0">
                <a:solidFill>
                  <a:srgbClr val="FF0000"/>
                </a:solidFill>
                <a:latin typeface="Wingdings 2" charset="2"/>
                <a:cs typeface="Wingdings 2" charset="2"/>
              </a:rPr>
              <a:t>j</a:t>
            </a:r>
          </a:p>
        </p:txBody>
      </p:sp>
      <p:sp>
        <p:nvSpPr>
          <p:cNvPr id="41" name="TextBox 40"/>
          <p:cNvSpPr txBox="1"/>
          <p:nvPr/>
        </p:nvSpPr>
        <p:spPr>
          <a:xfrm>
            <a:off x="3598273" y="2395569"/>
            <a:ext cx="594199" cy="744579"/>
          </a:xfrm>
          <a:prstGeom prst="rect">
            <a:avLst/>
          </a:prstGeom>
          <a:noFill/>
        </p:spPr>
        <p:txBody>
          <a:bodyPr wrap="square" lIns="82059" tIns="41029" rIns="82059" bIns="41029" rtlCol="0">
            <a:spAutoFit/>
          </a:bodyPr>
          <a:lstStyle/>
          <a:p>
            <a:r>
              <a:rPr lang="en-US" sz="4300" b="1">
                <a:solidFill>
                  <a:srgbClr val="FF0000"/>
                </a:solidFill>
                <a:latin typeface="Wingdings 2" charset="2"/>
                <a:cs typeface="Wingdings 2" charset="2"/>
              </a:rPr>
              <a:t>k</a:t>
            </a:r>
          </a:p>
        </p:txBody>
      </p:sp>
      <p:pic>
        <p:nvPicPr>
          <p:cNvPr id="42" name="Picture 41" descr="Coach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1509" y="3217669"/>
            <a:ext cx="1925799" cy="2022899"/>
          </a:xfrm>
          <a:prstGeom prst="rect">
            <a:avLst/>
          </a:prstGeom>
        </p:spPr>
      </p:pic>
      <p:sp>
        <p:nvSpPr>
          <p:cNvPr id="43" name="Oval 42"/>
          <p:cNvSpPr>
            <a:spLocks noChangeAspect="1"/>
          </p:cNvSpPr>
          <p:nvPr/>
        </p:nvSpPr>
        <p:spPr>
          <a:xfrm>
            <a:off x="5074974" y="2716400"/>
            <a:ext cx="3135292" cy="3041725"/>
          </a:xfrm>
          <a:prstGeom prst="ellipse">
            <a:avLst/>
          </a:prstGeom>
          <a:noFill/>
          <a:ln w="952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82059" tIns="41029" rIns="82059" bIns="41029" rtlCol="0" anchor="ctr"/>
          <a:lstStyle/>
          <a:p>
            <a:pPr algn="ctr"/>
            <a:endParaRPr lang="en-US"/>
          </a:p>
        </p:txBody>
      </p:sp>
      <p:sp>
        <p:nvSpPr>
          <p:cNvPr id="44" name="Rounded Rectangle 43"/>
          <p:cNvSpPr/>
          <p:nvPr/>
        </p:nvSpPr>
        <p:spPr>
          <a:xfrm>
            <a:off x="7421933" y="2943941"/>
            <a:ext cx="1655919" cy="613187"/>
          </a:xfrm>
          <a:prstGeom prst="roundRect">
            <a:avLst/>
          </a:prstGeom>
          <a:solidFill>
            <a:srgbClr val="FFFF00"/>
          </a:solidFill>
          <a:ln w="381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lIns="82059" tIns="41029" rIns="82059" bIns="41029" rtlCol="0" anchor="ctr"/>
          <a:lstStyle/>
          <a:p>
            <a:pPr algn="ctr"/>
            <a:endParaRPr lang="en-US"/>
          </a:p>
        </p:txBody>
      </p:sp>
      <p:sp>
        <p:nvSpPr>
          <p:cNvPr id="45" name="TextBox 44"/>
          <p:cNvSpPr txBox="1"/>
          <p:nvPr/>
        </p:nvSpPr>
        <p:spPr>
          <a:xfrm>
            <a:off x="7421932" y="3076044"/>
            <a:ext cx="1667581" cy="362936"/>
          </a:xfrm>
          <a:prstGeom prst="rect">
            <a:avLst/>
          </a:prstGeom>
          <a:noFill/>
        </p:spPr>
        <p:txBody>
          <a:bodyPr wrap="square" lIns="82059" tIns="41029" rIns="82059" bIns="41029" rtlCol="0">
            <a:spAutoFit/>
          </a:bodyPr>
          <a:lstStyle/>
          <a:p>
            <a:pPr algn="ctr">
              <a:lnSpc>
                <a:spcPct val="70000"/>
              </a:lnSpc>
            </a:pPr>
            <a:r>
              <a:rPr lang="en-US" sz="2600" b="1" dirty="0">
                <a:solidFill>
                  <a:srgbClr val="FF0000"/>
                </a:solidFill>
                <a:latin typeface="Calibri Light" panose="020F0302020204030204" pitchFamily="34" charset="0"/>
                <a:cs typeface="Calibri Light" panose="020F0302020204030204" pitchFamily="34" charset="0"/>
              </a:rPr>
              <a:t>COACHING</a:t>
            </a:r>
          </a:p>
        </p:txBody>
      </p:sp>
      <p:sp>
        <p:nvSpPr>
          <p:cNvPr id="46" name="Rounded Rectangle 45"/>
          <p:cNvSpPr/>
          <p:nvPr/>
        </p:nvSpPr>
        <p:spPr>
          <a:xfrm>
            <a:off x="7310613" y="4888160"/>
            <a:ext cx="1655919" cy="613187"/>
          </a:xfrm>
          <a:prstGeom prst="roundRect">
            <a:avLst/>
          </a:prstGeom>
          <a:solidFill>
            <a:srgbClr val="FFFF00"/>
          </a:solidFill>
          <a:ln w="381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lIns="82059" tIns="41029" rIns="82059" bIns="41029" rtlCol="0" anchor="ctr"/>
          <a:lstStyle/>
          <a:p>
            <a:pPr algn="ctr"/>
            <a:endParaRPr lang="en-US"/>
          </a:p>
        </p:txBody>
      </p:sp>
      <p:sp>
        <p:nvSpPr>
          <p:cNvPr id="47" name="Rounded Rectangle 46"/>
          <p:cNvSpPr/>
          <p:nvPr/>
        </p:nvSpPr>
        <p:spPr>
          <a:xfrm>
            <a:off x="4226101" y="2674885"/>
            <a:ext cx="1654233" cy="649224"/>
          </a:xfrm>
          <a:prstGeom prst="roundRect">
            <a:avLst/>
          </a:prstGeom>
          <a:solidFill>
            <a:srgbClr val="FFFF00"/>
          </a:solidFill>
          <a:ln w="381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lIns="82059" tIns="41029" rIns="82059" bIns="41029" rtlCol="0" anchor="ctr"/>
          <a:lstStyle/>
          <a:p>
            <a:pPr algn="ctr"/>
            <a:endParaRPr lang="en-US"/>
          </a:p>
        </p:txBody>
      </p:sp>
      <p:sp>
        <p:nvSpPr>
          <p:cNvPr id="48" name="Rounded Rectangle 47"/>
          <p:cNvSpPr/>
          <p:nvPr/>
        </p:nvSpPr>
        <p:spPr>
          <a:xfrm>
            <a:off x="4260134" y="4947297"/>
            <a:ext cx="1655919" cy="722800"/>
          </a:xfrm>
          <a:prstGeom prst="roundRect">
            <a:avLst/>
          </a:prstGeom>
          <a:solidFill>
            <a:srgbClr val="FFFF00"/>
          </a:solidFill>
          <a:ln w="381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lIns="82059" tIns="41029" rIns="82059" bIns="41029" rtlCol="0" anchor="ctr"/>
          <a:lstStyle/>
          <a:p>
            <a:pPr algn="ctr"/>
            <a:endParaRPr lang="en-US"/>
          </a:p>
        </p:txBody>
      </p:sp>
      <p:sp>
        <p:nvSpPr>
          <p:cNvPr id="49" name="TextBox 48"/>
          <p:cNvSpPr txBox="1"/>
          <p:nvPr/>
        </p:nvSpPr>
        <p:spPr>
          <a:xfrm>
            <a:off x="4284389" y="4956869"/>
            <a:ext cx="1607884" cy="723035"/>
          </a:xfrm>
          <a:prstGeom prst="rect">
            <a:avLst/>
          </a:prstGeom>
          <a:noFill/>
        </p:spPr>
        <p:txBody>
          <a:bodyPr wrap="square" lIns="82059" tIns="41029" rIns="82059" bIns="41029" rtlCol="0">
            <a:spAutoFit/>
          </a:bodyPr>
          <a:lstStyle/>
          <a:p>
            <a:pPr algn="ctr">
              <a:lnSpc>
                <a:spcPct val="80000"/>
              </a:lnSpc>
            </a:pPr>
            <a:r>
              <a:rPr lang="en-US" sz="2600" b="1" spc="-151" dirty="0">
                <a:solidFill>
                  <a:srgbClr val="FF0000"/>
                </a:solidFill>
                <a:latin typeface="Calibri Light" panose="020F0302020204030204" pitchFamily="34" charset="0"/>
                <a:cs typeface="Calibri Light" panose="020F0302020204030204" pitchFamily="34" charset="0"/>
              </a:rPr>
              <a:t>FREQUENT</a:t>
            </a:r>
          </a:p>
          <a:p>
            <a:pPr algn="ctr">
              <a:lnSpc>
                <a:spcPct val="80000"/>
              </a:lnSpc>
            </a:pPr>
            <a:r>
              <a:rPr lang="en-US" sz="2600" b="1" dirty="0">
                <a:solidFill>
                  <a:srgbClr val="FF0000"/>
                </a:solidFill>
                <a:latin typeface="Calibri Light" panose="020F0302020204030204" pitchFamily="34" charset="0"/>
                <a:cs typeface="Calibri Light" panose="020F0302020204030204" pitchFamily="34" charset="0"/>
              </a:rPr>
              <a:t>PRACTICE</a:t>
            </a:r>
          </a:p>
        </p:txBody>
      </p:sp>
      <p:sp>
        <p:nvSpPr>
          <p:cNvPr id="50" name="TextBox 49"/>
          <p:cNvSpPr txBox="1"/>
          <p:nvPr/>
        </p:nvSpPr>
        <p:spPr>
          <a:xfrm>
            <a:off x="7310611" y="5035060"/>
            <a:ext cx="1667581" cy="352164"/>
          </a:xfrm>
          <a:prstGeom prst="rect">
            <a:avLst/>
          </a:prstGeom>
          <a:noFill/>
        </p:spPr>
        <p:txBody>
          <a:bodyPr wrap="square" lIns="82059" tIns="41029" rIns="82059" bIns="41029" rtlCol="0">
            <a:spAutoFit/>
          </a:bodyPr>
          <a:lstStyle/>
          <a:p>
            <a:pPr algn="ctr">
              <a:lnSpc>
                <a:spcPct val="70000"/>
              </a:lnSpc>
            </a:pPr>
            <a:r>
              <a:rPr lang="en-US" sz="2500" b="1" dirty="0">
                <a:solidFill>
                  <a:srgbClr val="FF0000"/>
                </a:solidFill>
                <a:latin typeface="Calibri Light" panose="020F0302020204030204" pitchFamily="34" charset="0"/>
                <a:cs typeface="Calibri Light" panose="020F0302020204030204" pitchFamily="34" charset="0"/>
              </a:rPr>
              <a:t>MASTERY</a:t>
            </a:r>
          </a:p>
        </p:txBody>
      </p:sp>
      <p:sp>
        <p:nvSpPr>
          <p:cNvPr id="51" name="TextBox 50"/>
          <p:cNvSpPr txBox="1"/>
          <p:nvPr/>
        </p:nvSpPr>
        <p:spPr>
          <a:xfrm>
            <a:off x="4226101" y="2702126"/>
            <a:ext cx="1654233" cy="643013"/>
          </a:xfrm>
          <a:prstGeom prst="rect">
            <a:avLst/>
          </a:prstGeom>
          <a:noFill/>
        </p:spPr>
        <p:txBody>
          <a:bodyPr wrap="square" lIns="82059" tIns="41029" rIns="82059" bIns="41029" rtlCol="0">
            <a:spAutoFit/>
          </a:bodyPr>
          <a:lstStyle/>
          <a:p>
            <a:pPr algn="ctr">
              <a:lnSpc>
                <a:spcPct val="70000"/>
              </a:lnSpc>
            </a:pPr>
            <a:r>
              <a:rPr lang="en-US" sz="2600" b="1" dirty="0">
                <a:solidFill>
                  <a:srgbClr val="FF0000"/>
                </a:solidFill>
                <a:latin typeface="Calibri Light" panose="020F0302020204030204" pitchFamily="34" charset="0"/>
                <a:cs typeface="Calibri Light" panose="020F0302020204030204" pitchFamily="34" charset="0"/>
              </a:rPr>
              <a:t>STARTER</a:t>
            </a:r>
          </a:p>
          <a:p>
            <a:pPr algn="ctr">
              <a:lnSpc>
                <a:spcPct val="70000"/>
              </a:lnSpc>
            </a:pPr>
            <a:r>
              <a:rPr lang="en-US" sz="2600" b="1" dirty="0">
                <a:solidFill>
                  <a:srgbClr val="FF0000"/>
                </a:solidFill>
                <a:latin typeface="Calibri Light" panose="020F0302020204030204" pitchFamily="34" charset="0"/>
                <a:cs typeface="Calibri Light" panose="020F0302020204030204" pitchFamily="34" charset="0"/>
              </a:rPr>
              <a:t>KATA</a:t>
            </a:r>
          </a:p>
        </p:txBody>
      </p:sp>
      <p:sp>
        <p:nvSpPr>
          <p:cNvPr id="52" name="TextBox 51"/>
          <p:cNvSpPr txBox="1"/>
          <p:nvPr/>
        </p:nvSpPr>
        <p:spPr>
          <a:xfrm>
            <a:off x="9054981" y="2662153"/>
            <a:ext cx="584129" cy="744579"/>
          </a:xfrm>
          <a:prstGeom prst="rect">
            <a:avLst/>
          </a:prstGeom>
          <a:noFill/>
        </p:spPr>
        <p:txBody>
          <a:bodyPr wrap="square" lIns="82059" tIns="41029" rIns="82059" bIns="41029" rtlCol="0">
            <a:spAutoFit/>
          </a:bodyPr>
          <a:lstStyle/>
          <a:p>
            <a:r>
              <a:rPr lang="en-US" sz="4300" b="1">
                <a:solidFill>
                  <a:srgbClr val="FF0000"/>
                </a:solidFill>
                <a:latin typeface="Wingdings 2" charset="2"/>
                <a:cs typeface="Wingdings 2" charset="2"/>
              </a:rPr>
              <a:t>l</a:t>
            </a:r>
          </a:p>
        </p:txBody>
      </p:sp>
      <p:sp>
        <p:nvSpPr>
          <p:cNvPr id="53" name="TextBox 52"/>
          <p:cNvSpPr txBox="1"/>
          <p:nvPr/>
        </p:nvSpPr>
        <p:spPr>
          <a:xfrm>
            <a:off x="8933356" y="4638193"/>
            <a:ext cx="608843" cy="744579"/>
          </a:xfrm>
          <a:prstGeom prst="rect">
            <a:avLst/>
          </a:prstGeom>
          <a:noFill/>
        </p:spPr>
        <p:txBody>
          <a:bodyPr wrap="square" lIns="82059" tIns="41029" rIns="82059" bIns="41029" rtlCol="0">
            <a:spAutoFit/>
          </a:bodyPr>
          <a:lstStyle/>
          <a:p>
            <a:r>
              <a:rPr lang="en-US" sz="4300" b="1">
                <a:solidFill>
                  <a:srgbClr val="FF0000"/>
                </a:solidFill>
                <a:latin typeface="Wingdings 2" charset="2"/>
                <a:cs typeface="Wingdings 2" charset="2"/>
              </a:rPr>
              <a:t>m</a:t>
            </a:r>
          </a:p>
        </p:txBody>
      </p:sp>
      <p:sp>
        <p:nvSpPr>
          <p:cNvPr id="54" name="TextBox 53"/>
          <p:cNvSpPr txBox="1"/>
          <p:nvPr/>
        </p:nvSpPr>
        <p:spPr>
          <a:xfrm>
            <a:off x="8251993" y="3578887"/>
            <a:ext cx="2352507" cy="993878"/>
          </a:xfrm>
          <a:prstGeom prst="rect">
            <a:avLst/>
          </a:prstGeom>
          <a:noFill/>
        </p:spPr>
        <p:txBody>
          <a:bodyPr wrap="square" lIns="82059" tIns="41029" rIns="82059" bIns="41029" rtlCol="0">
            <a:spAutoFit/>
          </a:bodyPr>
          <a:lstStyle/>
          <a:p>
            <a:pPr>
              <a:lnSpc>
                <a:spcPct val="80000"/>
              </a:lnSpc>
            </a:pPr>
            <a:r>
              <a:rPr lang="en-US" sz="2000" b="1" i="1" dirty="0">
                <a:latin typeface="Calibri" panose="020F0502020204030204" pitchFamily="34" charset="0"/>
                <a:cs typeface="Calibri" panose="020F0502020204030204" pitchFamily="34" charset="0"/>
              </a:rPr>
              <a:t>Corrective feedback</a:t>
            </a:r>
          </a:p>
          <a:p>
            <a:pPr>
              <a:lnSpc>
                <a:spcPct val="80000"/>
              </a:lnSpc>
            </a:pPr>
            <a:r>
              <a:rPr lang="en-US" b="1" i="1" dirty="0">
                <a:latin typeface="Calibri" panose="020F0502020204030204" pitchFamily="34" charset="0"/>
                <a:cs typeface="Calibri" panose="020F0502020204030204" pitchFamily="34" charset="0"/>
              </a:rPr>
              <a:t>to ensure the Learner practices the right</a:t>
            </a:r>
          </a:p>
          <a:p>
            <a:pPr>
              <a:lnSpc>
                <a:spcPct val="80000"/>
              </a:lnSpc>
            </a:pPr>
            <a:r>
              <a:rPr lang="en-US" b="1" i="1" dirty="0"/>
              <a:t>patterns</a:t>
            </a:r>
            <a:endParaRPr lang="en-US" dirty="0"/>
          </a:p>
        </p:txBody>
      </p:sp>
      <p:sp>
        <p:nvSpPr>
          <p:cNvPr id="55" name="TextBox 54"/>
          <p:cNvSpPr txBox="1"/>
          <p:nvPr/>
        </p:nvSpPr>
        <p:spPr>
          <a:xfrm>
            <a:off x="7499479" y="5523388"/>
            <a:ext cx="2868028" cy="550680"/>
          </a:xfrm>
          <a:prstGeom prst="rect">
            <a:avLst/>
          </a:prstGeom>
          <a:noFill/>
        </p:spPr>
        <p:txBody>
          <a:bodyPr wrap="square" lIns="82059" tIns="41029" rIns="82059" bIns="41029" rtlCol="0">
            <a:spAutoFit/>
          </a:bodyPr>
          <a:lstStyle/>
          <a:p>
            <a:pPr>
              <a:lnSpc>
                <a:spcPct val="80000"/>
              </a:lnSpc>
            </a:pPr>
            <a:r>
              <a:rPr lang="en-US" sz="2000" b="1" i="1" dirty="0">
                <a:latin typeface="Calibri" panose="020F0502020204030204" pitchFamily="34" charset="0"/>
                <a:cs typeface="Calibri" panose="020F0502020204030204" pitchFamily="34" charset="0"/>
              </a:rPr>
              <a:t>Growing self efficacy</a:t>
            </a:r>
          </a:p>
          <a:p>
            <a:pPr>
              <a:lnSpc>
                <a:spcPct val="80000"/>
              </a:lnSpc>
            </a:pPr>
            <a:r>
              <a:rPr lang="en-US" b="1" i="1" dirty="0">
                <a:latin typeface="Calibri" panose="020F0502020204030204" pitchFamily="34" charset="0"/>
                <a:cs typeface="Calibri" panose="020F0502020204030204" pitchFamily="34" charset="0"/>
              </a:rPr>
              <a:t>"I'm getting better at this"</a:t>
            </a:r>
            <a:endParaRPr lang="en-US" dirty="0">
              <a:latin typeface="Calibri" panose="020F0502020204030204" pitchFamily="34" charset="0"/>
              <a:cs typeface="Calibri" panose="020F0502020204030204" pitchFamily="34" charset="0"/>
            </a:endParaRPr>
          </a:p>
        </p:txBody>
      </p:sp>
      <p:sp>
        <p:nvSpPr>
          <p:cNvPr id="56" name="TextBox 55"/>
          <p:cNvSpPr txBox="1"/>
          <p:nvPr/>
        </p:nvSpPr>
        <p:spPr>
          <a:xfrm>
            <a:off x="2543131" y="3333682"/>
            <a:ext cx="2541112" cy="1018500"/>
          </a:xfrm>
          <a:prstGeom prst="rect">
            <a:avLst/>
          </a:prstGeom>
          <a:noFill/>
        </p:spPr>
        <p:txBody>
          <a:bodyPr wrap="square" lIns="82059" tIns="41029" rIns="82059" bIns="41029" rtlCol="0">
            <a:spAutoFit/>
          </a:bodyPr>
          <a:lstStyle/>
          <a:p>
            <a:pPr algn="r">
              <a:lnSpc>
                <a:spcPct val="80000"/>
              </a:lnSpc>
            </a:pPr>
            <a:r>
              <a:rPr lang="en-US" sz="2000" b="1" i="1" dirty="0">
                <a:latin typeface="Calibri" panose="020F0502020204030204" pitchFamily="34" charset="0"/>
                <a:cs typeface="Calibri" panose="020F0502020204030204" pitchFamily="34" charset="0"/>
              </a:rPr>
              <a:t>Structured routines</a:t>
            </a:r>
          </a:p>
          <a:p>
            <a:pPr algn="r">
              <a:lnSpc>
                <a:spcPct val="80000"/>
              </a:lnSpc>
            </a:pPr>
            <a:r>
              <a:rPr lang="en-US" sz="2000" b="1" i="1" dirty="0">
                <a:latin typeface="Calibri" panose="020F0502020204030204" pitchFamily="34" charset="0"/>
                <a:cs typeface="Calibri" panose="020F0502020204030204" pitchFamily="34" charset="0"/>
              </a:rPr>
              <a:t>for beginners</a:t>
            </a:r>
          </a:p>
          <a:p>
            <a:pPr algn="r">
              <a:lnSpc>
                <a:spcPct val="80000"/>
              </a:lnSpc>
            </a:pPr>
            <a:r>
              <a:rPr lang="en-US" b="1" i="1" dirty="0">
                <a:latin typeface="Calibri" panose="020F0502020204030204" pitchFamily="34" charset="0"/>
                <a:cs typeface="Calibri" panose="020F0502020204030204" pitchFamily="34" charset="0"/>
              </a:rPr>
              <a:t>to practice</a:t>
            </a:r>
          </a:p>
          <a:p>
            <a:pPr algn="r">
              <a:lnSpc>
                <a:spcPct val="80000"/>
              </a:lnSpc>
            </a:pPr>
            <a:r>
              <a:rPr lang="en-US" b="1" i="1" dirty="0">
                <a:latin typeface="Calibri" panose="020F0502020204030204" pitchFamily="34" charset="0"/>
                <a:cs typeface="Calibri" panose="020F0502020204030204" pitchFamily="34" charset="0"/>
              </a:rPr>
              <a:t>fundamentals</a:t>
            </a:r>
            <a:endParaRPr lang="en-US" b="1" dirty="0">
              <a:latin typeface="Calibri" panose="020F0502020204030204" pitchFamily="34" charset="0"/>
              <a:cs typeface="Calibri" panose="020F0502020204030204" pitchFamily="34" charset="0"/>
            </a:endParaRPr>
          </a:p>
        </p:txBody>
      </p:sp>
      <p:sp>
        <p:nvSpPr>
          <p:cNvPr id="57" name="TextBox 56"/>
          <p:cNvSpPr txBox="1"/>
          <p:nvPr/>
        </p:nvSpPr>
        <p:spPr>
          <a:xfrm>
            <a:off x="2958511" y="5720397"/>
            <a:ext cx="2869527" cy="329081"/>
          </a:xfrm>
          <a:prstGeom prst="rect">
            <a:avLst/>
          </a:prstGeom>
          <a:noFill/>
        </p:spPr>
        <p:txBody>
          <a:bodyPr wrap="square" lIns="82059" tIns="41029" rIns="82059" bIns="41029" rtlCol="0">
            <a:spAutoFit/>
          </a:bodyPr>
          <a:lstStyle/>
          <a:p>
            <a:pPr algn="r">
              <a:lnSpc>
                <a:spcPct val="80000"/>
              </a:lnSpc>
            </a:pPr>
            <a:r>
              <a:rPr lang="en-US" sz="2000" b="1" i="1" dirty="0">
                <a:latin typeface="Calibri" panose="020F0502020204030204" pitchFamily="34" charset="0"/>
                <a:cs typeface="Calibri" panose="020F0502020204030204" pitchFamily="34" charset="0"/>
              </a:rPr>
              <a:t>A little every day</a:t>
            </a:r>
            <a:endParaRPr lang="en-US" dirty="0">
              <a:latin typeface="Calibri" panose="020F0502020204030204" pitchFamily="34" charset="0"/>
              <a:cs typeface="Calibri" panose="020F0502020204030204" pitchFamily="34" charset="0"/>
            </a:endParaRPr>
          </a:p>
        </p:txBody>
      </p:sp>
      <p:sp>
        <p:nvSpPr>
          <p:cNvPr id="33" name="TextBox 32"/>
          <p:cNvSpPr txBox="1"/>
          <p:nvPr/>
        </p:nvSpPr>
        <p:spPr>
          <a:xfrm>
            <a:off x="1862185" y="267941"/>
            <a:ext cx="8454520" cy="501407"/>
          </a:xfrm>
          <a:prstGeom prst="rect">
            <a:avLst/>
          </a:prstGeom>
          <a:noFill/>
        </p:spPr>
        <p:txBody>
          <a:bodyPr wrap="square" lIns="82031" tIns="41015" rIns="82031" bIns="41015" rtlCol="0">
            <a:spAutoFit/>
          </a:bodyPr>
          <a:lstStyle/>
          <a:p>
            <a:pPr algn="ctr">
              <a:lnSpc>
                <a:spcPct val="80000"/>
              </a:lnSpc>
            </a:pPr>
            <a:r>
              <a:rPr lang="en-US" sz="3400" b="1" dirty="0">
                <a:latin typeface="Calibri" panose="020F0502020204030204" pitchFamily="34" charset="0"/>
                <a:cs typeface="Calibri" panose="020F0502020204030204" pitchFamily="34" charset="0"/>
              </a:rPr>
              <a:t>4 INGREDIENTS FOR ACQUIRING NEW SKILLS</a:t>
            </a:r>
          </a:p>
        </p:txBody>
      </p:sp>
      <p:sp>
        <p:nvSpPr>
          <p:cNvPr id="34" name="TextBox 33"/>
          <p:cNvSpPr txBox="1"/>
          <p:nvPr/>
        </p:nvSpPr>
        <p:spPr>
          <a:xfrm>
            <a:off x="2337541" y="781033"/>
            <a:ext cx="7733191" cy="1560159"/>
          </a:xfrm>
          <a:prstGeom prst="rect">
            <a:avLst/>
          </a:prstGeom>
          <a:noFill/>
        </p:spPr>
        <p:txBody>
          <a:bodyPr wrap="square" lIns="82031" tIns="41015" rIns="82031" bIns="41015" rtlCol="0">
            <a:spAutoFit/>
          </a:bodyPr>
          <a:lstStyle/>
          <a:p>
            <a:pPr>
              <a:lnSpc>
                <a:spcPct val="80000"/>
              </a:lnSpc>
            </a:pPr>
            <a:r>
              <a:rPr lang="en-US" sz="2400" b="1" dirty="0">
                <a:latin typeface="Calibri Light" panose="020F0302020204030204" pitchFamily="34" charset="0"/>
                <a:cs typeface="Calibri Light" panose="020F0302020204030204" pitchFamily="34" charset="0"/>
              </a:rPr>
              <a:t>Brain research is clear:  To develop new habits you should practice new routines and experience a progressive sense of mastering them (which helps generate and maintain enthusiasm).  The following ingredients help us rewire our brain (new neural circuits) to acquire new skills &amp; mindset.</a:t>
            </a:r>
            <a:endParaRPr lang="en-US" sz="2400" dirty="0">
              <a:latin typeface="Calibri Light" panose="020F0302020204030204" pitchFamily="34" charset="0"/>
              <a:cs typeface="Calibri Light" panose="020F0302020204030204" pitchFamily="34" charset="0"/>
            </a:endParaRPr>
          </a:p>
        </p:txBody>
      </p:sp>
      <p:sp>
        <p:nvSpPr>
          <p:cNvPr id="35" name="Footer Placeholder 2"/>
          <p:cNvSpPr>
            <a:spLocks noGrp="1"/>
          </p:cNvSpPr>
          <p:nvPr>
            <p:ph type="ftr" sz="quarter" idx="11"/>
          </p:nvPr>
        </p:nvSpPr>
        <p:spPr>
          <a:xfrm>
            <a:off x="1653960" y="6416679"/>
            <a:ext cx="2895600" cy="365125"/>
          </a:xfrm>
        </p:spPr>
        <p:txBody>
          <a:bodyPr/>
          <a:lstStyle/>
          <a:p>
            <a:r>
              <a:rPr lang="en-US"/>
              <a:t>By Mike Rother</a:t>
            </a:r>
          </a:p>
        </p:txBody>
      </p:sp>
    </p:spTree>
    <p:extLst>
      <p:ext uri="{BB962C8B-B14F-4D97-AF65-F5344CB8AC3E}">
        <p14:creationId xmlns:p14="http://schemas.microsoft.com/office/powerpoint/2010/main" val="566578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21170" y="1736212"/>
            <a:ext cx="5115004" cy="2215692"/>
          </a:xfrm>
          <a:prstGeom prst="rect">
            <a:avLst/>
          </a:prstGeom>
          <a:noFill/>
        </p:spPr>
        <p:txBody>
          <a:bodyPr wrap="square" lIns="82003" tIns="41000" rIns="82003" bIns="41000" rtlCol="0">
            <a:spAutoFit/>
          </a:bodyPr>
          <a:lstStyle/>
          <a:p>
            <a:pPr>
              <a:lnSpc>
                <a:spcPct val="90000"/>
              </a:lnSpc>
            </a:pPr>
            <a:r>
              <a:rPr lang="en-US" sz="2200" b="1" dirty="0">
                <a:latin typeface="Calibri Light" panose="020F0302020204030204" pitchFamily="34" charset="0"/>
                <a:cs typeface="Calibri Light" panose="020F0302020204030204" pitchFamily="34" charset="0"/>
              </a:rPr>
              <a:t>(1) </a:t>
            </a:r>
            <a:r>
              <a:rPr lang="en-US" sz="2200" b="1" u="sng" dirty="0">
                <a:solidFill>
                  <a:srgbClr val="FF0000"/>
                </a:solidFill>
                <a:latin typeface="Calibri Light" panose="020F0302020204030204" pitchFamily="34" charset="0"/>
                <a:cs typeface="Calibri Light" panose="020F0302020204030204" pitchFamily="34" charset="0"/>
              </a:rPr>
              <a:t>FOLLOW</a:t>
            </a:r>
            <a:r>
              <a:rPr lang="en-US" sz="2200" b="1" dirty="0">
                <a:latin typeface="Calibri Light" panose="020F0302020204030204" pitchFamily="34" charset="0"/>
                <a:cs typeface="Calibri Light" panose="020F0302020204030204" pitchFamily="34" charset="0"/>
              </a:rPr>
              <a:t>:  Start by repeating each practice routine without modification, so you can absorb its fundamental pattern.</a:t>
            </a:r>
          </a:p>
          <a:p>
            <a:pPr>
              <a:lnSpc>
                <a:spcPct val="90000"/>
              </a:lnSpc>
            </a:pPr>
            <a:r>
              <a:rPr lang="en-US" sz="2200" b="1" dirty="0"/>
              <a:t>    </a:t>
            </a:r>
          </a:p>
          <a:p>
            <a:pPr>
              <a:lnSpc>
                <a:spcPct val="90000"/>
              </a:lnSpc>
            </a:pPr>
            <a:r>
              <a:rPr lang="en-US" sz="2200" b="1" dirty="0">
                <a:latin typeface="Calibri Light" panose="020F0302020204030204" pitchFamily="34" charset="0"/>
                <a:cs typeface="Calibri Light" panose="020F0302020204030204" pitchFamily="34" charset="0"/>
              </a:rPr>
              <a:t>(2) </a:t>
            </a:r>
            <a:r>
              <a:rPr lang="en-US" sz="2200" b="1" u="sng" dirty="0">
                <a:solidFill>
                  <a:srgbClr val="FF0000"/>
                </a:solidFill>
                <a:latin typeface="Calibri Light" panose="020F0302020204030204" pitchFamily="34" charset="0"/>
                <a:cs typeface="Calibri Light" panose="020F0302020204030204" pitchFamily="34" charset="0"/>
              </a:rPr>
              <a:t>DETACH</a:t>
            </a:r>
            <a:r>
              <a:rPr lang="en-US" sz="2200" b="1" dirty="0">
                <a:latin typeface="Calibri Light" panose="020F0302020204030204" pitchFamily="34" charset="0"/>
                <a:cs typeface="Calibri Light" panose="020F0302020204030204" pitchFamily="34" charset="0"/>
              </a:rPr>
              <a:t>:  Once the basic patterns get habitual and you understand the 'why' behind them, you'll start to adapt them.</a:t>
            </a:r>
          </a:p>
        </p:txBody>
      </p:sp>
      <p:sp>
        <p:nvSpPr>
          <p:cNvPr id="4" name="TextBox 3"/>
          <p:cNvSpPr txBox="1"/>
          <p:nvPr/>
        </p:nvSpPr>
        <p:spPr>
          <a:xfrm>
            <a:off x="1524000" y="259690"/>
            <a:ext cx="9144000" cy="525999"/>
          </a:xfrm>
          <a:prstGeom prst="rect">
            <a:avLst/>
          </a:prstGeom>
          <a:noFill/>
        </p:spPr>
        <p:txBody>
          <a:bodyPr wrap="square" lIns="82003" tIns="41000" rIns="82003" bIns="41000" rtlCol="0">
            <a:spAutoFit/>
          </a:bodyPr>
          <a:lstStyle/>
          <a:p>
            <a:pPr algn="ctr">
              <a:lnSpc>
                <a:spcPct val="80000"/>
              </a:lnSpc>
            </a:pPr>
            <a:r>
              <a:rPr lang="en-US" sz="3600" b="1" dirty="0">
                <a:latin typeface="Calibri" panose="020F0502020204030204" pitchFamily="34" charset="0"/>
                <a:cs typeface="Calibri" panose="020F0502020204030204" pitchFamily="34" charset="0"/>
              </a:rPr>
              <a:t>HOW LONG DO YOU PRACTICE RELIGIOUSLY?</a:t>
            </a:r>
          </a:p>
        </p:txBody>
      </p:sp>
      <p:pic>
        <p:nvPicPr>
          <p:cNvPr id="8" name="Picture 7" descr="karatekid_450x300.jpg"/>
          <p:cNvPicPr>
            <a:picLocks noChangeAspect="1"/>
          </p:cNvPicPr>
          <p:nvPr/>
        </p:nvPicPr>
        <p:blipFill>
          <a:blip r:embed="rId2"/>
          <a:srcRect l="4555" r="12562"/>
          <a:stretch>
            <a:fillRect/>
          </a:stretch>
        </p:blipFill>
        <p:spPr>
          <a:xfrm>
            <a:off x="2029934" y="1635478"/>
            <a:ext cx="3100431" cy="2420471"/>
          </a:xfrm>
          <a:prstGeom prst="rect">
            <a:avLst/>
          </a:prstGeom>
        </p:spPr>
      </p:pic>
      <p:sp>
        <p:nvSpPr>
          <p:cNvPr id="9" name="TextBox 8"/>
          <p:cNvSpPr txBox="1"/>
          <p:nvPr/>
        </p:nvSpPr>
        <p:spPr>
          <a:xfrm>
            <a:off x="1991009" y="4409394"/>
            <a:ext cx="4760915" cy="1606295"/>
          </a:xfrm>
          <a:prstGeom prst="rect">
            <a:avLst/>
          </a:prstGeom>
          <a:noFill/>
        </p:spPr>
        <p:txBody>
          <a:bodyPr wrap="square" lIns="82003" tIns="41000" rIns="82003" bIns="41000" rtlCol="0">
            <a:spAutoFit/>
          </a:bodyPr>
          <a:lstStyle/>
          <a:p>
            <a:pPr>
              <a:lnSpc>
                <a:spcPct val="90000"/>
              </a:lnSpc>
            </a:pPr>
            <a:r>
              <a:rPr lang="en-US" sz="2200" b="1" dirty="0">
                <a:latin typeface="Calibri Light" panose="020F0302020204030204" pitchFamily="34" charset="0"/>
                <a:cs typeface="Calibri Light" panose="020F0302020204030204" pitchFamily="34" charset="0"/>
              </a:rPr>
              <a:t>(3) </a:t>
            </a:r>
            <a:r>
              <a:rPr lang="en-US" sz="2200" b="1" u="sng" dirty="0">
                <a:solidFill>
                  <a:srgbClr val="FF0000"/>
                </a:solidFill>
                <a:latin typeface="Calibri Light" panose="020F0302020204030204" pitchFamily="34" charset="0"/>
                <a:cs typeface="Calibri Light" panose="020F0302020204030204" pitchFamily="34" charset="0"/>
              </a:rPr>
              <a:t>FLUENCY</a:t>
            </a:r>
            <a:r>
              <a:rPr lang="en-US" sz="2200" b="1" dirty="0">
                <a:latin typeface="Calibri Light" panose="020F0302020204030204" pitchFamily="34" charset="0"/>
                <a:cs typeface="Calibri Light" panose="020F0302020204030204" pitchFamily="34" charset="0"/>
              </a:rPr>
              <a:t>:  At this stage your actions become natural.  You can create your own approaches to fit different circumstances, while sticking to basic underlying principles.</a:t>
            </a:r>
          </a:p>
        </p:txBody>
      </p:sp>
      <p:pic>
        <p:nvPicPr>
          <p:cNvPr id="10" name="Picture 9" descr="hqdefault.jpg"/>
          <p:cNvPicPr>
            <a:picLocks noChangeAspect="1"/>
          </p:cNvPicPr>
          <p:nvPr/>
        </p:nvPicPr>
        <p:blipFill>
          <a:blip r:embed="rId3"/>
          <a:srcRect t="5076" r="5289" b="8673"/>
          <a:stretch>
            <a:fillRect/>
          </a:stretch>
        </p:blipFill>
        <p:spPr>
          <a:xfrm>
            <a:off x="6826576" y="4215030"/>
            <a:ext cx="3054648" cy="2024991"/>
          </a:xfrm>
          <a:prstGeom prst="rect">
            <a:avLst/>
          </a:prstGeom>
        </p:spPr>
      </p:pic>
      <p:sp>
        <p:nvSpPr>
          <p:cNvPr id="11" name="TextBox 10"/>
          <p:cNvSpPr txBox="1"/>
          <p:nvPr/>
        </p:nvSpPr>
        <p:spPr>
          <a:xfrm>
            <a:off x="1524000" y="772154"/>
            <a:ext cx="9144000" cy="722986"/>
          </a:xfrm>
          <a:prstGeom prst="rect">
            <a:avLst/>
          </a:prstGeom>
          <a:noFill/>
        </p:spPr>
        <p:txBody>
          <a:bodyPr wrap="square" lIns="82012" tIns="41005" rIns="82012" bIns="41005" rtlCol="0">
            <a:spAutoFit/>
          </a:bodyPr>
          <a:lstStyle/>
          <a:p>
            <a:pPr algn="ctr">
              <a:lnSpc>
                <a:spcPct val="80000"/>
              </a:lnSpc>
            </a:pPr>
            <a:r>
              <a:rPr lang="en-US" sz="2600" b="1" dirty="0">
                <a:latin typeface="Calibri" panose="020F0502020204030204" pitchFamily="34" charset="0"/>
                <a:cs typeface="Calibri" panose="020F0502020204030204" pitchFamily="34" charset="0"/>
              </a:rPr>
              <a:t>Real practice doesn't pass through these discrete stages,</a:t>
            </a:r>
          </a:p>
          <a:p>
            <a:pPr algn="ctr">
              <a:lnSpc>
                <a:spcPct val="80000"/>
              </a:lnSpc>
            </a:pPr>
            <a:r>
              <a:rPr lang="en-US" sz="2600" b="1" dirty="0">
                <a:latin typeface="Calibri" panose="020F0502020204030204" pitchFamily="34" charset="0"/>
                <a:cs typeface="Calibri" panose="020F0502020204030204" pitchFamily="34" charset="0"/>
              </a:rPr>
              <a:t>but they are a useful way to depict your progression</a:t>
            </a:r>
          </a:p>
        </p:txBody>
      </p:sp>
      <p:sp>
        <p:nvSpPr>
          <p:cNvPr id="12" name="Footer Placeholder 6"/>
          <p:cNvSpPr>
            <a:spLocks noGrp="1"/>
          </p:cNvSpPr>
          <p:nvPr>
            <p:ph type="ftr" sz="quarter" idx="11"/>
          </p:nvPr>
        </p:nvSpPr>
        <p:spPr>
          <a:xfrm>
            <a:off x="1653960" y="6416679"/>
            <a:ext cx="2895600" cy="365125"/>
          </a:xfrm>
        </p:spPr>
        <p:txBody>
          <a:bodyPr/>
          <a:lstStyle/>
          <a:p>
            <a:r>
              <a:rPr lang="en-US"/>
              <a:t>By Mike Rother</a:t>
            </a:r>
          </a:p>
        </p:txBody>
      </p:sp>
    </p:spTree>
    <p:extLst>
      <p:ext uri="{BB962C8B-B14F-4D97-AF65-F5344CB8AC3E}">
        <p14:creationId xmlns:p14="http://schemas.microsoft.com/office/powerpoint/2010/main" val="2537582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524000" y="186862"/>
            <a:ext cx="9144000" cy="983078"/>
          </a:xfrm>
          <a:prstGeom prst="rect">
            <a:avLst/>
          </a:prstGeom>
          <a:noFill/>
        </p:spPr>
        <p:txBody>
          <a:bodyPr wrap="square" lIns="82031" tIns="41015" rIns="82031" bIns="41015" rtlCol="0">
            <a:spAutoFit/>
          </a:bodyPr>
          <a:lstStyle/>
          <a:p>
            <a:pPr algn="ctr">
              <a:lnSpc>
                <a:spcPct val="90000"/>
              </a:lnSpc>
            </a:pPr>
            <a:r>
              <a:rPr lang="en-US" sz="3600" b="1"/>
              <a:t>THE IMPROVEMENT KATA </a:t>
            </a:r>
            <a:r>
              <a:rPr lang="en-US" sz="3600" b="1">
                <a:solidFill>
                  <a:srgbClr val="FF0000"/>
                </a:solidFill>
              </a:rPr>
              <a:t>MODEL</a:t>
            </a:r>
          </a:p>
          <a:p>
            <a:pPr algn="ctr">
              <a:lnSpc>
                <a:spcPct val="90000"/>
              </a:lnSpc>
            </a:pPr>
            <a:r>
              <a:rPr lang="en-US" sz="2900">
                <a:solidFill>
                  <a:srgbClr val="0000FF"/>
                </a:solidFill>
              </a:rPr>
              <a:t>Kata</a:t>
            </a:r>
            <a:r>
              <a:rPr lang="en-US" sz="2900" baseline="30000">
                <a:solidFill>
                  <a:srgbClr val="0000FF"/>
                </a:solidFill>
              </a:rPr>
              <a:t>1</a:t>
            </a:r>
            <a:r>
              <a:rPr lang="en-US" sz="2900">
                <a:solidFill>
                  <a:srgbClr val="0000FF"/>
                </a:solidFill>
              </a:rPr>
              <a:t> (</a:t>
            </a:r>
            <a:r>
              <a:rPr lang="en-US" sz="2900" b="1">
                <a:solidFill>
                  <a:srgbClr val="0000FF"/>
                </a:solidFill>
              </a:rPr>
              <a:t>方</a:t>
            </a:r>
            <a:r>
              <a:rPr lang="en-US" sz="2900">
                <a:solidFill>
                  <a:srgbClr val="0000FF"/>
                </a:solidFill>
              </a:rPr>
              <a:t>) – Suffix Meaning "</a:t>
            </a:r>
            <a:r>
              <a:rPr lang="en-US" sz="2900" i="1">
                <a:solidFill>
                  <a:srgbClr val="0000FF"/>
                </a:solidFill>
              </a:rPr>
              <a:t>Way of Doing"</a:t>
            </a:r>
          </a:p>
        </p:txBody>
      </p:sp>
      <p:sp>
        <p:nvSpPr>
          <p:cNvPr id="6" name="TextBox 5"/>
          <p:cNvSpPr txBox="1"/>
          <p:nvPr/>
        </p:nvSpPr>
        <p:spPr>
          <a:xfrm>
            <a:off x="2467268" y="1179091"/>
            <a:ext cx="7431005" cy="1264721"/>
          </a:xfrm>
          <a:prstGeom prst="rect">
            <a:avLst/>
          </a:prstGeom>
          <a:noFill/>
        </p:spPr>
        <p:txBody>
          <a:bodyPr wrap="square" lIns="82059" tIns="41029" rIns="82059" bIns="41029" rtlCol="0">
            <a:spAutoFit/>
          </a:bodyPr>
          <a:lstStyle/>
          <a:p>
            <a:pPr>
              <a:lnSpc>
                <a:spcPct val="80000"/>
              </a:lnSpc>
            </a:pPr>
            <a:r>
              <a:rPr lang="en-US" sz="2400" b="1" dirty="0">
                <a:latin typeface="Calibri" panose="020F0502020204030204" pitchFamily="34" charset="0"/>
              </a:rPr>
              <a:t>We found a common, scientific pattern of thinking and behavior in Toyota managers' approach -- their 'Way of Improving' -- and depicted it with a four-step model we named the “Improvement Kata.”</a:t>
            </a:r>
          </a:p>
        </p:txBody>
      </p:sp>
      <p:sp>
        <p:nvSpPr>
          <p:cNvPr id="43" name="Freeform 42"/>
          <p:cNvSpPr/>
          <p:nvPr/>
        </p:nvSpPr>
        <p:spPr>
          <a:xfrm>
            <a:off x="3498311" y="3567897"/>
            <a:ext cx="3177639" cy="1864035"/>
          </a:xfrm>
          <a:custGeom>
            <a:avLst/>
            <a:gdLst>
              <a:gd name="connsiteX0" fmla="*/ 0 w 3495403"/>
              <a:gd name="connsiteY0" fmla="*/ 2112573 h 2112573"/>
              <a:gd name="connsiteX1" fmla="*/ 477789 w 3495403"/>
              <a:gd name="connsiteY1" fmla="*/ 2037124 h 2112573"/>
              <a:gd name="connsiteX2" fmla="*/ 754403 w 3495403"/>
              <a:gd name="connsiteY2" fmla="*/ 1521555 h 2112573"/>
              <a:gd name="connsiteX3" fmla="*/ 1458513 w 3495403"/>
              <a:gd name="connsiteY3" fmla="*/ 1521555 h 2112573"/>
              <a:gd name="connsiteX4" fmla="*/ 1697408 w 3495403"/>
              <a:gd name="connsiteY4" fmla="*/ 917963 h 2112573"/>
              <a:gd name="connsiteX5" fmla="*/ 1207046 w 3495403"/>
              <a:gd name="connsiteY5" fmla="*/ 867664 h 2112573"/>
              <a:gd name="connsiteX6" fmla="*/ 2112330 w 3495403"/>
              <a:gd name="connsiteY6" fmla="*/ 402395 h 2112573"/>
              <a:gd name="connsiteX7" fmla="*/ 2464385 w 3495403"/>
              <a:gd name="connsiteY7" fmla="*/ 867664 h 2112573"/>
              <a:gd name="connsiteX8" fmla="*/ 2690706 w 3495403"/>
              <a:gd name="connsiteY8" fmla="*/ 264072 h 2112573"/>
              <a:gd name="connsiteX9" fmla="*/ 2979894 w 3495403"/>
              <a:gd name="connsiteY9" fmla="*/ 0 h 2112573"/>
              <a:gd name="connsiteX10" fmla="*/ 3495403 w 3495403"/>
              <a:gd name="connsiteY10" fmla="*/ 12575 h 2112573"/>
              <a:gd name="connsiteX11" fmla="*/ 3495403 w 3495403"/>
              <a:gd name="connsiteY11" fmla="*/ 12575 h 2112573"/>
              <a:gd name="connsiteX12" fmla="*/ 3495403 w 3495403"/>
              <a:gd name="connsiteY12" fmla="*/ 12575 h 211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5403" h="2112573">
                <a:moveTo>
                  <a:pt x="0" y="2112573"/>
                </a:moveTo>
                <a:lnTo>
                  <a:pt x="477789" y="2037124"/>
                </a:lnTo>
                <a:lnTo>
                  <a:pt x="754403" y="1521555"/>
                </a:lnTo>
                <a:lnTo>
                  <a:pt x="1458513" y="1521555"/>
                </a:lnTo>
                <a:lnTo>
                  <a:pt x="1697408" y="917963"/>
                </a:lnTo>
                <a:lnTo>
                  <a:pt x="1207046" y="867664"/>
                </a:lnTo>
                <a:lnTo>
                  <a:pt x="2112330" y="402395"/>
                </a:lnTo>
                <a:lnTo>
                  <a:pt x="2464385" y="867664"/>
                </a:lnTo>
                <a:lnTo>
                  <a:pt x="2690706" y="264072"/>
                </a:lnTo>
                <a:lnTo>
                  <a:pt x="2979894" y="0"/>
                </a:lnTo>
                <a:lnTo>
                  <a:pt x="3495403" y="12575"/>
                </a:lnTo>
                <a:lnTo>
                  <a:pt x="3495403" y="12575"/>
                </a:lnTo>
                <a:lnTo>
                  <a:pt x="3495403" y="12575"/>
                </a:lnTo>
              </a:path>
            </a:pathLst>
          </a:cu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lIns="82021" tIns="41009" rIns="82021" bIns="41009" rtlCol="0" anchor="ctr"/>
          <a:lstStyle/>
          <a:p>
            <a:pPr algn="ctr"/>
            <a:endParaRPr lang="en-US"/>
          </a:p>
        </p:txBody>
      </p:sp>
      <p:pic>
        <p:nvPicPr>
          <p:cNvPr id="44" name="Picture 43" descr="Stick Figure Climbing Stairs.jpg"/>
          <p:cNvPicPr>
            <a:picLocks noChangeAspect="1"/>
          </p:cNvPicPr>
          <p:nvPr/>
        </p:nvPicPr>
        <p:blipFill>
          <a:blip r:embed="rId2" cstate="print">
            <a:grayscl/>
            <a:extLst>
              <a:ext uri="{BEBA8EAE-BF5A-486C-A8C5-ECC9F3942E4B}">
                <a14:imgProps xmlns:a14="http://schemas.microsoft.com/office/drawing/2010/main">
                  <a14:imgLayer r:embed="rId3">
                    <a14:imgEffect>
                      <a14:backgroundRemoval t="438" b="100000" l="0" r="100000">
                        <a14:foregroundMark x1="61465" y1="7591" x2="61465" y2="7591"/>
                      </a14:backgroundRemoval>
                    </a14:imgEffect>
                  </a14:imgLayer>
                </a14:imgProps>
              </a:ext>
              <a:ext uri="{28A0092B-C50C-407E-A947-70E740481C1C}">
                <a14:useLocalDpi xmlns:a14="http://schemas.microsoft.com/office/drawing/2010/main" val="0"/>
              </a:ext>
            </a:extLst>
          </a:blip>
          <a:stretch>
            <a:fillRect/>
          </a:stretch>
        </p:blipFill>
        <p:spPr>
          <a:xfrm>
            <a:off x="3610657" y="4171989"/>
            <a:ext cx="548483" cy="1127180"/>
          </a:xfrm>
          <a:prstGeom prst="rect">
            <a:avLst/>
          </a:prstGeom>
          <a:noFill/>
          <a:ln>
            <a:noFill/>
          </a:ln>
        </p:spPr>
      </p:pic>
      <p:sp>
        <p:nvSpPr>
          <p:cNvPr id="45" name="Oval 44"/>
          <p:cNvSpPr>
            <a:spLocks/>
          </p:cNvSpPr>
          <p:nvPr/>
        </p:nvSpPr>
        <p:spPr>
          <a:xfrm>
            <a:off x="2314596" y="4795267"/>
            <a:ext cx="1246909" cy="1210235"/>
          </a:xfrm>
          <a:prstGeom prst="ellipse">
            <a:avLst/>
          </a:prstGeom>
          <a:solidFill>
            <a:srgbClr val="FFFFFF"/>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lIns="73589" tIns="36793" rIns="73589" bIns="36793" rtlCol="0" anchor="ctr"/>
          <a:lstStyle/>
          <a:p>
            <a:pPr algn="ctr"/>
            <a:endParaRPr lang="en-US"/>
          </a:p>
        </p:txBody>
      </p:sp>
      <p:sp>
        <p:nvSpPr>
          <p:cNvPr id="46" name="TextBox 45"/>
          <p:cNvSpPr txBox="1"/>
          <p:nvPr/>
        </p:nvSpPr>
        <p:spPr>
          <a:xfrm>
            <a:off x="5667305" y="4776375"/>
            <a:ext cx="2712545" cy="572903"/>
          </a:xfrm>
          <a:prstGeom prst="rect">
            <a:avLst/>
          </a:prstGeom>
          <a:noFill/>
        </p:spPr>
        <p:txBody>
          <a:bodyPr wrap="square" lIns="73589" tIns="36793" rIns="73589" bIns="36793" rtlCol="0">
            <a:spAutoFit/>
          </a:bodyPr>
          <a:lstStyle/>
          <a:p>
            <a:pPr>
              <a:lnSpc>
                <a:spcPct val="90000"/>
              </a:lnSpc>
            </a:pPr>
            <a:r>
              <a:rPr lang="en-US" b="1">
                <a:latin typeface="Helvetica"/>
                <a:cs typeface="Helvetica"/>
              </a:rPr>
              <a:t>Conduct </a:t>
            </a:r>
            <a:r>
              <a:rPr lang="en-US" b="1">
                <a:solidFill>
                  <a:srgbClr val="FF0000"/>
                </a:solidFill>
                <a:latin typeface="Helvetica"/>
                <a:cs typeface="Helvetica"/>
              </a:rPr>
              <a:t>Experiments</a:t>
            </a:r>
          </a:p>
          <a:p>
            <a:pPr>
              <a:lnSpc>
                <a:spcPct val="90000"/>
              </a:lnSpc>
            </a:pPr>
            <a:r>
              <a:rPr lang="en-US" b="1">
                <a:latin typeface="Helvetica"/>
                <a:cs typeface="Helvetica"/>
              </a:rPr>
              <a:t>to get there</a:t>
            </a:r>
          </a:p>
        </p:txBody>
      </p:sp>
      <p:sp>
        <p:nvSpPr>
          <p:cNvPr id="47" name="TextBox 46"/>
          <p:cNvSpPr txBox="1"/>
          <p:nvPr/>
        </p:nvSpPr>
        <p:spPr>
          <a:xfrm>
            <a:off x="2240901" y="5026514"/>
            <a:ext cx="1407899" cy="739102"/>
          </a:xfrm>
          <a:prstGeom prst="rect">
            <a:avLst/>
          </a:prstGeom>
          <a:noFill/>
        </p:spPr>
        <p:txBody>
          <a:bodyPr wrap="square" lIns="73589" tIns="36793" rIns="73589" bIns="36793" rtlCol="0">
            <a:spAutoFit/>
          </a:bodyPr>
          <a:lstStyle/>
          <a:p>
            <a:pPr algn="ctr">
              <a:lnSpc>
                <a:spcPct val="90000"/>
              </a:lnSpc>
            </a:pPr>
            <a:r>
              <a:rPr lang="en-US" sz="1600" b="1">
                <a:latin typeface="Helvetica"/>
                <a:cs typeface="Helvetica"/>
              </a:rPr>
              <a:t>Grasp the </a:t>
            </a:r>
            <a:r>
              <a:rPr lang="en-US" sz="1600" b="1">
                <a:solidFill>
                  <a:srgbClr val="FF0000"/>
                </a:solidFill>
                <a:latin typeface="Helvetica"/>
                <a:cs typeface="Helvetica"/>
              </a:rPr>
              <a:t>Current</a:t>
            </a:r>
          </a:p>
          <a:p>
            <a:pPr algn="ctr">
              <a:lnSpc>
                <a:spcPct val="90000"/>
              </a:lnSpc>
            </a:pPr>
            <a:r>
              <a:rPr lang="en-US" sz="1600" b="1">
                <a:solidFill>
                  <a:srgbClr val="FF0000"/>
                </a:solidFill>
                <a:latin typeface="Helvetica"/>
                <a:cs typeface="Helvetica"/>
              </a:rPr>
              <a:t>Condition</a:t>
            </a:r>
          </a:p>
        </p:txBody>
      </p:sp>
      <p:cxnSp>
        <p:nvCxnSpPr>
          <p:cNvPr id="48" name="Straight Arrow Connector 47"/>
          <p:cNvCxnSpPr/>
          <p:nvPr/>
        </p:nvCxnSpPr>
        <p:spPr>
          <a:xfrm flipH="1" flipV="1">
            <a:off x="5286441" y="4289005"/>
            <a:ext cx="385408" cy="622247"/>
          </a:xfrm>
          <a:prstGeom prst="straightConnector1">
            <a:avLst/>
          </a:prstGeom>
          <a:ln w="50800">
            <a:solidFill>
              <a:srgbClr val="000000"/>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7232301" y="2942691"/>
            <a:ext cx="1411467" cy="655349"/>
          </a:xfrm>
          <a:prstGeom prst="straightConnector1">
            <a:avLst/>
          </a:prstGeom>
          <a:ln w="63500">
            <a:solidFill>
              <a:srgbClr val="00000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flipV="1">
            <a:off x="5036389" y="4745364"/>
            <a:ext cx="642347" cy="161365"/>
          </a:xfrm>
          <a:prstGeom prst="straightConnector1">
            <a:avLst/>
          </a:prstGeom>
          <a:ln w="47625">
            <a:solidFill>
              <a:srgbClr val="000000"/>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7824407" y="3130166"/>
            <a:ext cx="262396" cy="249167"/>
          </a:xfrm>
          <a:prstGeom prst="ellipse">
            <a:avLst/>
          </a:prstGeom>
          <a:solidFill>
            <a:schemeClr val="bg1"/>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lIns="73607" tIns="36803" rIns="73607" bIns="36803" rtlCol="0" anchor="ctr"/>
          <a:lstStyle/>
          <a:p>
            <a:pPr algn="ctr"/>
            <a:endParaRPr lang="en-US"/>
          </a:p>
        </p:txBody>
      </p:sp>
      <p:sp>
        <p:nvSpPr>
          <p:cNvPr id="52" name="Oval 51"/>
          <p:cNvSpPr/>
          <p:nvPr/>
        </p:nvSpPr>
        <p:spPr>
          <a:xfrm>
            <a:off x="8152111" y="2981979"/>
            <a:ext cx="262396" cy="249167"/>
          </a:xfrm>
          <a:prstGeom prst="ellipse">
            <a:avLst/>
          </a:prstGeom>
          <a:solidFill>
            <a:schemeClr val="bg1"/>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lIns="73607" tIns="36803" rIns="73607" bIns="36803" rtlCol="0" anchor="ctr"/>
          <a:lstStyle/>
          <a:p>
            <a:pPr algn="ctr"/>
            <a:endParaRPr lang="en-US"/>
          </a:p>
        </p:txBody>
      </p:sp>
      <p:sp>
        <p:nvSpPr>
          <p:cNvPr id="53" name="Oval 52"/>
          <p:cNvSpPr>
            <a:spLocks/>
          </p:cNvSpPr>
          <p:nvPr/>
        </p:nvSpPr>
        <p:spPr>
          <a:xfrm>
            <a:off x="6506578" y="2974216"/>
            <a:ext cx="1246909" cy="1210235"/>
          </a:xfrm>
          <a:prstGeom prst="ellipse">
            <a:avLst/>
          </a:prstGeom>
          <a:solidFill>
            <a:srgbClr val="FFFFFF"/>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lIns="73589" tIns="36793" rIns="73589" bIns="36793" rtlCol="0" anchor="ctr"/>
          <a:lstStyle/>
          <a:p>
            <a:pPr algn="ctr"/>
            <a:endParaRPr lang="en-US"/>
          </a:p>
        </p:txBody>
      </p:sp>
      <p:sp>
        <p:nvSpPr>
          <p:cNvPr id="92" name="TextBox 91"/>
          <p:cNvSpPr txBox="1"/>
          <p:nvPr/>
        </p:nvSpPr>
        <p:spPr>
          <a:xfrm>
            <a:off x="6449116" y="3163080"/>
            <a:ext cx="1352953" cy="862213"/>
          </a:xfrm>
          <a:prstGeom prst="rect">
            <a:avLst/>
          </a:prstGeom>
          <a:noFill/>
        </p:spPr>
        <p:txBody>
          <a:bodyPr wrap="square" lIns="73589" tIns="36793" rIns="73589" bIns="36793" rtlCol="0">
            <a:spAutoFit/>
          </a:bodyPr>
          <a:lstStyle/>
          <a:p>
            <a:pPr algn="ctr">
              <a:lnSpc>
                <a:spcPct val="80000"/>
              </a:lnSpc>
            </a:pPr>
            <a:r>
              <a:rPr lang="en-US" sz="1600" b="1">
                <a:latin typeface="Helvetica"/>
                <a:cs typeface="Helvetica"/>
              </a:rPr>
              <a:t>Establish your </a:t>
            </a:r>
            <a:r>
              <a:rPr lang="en-US" sz="1600" b="1">
                <a:solidFill>
                  <a:srgbClr val="FF0000"/>
                </a:solidFill>
                <a:latin typeface="Helvetica"/>
                <a:cs typeface="Helvetica"/>
              </a:rPr>
              <a:t>Next</a:t>
            </a:r>
          </a:p>
          <a:p>
            <a:pPr algn="ctr">
              <a:lnSpc>
                <a:spcPct val="80000"/>
              </a:lnSpc>
            </a:pPr>
            <a:r>
              <a:rPr lang="en-US" sz="1600" b="1">
                <a:solidFill>
                  <a:srgbClr val="FF0000"/>
                </a:solidFill>
                <a:latin typeface="Helvetica"/>
                <a:cs typeface="Helvetica"/>
              </a:rPr>
              <a:t>Target</a:t>
            </a:r>
          </a:p>
          <a:p>
            <a:pPr algn="ctr">
              <a:lnSpc>
                <a:spcPct val="80000"/>
              </a:lnSpc>
            </a:pPr>
            <a:r>
              <a:rPr lang="en-US" sz="1600" b="1">
                <a:solidFill>
                  <a:srgbClr val="FF0000"/>
                </a:solidFill>
                <a:latin typeface="Helvetica"/>
                <a:cs typeface="Helvetica"/>
              </a:rPr>
              <a:t>Condition</a:t>
            </a:r>
            <a:endParaRPr lang="en-US" sz="1600">
              <a:solidFill>
                <a:srgbClr val="FF0000"/>
              </a:solidFill>
              <a:latin typeface="Helvetica"/>
              <a:cs typeface="Helvetica"/>
            </a:endParaRPr>
          </a:p>
        </p:txBody>
      </p:sp>
      <p:sp>
        <p:nvSpPr>
          <p:cNvPr id="93" name="Oval 92"/>
          <p:cNvSpPr>
            <a:spLocks/>
          </p:cNvSpPr>
          <p:nvPr/>
        </p:nvSpPr>
        <p:spPr>
          <a:xfrm>
            <a:off x="8652816" y="2273221"/>
            <a:ext cx="1246909" cy="1210235"/>
          </a:xfrm>
          <a:prstGeom prst="ellipse">
            <a:avLst/>
          </a:prstGeom>
          <a:solidFill>
            <a:srgbClr val="FFFFFF"/>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lIns="73589" tIns="36793" rIns="73589" bIns="36793" rtlCol="0" anchor="ctr"/>
          <a:lstStyle/>
          <a:p>
            <a:pPr algn="ctr"/>
            <a:endParaRPr lang="en-US"/>
          </a:p>
        </p:txBody>
      </p:sp>
      <p:sp>
        <p:nvSpPr>
          <p:cNvPr id="94" name="TextBox 93"/>
          <p:cNvSpPr txBox="1"/>
          <p:nvPr/>
        </p:nvSpPr>
        <p:spPr>
          <a:xfrm>
            <a:off x="8576042" y="2480782"/>
            <a:ext cx="1397375" cy="739102"/>
          </a:xfrm>
          <a:prstGeom prst="rect">
            <a:avLst/>
          </a:prstGeom>
          <a:noFill/>
        </p:spPr>
        <p:txBody>
          <a:bodyPr wrap="square" lIns="73589" tIns="36793" rIns="73589" bIns="36793" rtlCol="0">
            <a:spAutoFit/>
          </a:bodyPr>
          <a:lstStyle/>
          <a:p>
            <a:pPr algn="ctr">
              <a:lnSpc>
                <a:spcPct val="90000"/>
              </a:lnSpc>
            </a:pPr>
            <a:r>
              <a:rPr lang="en-US" sz="1600" b="1">
                <a:latin typeface="Helvetica"/>
                <a:cs typeface="Helvetica"/>
              </a:rPr>
              <a:t>Get the Direction or</a:t>
            </a:r>
          </a:p>
          <a:p>
            <a:pPr algn="ctr">
              <a:lnSpc>
                <a:spcPct val="90000"/>
              </a:lnSpc>
            </a:pPr>
            <a:r>
              <a:rPr lang="en-US" sz="1600" b="1">
                <a:solidFill>
                  <a:srgbClr val="FF0000"/>
                </a:solidFill>
                <a:latin typeface="Helvetica"/>
                <a:cs typeface="Helvetica"/>
              </a:rPr>
              <a:t>Challenge</a:t>
            </a:r>
            <a:endParaRPr lang="en-US" sz="1600" spc="-121">
              <a:solidFill>
                <a:srgbClr val="FF0000"/>
              </a:solidFill>
              <a:latin typeface="Helvetica"/>
              <a:cs typeface="Helvetica"/>
            </a:endParaRPr>
          </a:p>
        </p:txBody>
      </p:sp>
      <p:sp>
        <p:nvSpPr>
          <p:cNvPr id="95" name="TextBox 94"/>
          <p:cNvSpPr txBox="1"/>
          <p:nvPr/>
        </p:nvSpPr>
        <p:spPr>
          <a:xfrm>
            <a:off x="8332627" y="2080009"/>
            <a:ext cx="546703" cy="566767"/>
          </a:xfrm>
          <a:prstGeom prst="rect">
            <a:avLst/>
          </a:prstGeom>
          <a:noFill/>
        </p:spPr>
        <p:txBody>
          <a:bodyPr wrap="square" lIns="73607" tIns="36803" rIns="73607" bIns="36803" rtlCol="0">
            <a:spAutoFit/>
          </a:bodyPr>
          <a:lstStyle/>
          <a:p>
            <a:pPr algn="ctr"/>
            <a:r>
              <a:rPr lang="en-US" sz="3200" b="1" dirty="0">
                <a:solidFill>
                  <a:schemeClr val="bg1"/>
                </a:solidFill>
                <a:latin typeface="Helvetica"/>
                <a:cs typeface="Helvetica"/>
              </a:rPr>
              <a:t>1</a:t>
            </a:r>
            <a:endParaRPr lang="en-US" sz="2800" b="1" dirty="0">
              <a:solidFill>
                <a:schemeClr val="bg1"/>
              </a:solidFill>
              <a:latin typeface="Helvetica"/>
              <a:cs typeface="Helvetica"/>
            </a:endParaRPr>
          </a:p>
        </p:txBody>
      </p:sp>
      <p:sp>
        <p:nvSpPr>
          <p:cNvPr id="96" name="TextBox 95"/>
          <p:cNvSpPr txBox="1"/>
          <p:nvPr/>
        </p:nvSpPr>
        <p:spPr>
          <a:xfrm>
            <a:off x="2662329" y="4275377"/>
            <a:ext cx="546703" cy="566767"/>
          </a:xfrm>
          <a:prstGeom prst="rect">
            <a:avLst/>
          </a:prstGeom>
          <a:noFill/>
        </p:spPr>
        <p:txBody>
          <a:bodyPr wrap="square" lIns="73607" tIns="36803" rIns="73607" bIns="36803" rtlCol="0">
            <a:spAutoFit/>
          </a:bodyPr>
          <a:lstStyle/>
          <a:p>
            <a:pPr algn="ctr"/>
            <a:r>
              <a:rPr lang="en-US" sz="3200" b="1">
                <a:solidFill>
                  <a:srgbClr val="000000"/>
                </a:solidFill>
                <a:latin typeface="Helvetica"/>
                <a:cs typeface="Helvetica"/>
              </a:rPr>
              <a:t>2</a:t>
            </a:r>
            <a:endParaRPr lang="en-US" sz="2800" b="1">
              <a:solidFill>
                <a:srgbClr val="000000"/>
              </a:solidFill>
              <a:latin typeface="Helvetica"/>
              <a:cs typeface="Helvetica"/>
            </a:endParaRPr>
          </a:p>
        </p:txBody>
      </p:sp>
      <p:sp>
        <p:nvSpPr>
          <p:cNvPr id="97" name="TextBox 96"/>
          <p:cNvSpPr txBox="1"/>
          <p:nvPr/>
        </p:nvSpPr>
        <p:spPr>
          <a:xfrm>
            <a:off x="6829645" y="2451625"/>
            <a:ext cx="546703" cy="566767"/>
          </a:xfrm>
          <a:prstGeom prst="rect">
            <a:avLst/>
          </a:prstGeom>
          <a:noFill/>
        </p:spPr>
        <p:txBody>
          <a:bodyPr wrap="square" lIns="73607" tIns="36803" rIns="73607" bIns="36803" rtlCol="0">
            <a:spAutoFit/>
          </a:bodyPr>
          <a:lstStyle/>
          <a:p>
            <a:pPr algn="ctr"/>
            <a:r>
              <a:rPr lang="en-US" sz="3200" b="1">
                <a:solidFill>
                  <a:srgbClr val="000000"/>
                </a:solidFill>
                <a:latin typeface="Helvetica"/>
                <a:cs typeface="Helvetica"/>
              </a:rPr>
              <a:t>3</a:t>
            </a:r>
            <a:endParaRPr lang="en-US" sz="2800" b="1">
              <a:solidFill>
                <a:srgbClr val="000000"/>
              </a:solidFill>
              <a:latin typeface="Helvetica"/>
              <a:cs typeface="Helvetica"/>
            </a:endParaRPr>
          </a:p>
        </p:txBody>
      </p:sp>
      <p:sp>
        <p:nvSpPr>
          <p:cNvPr id="98" name="TextBox 97"/>
          <p:cNvSpPr txBox="1"/>
          <p:nvPr/>
        </p:nvSpPr>
        <p:spPr>
          <a:xfrm>
            <a:off x="5582446" y="4331687"/>
            <a:ext cx="546703" cy="566767"/>
          </a:xfrm>
          <a:prstGeom prst="rect">
            <a:avLst/>
          </a:prstGeom>
          <a:noFill/>
        </p:spPr>
        <p:txBody>
          <a:bodyPr wrap="square" lIns="73607" tIns="36803" rIns="73607" bIns="36803" rtlCol="0">
            <a:spAutoFit/>
          </a:bodyPr>
          <a:lstStyle/>
          <a:p>
            <a:pPr algn="ctr"/>
            <a:r>
              <a:rPr lang="en-US" sz="3200" b="1">
                <a:solidFill>
                  <a:srgbClr val="000000"/>
                </a:solidFill>
                <a:latin typeface="Helvetica"/>
                <a:cs typeface="Helvetica"/>
              </a:rPr>
              <a:t>4</a:t>
            </a:r>
            <a:endParaRPr lang="en-US" sz="2800" b="1">
              <a:solidFill>
                <a:srgbClr val="000000"/>
              </a:solidFill>
              <a:latin typeface="Helvetica"/>
              <a:cs typeface="Helvetica"/>
            </a:endParaRPr>
          </a:p>
        </p:txBody>
      </p:sp>
      <p:sp>
        <p:nvSpPr>
          <p:cNvPr id="23" name="TextBox 22"/>
          <p:cNvSpPr txBox="1"/>
          <p:nvPr/>
        </p:nvSpPr>
        <p:spPr>
          <a:xfrm>
            <a:off x="3833938" y="5832556"/>
            <a:ext cx="6740461" cy="535499"/>
          </a:xfrm>
          <a:prstGeom prst="rect">
            <a:avLst/>
          </a:prstGeom>
          <a:noFill/>
        </p:spPr>
        <p:txBody>
          <a:bodyPr wrap="square" lIns="91407" tIns="45704" rIns="91407" bIns="45704" rtlCol="0">
            <a:spAutoFit/>
          </a:bodyPr>
          <a:lstStyle/>
          <a:p>
            <a:pPr>
              <a:lnSpc>
                <a:spcPct val="80000"/>
              </a:lnSpc>
            </a:pPr>
            <a:r>
              <a:rPr lang="en-US"/>
              <a:t>The Improvement Kata model comes from research into how Toyota manages people, which is summarized in the book “Toyota Kata”</a:t>
            </a:r>
          </a:p>
        </p:txBody>
      </p:sp>
      <p:sp>
        <p:nvSpPr>
          <p:cNvPr id="24" name="Footer Placeholder 1"/>
          <p:cNvSpPr>
            <a:spLocks noGrp="1"/>
          </p:cNvSpPr>
          <p:nvPr>
            <p:ph type="ftr" sz="quarter" idx="11"/>
          </p:nvPr>
        </p:nvSpPr>
        <p:spPr>
          <a:xfrm>
            <a:off x="1653960" y="6416679"/>
            <a:ext cx="2895600" cy="365125"/>
          </a:xfrm>
        </p:spPr>
        <p:txBody>
          <a:bodyPr/>
          <a:lstStyle/>
          <a:p>
            <a:r>
              <a:rPr lang="en-US"/>
              <a:t>By Mike Rother</a:t>
            </a:r>
          </a:p>
        </p:txBody>
      </p:sp>
    </p:spTree>
    <p:extLst>
      <p:ext uri="{BB962C8B-B14F-4D97-AF65-F5344CB8AC3E}">
        <p14:creationId xmlns:p14="http://schemas.microsoft.com/office/powerpoint/2010/main" val="2176811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eme “If I were given one hour to save the planet, I would spend 59 minutes defining the problem and one minute resolving it.” Albert Eins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446" y="1403651"/>
            <a:ext cx="5486399" cy="47192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58473" y="151757"/>
            <a:ext cx="8875059" cy="1252150"/>
          </a:xfrm>
          <a:prstGeom prst="rect">
            <a:avLst/>
          </a:prstGeom>
          <a:noFill/>
        </p:spPr>
        <p:txBody>
          <a:bodyPr wrap="square" lIns="89864" tIns="44932" rIns="89864" bIns="44932" rtlCol="0">
            <a:spAutoFit/>
          </a:bodyPr>
          <a:lstStyle/>
          <a:p>
            <a:pPr algn="ctr">
              <a:lnSpc>
                <a:spcPct val="75000"/>
              </a:lnSpc>
            </a:pPr>
            <a:r>
              <a:rPr lang="en-US" sz="3531" b="1" dirty="0">
                <a:latin typeface="Calibri" panose="020F0502020204030204" pitchFamily="34" charset="0"/>
                <a:cs typeface="Calibri" panose="020F0502020204030204" pitchFamily="34" charset="0"/>
              </a:rPr>
              <a:t>IT IS ALL ABOUT THE JOURNEY AND WHAT WE LEARN ALONG THE WAY?</a:t>
            </a:r>
          </a:p>
          <a:p>
            <a:pPr algn="ctr">
              <a:lnSpc>
                <a:spcPct val="75000"/>
              </a:lnSpc>
            </a:pPr>
            <a:endParaRPr lang="en-US" sz="529" b="1" dirty="0"/>
          </a:p>
          <a:p>
            <a:pPr algn="ctr">
              <a:lnSpc>
                <a:spcPct val="75000"/>
              </a:lnSpc>
            </a:pPr>
            <a:r>
              <a:rPr lang="en-US" sz="2471" b="1" dirty="0">
                <a:solidFill>
                  <a:schemeClr val="bg1"/>
                </a:solidFill>
              </a:rPr>
              <a:t>Each according to their perspective, beliefs &amp; bias</a:t>
            </a:r>
          </a:p>
        </p:txBody>
      </p:sp>
      <p:pic>
        <p:nvPicPr>
          <p:cNvPr id="3076" name="Picture 4" descr="Image result for A FAILURE IS A LEARNING OPPORTU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872" y="1403652"/>
            <a:ext cx="3593688" cy="469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570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Why Do Problems Keep Coming Back?</a:t>
            </a:r>
          </a:p>
        </p:txBody>
      </p:sp>
      <p:sp>
        <p:nvSpPr>
          <p:cNvPr id="3" name="Content Placeholder 2"/>
          <p:cNvSpPr>
            <a:spLocks noGrp="1"/>
          </p:cNvSpPr>
          <p:nvPr>
            <p:ph idx="1"/>
          </p:nvPr>
        </p:nvSpPr>
        <p:spPr/>
        <p:txBody>
          <a:bodyPr>
            <a:normAutofit fontScale="92500" lnSpcReduction="10000"/>
          </a:bodyPr>
          <a:lstStyle/>
          <a:p>
            <a:r>
              <a:rPr lang="en-US" dirty="0">
                <a:latin typeface="Calibri Light" panose="020F0302020204030204" pitchFamily="34" charset="0"/>
                <a:cs typeface="Calibri Light" panose="020F0302020204030204" pitchFamily="34" charset="0"/>
              </a:rPr>
              <a:t>Are we solving the real problem, or </a:t>
            </a:r>
            <a:r>
              <a:rPr lang="en-US" dirty="0" smtClean="0">
                <a:latin typeface="Calibri Light" panose="020F0302020204030204" pitchFamily="34" charset="0"/>
                <a:cs typeface="Calibri Light" panose="020F0302020204030204" pitchFamily="34" charset="0"/>
              </a:rPr>
              <a:t>masking symptoms</a:t>
            </a:r>
            <a:r>
              <a:rPr lang="en-US" dirty="0">
                <a:latin typeface="Calibri Light" panose="020F0302020204030204" pitchFamily="34" charset="0"/>
                <a:cs typeface="Calibri Light" panose="020F0302020204030204" pitchFamily="34" charset="0"/>
              </a:rPr>
              <a:t>?</a:t>
            </a:r>
          </a:p>
          <a:p>
            <a:r>
              <a:rPr lang="en-US" dirty="0">
                <a:latin typeface="Calibri Light" panose="020F0302020204030204" pitchFamily="34" charset="0"/>
                <a:cs typeface="Calibri Light" panose="020F0302020204030204" pitchFamily="34" charset="0"/>
              </a:rPr>
              <a:t>By </a:t>
            </a:r>
            <a:r>
              <a:rPr lang="en-US" dirty="0" smtClean="0">
                <a:latin typeface="Calibri Light" panose="020F0302020204030204" pitchFamily="34" charset="0"/>
                <a:cs typeface="Calibri Light" panose="020F0302020204030204" pitchFamily="34" charset="0"/>
              </a:rPr>
              <a:t>masking symptoms, </a:t>
            </a:r>
            <a:r>
              <a:rPr lang="en-US" dirty="0">
                <a:latin typeface="Calibri Light" panose="020F0302020204030204" pitchFamily="34" charset="0"/>
                <a:cs typeface="Calibri Light" panose="020F0302020204030204" pitchFamily="34" charset="0"/>
              </a:rPr>
              <a:t>we are not only turning off the </a:t>
            </a:r>
            <a:r>
              <a:rPr lang="en-US" dirty="0" smtClean="0">
                <a:latin typeface="Calibri Light" panose="020F0302020204030204" pitchFamily="34" charset="0"/>
                <a:cs typeface="Calibri Light" panose="020F0302020204030204" pitchFamily="34" charset="0"/>
              </a:rPr>
              <a:t>signals but </a:t>
            </a:r>
            <a:r>
              <a:rPr lang="en-US" dirty="0">
                <a:latin typeface="Calibri Light" panose="020F0302020204030204" pitchFamily="34" charset="0"/>
                <a:cs typeface="Calibri Light" panose="020F0302020204030204" pitchFamily="34" charset="0"/>
              </a:rPr>
              <a:t>ignoring the real </a:t>
            </a:r>
            <a:r>
              <a:rPr lang="en-US" dirty="0" smtClean="0">
                <a:latin typeface="Calibri Light" panose="020F0302020204030204" pitchFamily="34" charset="0"/>
                <a:cs typeface="Calibri Light" panose="020F0302020204030204" pitchFamily="34" charset="0"/>
              </a:rPr>
              <a:t>problem. </a:t>
            </a:r>
          </a:p>
          <a:p>
            <a:r>
              <a:rPr lang="en-US" dirty="0" smtClean="0">
                <a:latin typeface="Calibri Light" panose="020F0302020204030204" pitchFamily="34" charset="0"/>
                <a:cs typeface="Calibri Light" panose="020F0302020204030204" pitchFamily="34" charset="0"/>
              </a:rPr>
              <a:t>Focusing </a:t>
            </a:r>
            <a:r>
              <a:rPr lang="en-US" dirty="0">
                <a:latin typeface="Calibri Light" panose="020F0302020204030204" pitchFamily="34" charset="0"/>
                <a:cs typeface="Calibri Light" panose="020F0302020204030204" pitchFamily="34" charset="0"/>
              </a:rPr>
              <a:t>on </a:t>
            </a:r>
            <a:r>
              <a:rPr lang="en-US" dirty="0" smtClean="0">
                <a:latin typeface="Calibri Light" panose="020F0302020204030204" pitchFamily="34" charset="0"/>
                <a:cs typeface="Calibri Light" panose="020F0302020204030204" pitchFamily="34" charset="0"/>
              </a:rPr>
              <a:t>symptoms </a:t>
            </a:r>
            <a:r>
              <a:rPr lang="en-US" dirty="0">
                <a:latin typeface="Calibri Light" panose="020F0302020204030204" pitchFamily="34" charset="0"/>
                <a:cs typeface="Calibri Light" panose="020F0302020204030204" pitchFamily="34" charset="0"/>
              </a:rPr>
              <a:t>deviates our attention from solving the root problem. Or, actually, root problems. As, in most </a:t>
            </a:r>
            <a:r>
              <a:rPr lang="en-US" dirty="0" smtClean="0">
                <a:latin typeface="Calibri Light" panose="020F0302020204030204" pitchFamily="34" charset="0"/>
                <a:cs typeface="Calibri Light" panose="020F0302020204030204" pitchFamily="34" charset="0"/>
              </a:rPr>
              <a:t>cases</a:t>
            </a:r>
            <a:r>
              <a:rPr lang="en-US" dirty="0">
                <a:latin typeface="Calibri Light" panose="020F0302020204030204" pitchFamily="34" charset="0"/>
                <a:cs typeface="Calibri Light" panose="020F0302020204030204" pitchFamily="34" charset="0"/>
              </a:rPr>
              <a:t>, symptoms are caused by multiple problems</a:t>
            </a:r>
            <a:r>
              <a:rPr lang="en-US" dirty="0" smtClean="0">
                <a:latin typeface="Calibri Light" panose="020F0302020204030204" pitchFamily="34" charset="0"/>
                <a:cs typeface="Calibri Light" panose="020F0302020204030204" pitchFamily="34" charset="0"/>
              </a:rPr>
              <a:t>.</a:t>
            </a:r>
          </a:p>
          <a:p>
            <a:r>
              <a:rPr lang="en-US" dirty="0" smtClean="0">
                <a:latin typeface="Calibri Light" panose="020F0302020204030204" pitchFamily="34" charset="0"/>
                <a:cs typeface="Calibri Light" panose="020F0302020204030204" pitchFamily="34" charset="0"/>
              </a:rPr>
              <a:t>Focusing on symptoms rather than on understanding the real problem is ingrained in our culture.</a:t>
            </a:r>
          </a:p>
          <a:p>
            <a:r>
              <a:rPr lang="en-US" dirty="0" smtClean="0">
                <a:latin typeface="Calibri Light" panose="020F0302020204030204" pitchFamily="34" charset="0"/>
                <a:cs typeface="Calibri Light" panose="020F0302020204030204" pitchFamily="34" charset="0"/>
              </a:rPr>
              <a:t>We </a:t>
            </a:r>
            <a:r>
              <a:rPr lang="en-US" dirty="0">
                <a:latin typeface="Calibri Light" panose="020F0302020204030204" pitchFamily="34" charset="0"/>
                <a:cs typeface="Calibri Light" panose="020F0302020204030204" pitchFamily="34" charset="0"/>
              </a:rPr>
              <a:t>get caught in the trap of solving short-term symptoms instead of fixing the real problem. </a:t>
            </a:r>
            <a:r>
              <a:rPr lang="en-US" dirty="0" smtClean="0">
                <a:latin typeface="Calibri Light" panose="020F0302020204030204" pitchFamily="34" charset="0"/>
                <a:cs typeface="Calibri Light" panose="020F0302020204030204" pitchFamily="34" charset="0"/>
              </a:rPr>
              <a:t>Symptoms </a:t>
            </a:r>
            <a:r>
              <a:rPr lang="en-US" dirty="0">
                <a:latin typeface="Calibri Light" panose="020F0302020204030204" pitchFamily="34" charset="0"/>
                <a:cs typeface="Calibri Light" panose="020F0302020204030204" pitchFamily="34" charset="0"/>
              </a:rPr>
              <a:t>will show up again driving more anxiety in </a:t>
            </a:r>
            <a:r>
              <a:rPr lang="en-US" dirty="0" smtClean="0">
                <a:latin typeface="Calibri Light" panose="020F0302020204030204" pitchFamily="34" charset="0"/>
                <a:cs typeface="Calibri Light" panose="020F0302020204030204" pitchFamily="34" charset="0"/>
              </a:rPr>
              <a:t>your </a:t>
            </a:r>
            <a:r>
              <a:rPr lang="en-US" dirty="0">
                <a:latin typeface="Calibri Light" panose="020F0302020204030204" pitchFamily="34" charset="0"/>
                <a:cs typeface="Calibri Light" panose="020F0302020204030204" pitchFamily="34" charset="0"/>
              </a:rPr>
              <a:t>team</a:t>
            </a:r>
            <a:r>
              <a:rPr lang="en-US" dirty="0" smtClean="0">
                <a:latin typeface="Calibri Light" panose="020F0302020204030204" pitchFamily="34" charset="0"/>
                <a:cs typeface="Calibri Light" panose="020F0302020204030204" pitchFamily="34" charset="0"/>
              </a:rPr>
              <a:t>.</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01180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98EFA-D977-4A9B-91CE-EFA3260CED9C}"/>
              </a:ext>
            </a:extLst>
          </p:cNvPr>
          <p:cNvSpPr>
            <a:spLocks noGrp="1"/>
          </p:cNvSpPr>
          <p:nvPr>
            <p:ph type="title"/>
          </p:nvPr>
        </p:nvSpPr>
        <p:spPr>
          <a:xfrm>
            <a:off x="-2357775" y="365129"/>
            <a:ext cx="10515600" cy="1325563"/>
          </a:xfrm>
        </p:spPr>
        <p:txBody>
          <a:bodyPr/>
          <a:lstStyle/>
          <a:p>
            <a:pPr algn="ctr"/>
            <a:r>
              <a:rPr lang="en-US" dirty="0"/>
              <a:t>Contact Information</a:t>
            </a:r>
          </a:p>
        </p:txBody>
      </p:sp>
      <p:sp>
        <p:nvSpPr>
          <p:cNvPr id="3" name="Content Placeholder 2">
            <a:extLst>
              <a:ext uri="{FF2B5EF4-FFF2-40B4-BE49-F238E27FC236}">
                <a16:creationId xmlns:a16="http://schemas.microsoft.com/office/drawing/2014/main" id="{71401731-F522-4758-89CD-5C72A4CBBC19}"/>
              </a:ext>
            </a:extLst>
          </p:cNvPr>
          <p:cNvSpPr>
            <a:spLocks noGrp="1"/>
          </p:cNvSpPr>
          <p:nvPr>
            <p:ph idx="1"/>
          </p:nvPr>
        </p:nvSpPr>
        <p:spPr>
          <a:xfrm>
            <a:off x="-2357775" y="1690692"/>
            <a:ext cx="10515600" cy="4351338"/>
          </a:xfrm>
        </p:spPr>
        <p:txBody>
          <a:bodyPr/>
          <a:lstStyle/>
          <a:p>
            <a:pPr algn="ctr"/>
            <a:r>
              <a:rPr lang="en-US" sz="4000" dirty="0"/>
              <a:t>E-mail: </a:t>
            </a:r>
            <a:r>
              <a:rPr lang="en-US" sz="4000" dirty="0">
                <a:hlinkClick r:id="rId2"/>
              </a:rPr>
              <a:t>jbates@vmec.org</a:t>
            </a:r>
            <a:endParaRPr lang="en-US" sz="4000" dirty="0"/>
          </a:p>
          <a:p>
            <a:pPr algn="ctr"/>
            <a:r>
              <a:rPr lang="en-US" sz="4000" dirty="0"/>
              <a:t>Phone: (802)345-2062</a:t>
            </a:r>
          </a:p>
          <a:p>
            <a:pPr algn="ctr"/>
            <a:r>
              <a:rPr lang="en-US" sz="4000" dirty="0"/>
              <a:t>Website: </a:t>
            </a:r>
            <a:r>
              <a:rPr lang="en-US" sz="4000" dirty="0">
                <a:hlinkClick r:id="rId3"/>
              </a:rPr>
              <a:t>www.vmec.org</a:t>
            </a:r>
            <a:endParaRPr lang="en-US" sz="4000" dirty="0"/>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328" y="4201544"/>
            <a:ext cx="4531394" cy="1647780"/>
          </a:xfrm>
          <a:prstGeom prst="rect">
            <a:avLst/>
          </a:prstGeom>
        </p:spPr>
      </p:pic>
      <p:pic>
        <p:nvPicPr>
          <p:cNvPr id="6" name="Picture 5"/>
          <p:cNvPicPr>
            <a:picLocks noChangeAspect="1"/>
          </p:cNvPicPr>
          <p:nvPr/>
        </p:nvPicPr>
        <p:blipFill>
          <a:blip r:embed="rId5"/>
          <a:stretch>
            <a:fillRect/>
          </a:stretch>
        </p:blipFill>
        <p:spPr>
          <a:xfrm>
            <a:off x="7686932" y="2436725"/>
            <a:ext cx="2853175" cy="2859272"/>
          </a:xfrm>
          <a:prstGeom prst="rect">
            <a:avLst/>
          </a:prstGeom>
        </p:spPr>
      </p:pic>
      <p:pic>
        <p:nvPicPr>
          <p:cNvPr id="7" name="Picture 6"/>
          <p:cNvPicPr>
            <a:picLocks noChangeAspect="1"/>
          </p:cNvPicPr>
          <p:nvPr/>
        </p:nvPicPr>
        <p:blipFill>
          <a:blip r:embed="rId6"/>
          <a:stretch>
            <a:fillRect/>
          </a:stretch>
        </p:blipFill>
        <p:spPr>
          <a:xfrm>
            <a:off x="7479325" y="1243681"/>
            <a:ext cx="10766469" cy="1322947"/>
          </a:xfrm>
          <a:prstGeom prst="rect">
            <a:avLst/>
          </a:prstGeom>
        </p:spPr>
      </p:pic>
    </p:spTree>
    <p:extLst>
      <p:ext uri="{BB962C8B-B14F-4D97-AF65-F5344CB8AC3E}">
        <p14:creationId xmlns:p14="http://schemas.microsoft.com/office/powerpoint/2010/main" val="28722306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1559"/>
            <a:ext cx="10515600" cy="1325563"/>
          </a:xfrm>
        </p:spPr>
        <p:txBody>
          <a:bodyPr>
            <a:normAutofit/>
          </a:bodyPr>
          <a:lstStyle/>
          <a:p>
            <a:pPr algn="ctr"/>
            <a:r>
              <a:rPr lang="en-US" dirty="0">
                <a:latin typeface="Calibri" panose="020F0502020204030204" pitchFamily="34" charset="0"/>
                <a:cs typeface="Calibri" panose="020F0502020204030204" pitchFamily="34" charset="0"/>
              </a:rPr>
              <a:t>Are </a:t>
            </a:r>
            <a:r>
              <a:rPr lang="en-US" dirty="0" smtClean="0">
                <a:latin typeface="Calibri" panose="020F0502020204030204" pitchFamily="34" charset="0"/>
                <a:cs typeface="Calibri" panose="020F0502020204030204" pitchFamily="34" charset="0"/>
              </a:rPr>
              <a:t>We </a:t>
            </a:r>
            <a:r>
              <a:rPr lang="en-US" dirty="0">
                <a:latin typeface="Calibri" panose="020F0502020204030204" pitchFamily="34" charset="0"/>
                <a:cs typeface="Calibri" panose="020F0502020204030204" pitchFamily="34" charset="0"/>
              </a:rPr>
              <a:t>Solving the Right Problem?</a:t>
            </a:r>
          </a:p>
        </p:txBody>
      </p:sp>
      <p:sp>
        <p:nvSpPr>
          <p:cNvPr id="3" name="Content Placeholder 2"/>
          <p:cNvSpPr>
            <a:spLocks noGrp="1"/>
          </p:cNvSpPr>
          <p:nvPr>
            <p:ph idx="1"/>
          </p:nvPr>
        </p:nvSpPr>
        <p:spPr>
          <a:xfrm>
            <a:off x="2165555" y="1457121"/>
            <a:ext cx="3307069" cy="4351339"/>
          </a:xfrm>
        </p:spPr>
        <p:txBody>
          <a:bodyPr>
            <a:noAutofit/>
          </a:bodyPr>
          <a:lstStyle/>
          <a:p>
            <a:pPr marL="0" indent="0">
              <a:buNone/>
            </a:pPr>
            <a:r>
              <a:rPr lang="en-US" sz="3600" dirty="0">
                <a:latin typeface="Calibri Light" panose="020F0302020204030204" pitchFamily="34" charset="0"/>
                <a:cs typeface="Calibri Light" panose="020F0302020204030204" pitchFamily="34" charset="0"/>
              </a:rPr>
              <a:t>“If I were given one hour to save the planet, I would spend 59 minutes defining the problem and one minute resolving it.”</a:t>
            </a:r>
          </a:p>
          <a:p>
            <a:pPr marL="0" indent="0">
              <a:buNone/>
            </a:pPr>
            <a:r>
              <a:rPr lang="en-US" sz="3600" dirty="0">
                <a:latin typeface="Calibri Light" panose="020F0302020204030204" pitchFamily="34" charset="0"/>
                <a:cs typeface="Calibri Light" panose="020F0302020204030204" pitchFamily="34" charset="0"/>
              </a:rPr>
              <a:t> </a:t>
            </a:r>
            <a:r>
              <a:rPr lang="en-US" sz="3600" b="1" dirty="0">
                <a:latin typeface="Calibri Light" panose="020F0302020204030204" pitchFamily="34" charset="0"/>
                <a:cs typeface="Calibri Light" panose="020F0302020204030204" pitchFamily="34" charset="0"/>
              </a:rPr>
              <a:t>Albert Einstein</a:t>
            </a:r>
          </a:p>
        </p:txBody>
      </p:sp>
      <p:pic>
        <p:nvPicPr>
          <p:cNvPr id="4" name="Picture 3"/>
          <p:cNvPicPr>
            <a:picLocks noChangeAspect="1"/>
          </p:cNvPicPr>
          <p:nvPr/>
        </p:nvPicPr>
        <p:blipFill rotWithShape="1">
          <a:blip r:embed="rId2"/>
          <a:srcRect b="39648"/>
          <a:stretch/>
        </p:blipFill>
        <p:spPr>
          <a:xfrm>
            <a:off x="6799979" y="1457121"/>
            <a:ext cx="3493909" cy="4556792"/>
          </a:xfrm>
          <a:prstGeom prst="rect">
            <a:avLst/>
          </a:prstGeom>
        </p:spPr>
      </p:pic>
    </p:spTree>
    <p:extLst>
      <p:ext uri="{BB962C8B-B14F-4D97-AF65-F5344CB8AC3E}">
        <p14:creationId xmlns:p14="http://schemas.microsoft.com/office/powerpoint/2010/main" val="1910593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1025" y="180863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916" y="4724736"/>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658473" y="151757"/>
            <a:ext cx="8875059" cy="1252150"/>
          </a:xfrm>
          <a:prstGeom prst="rect">
            <a:avLst/>
          </a:prstGeom>
          <a:noFill/>
        </p:spPr>
        <p:txBody>
          <a:bodyPr wrap="square" lIns="89864" tIns="44932" rIns="89864" bIns="44932" rtlCol="0">
            <a:spAutoFit/>
          </a:bodyPr>
          <a:lstStyle/>
          <a:p>
            <a:pPr algn="ctr">
              <a:lnSpc>
                <a:spcPct val="75000"/>
              </a:lnSpc>
            </a:pPr>
            <a:r>
              <a:rPr lang="en-US" sz="3531" b="1" dirty="0">
                <a:latin typeface="Calibri" panose="020F0502020204030204" pitchFamily="34" charset="0"/>
                <a:cs typeface="Calibri" panose="020F0502020204030204" pitchFamily="34" charset="0"/>
              </a:rPr>
              <a:t>ASK 5 PEOPLE WHAT THE PROBLEM IS,</a:t>
            </a:r>
          </a:p>
          <a:p>
            <a:pPr algn="ctr">
              <a:lnSpc>
                <a:spcPct val="75000"/>
              </a:lnSpc>
            </a:pPr>
            <a:r>
              <a:rPr lang="en-US" sz="3531" b="1" dirty="0">
                <a:latin typeface="Calibri" panose="020F0502020204030204" pitchFamily="34" charset="0"/>
                <a:cs typeface="Calibri" panose="020F0502020204030204" pitchFamily="34" charset="0"/>
              </a:rPr>
              <a:t>GET 5 DIFFERENT ANSWERS</a:t>
            </a:r>
          </a:p>
          <a:p>
            <a:pPr algn="ctr">
              <a:lnSpc>
                <a:spcPct val="75000"/>
              </a:lnSpc>
            </a:pPr>
            <a:endParaRPr lang="en-US" sz="529" b="1" dirty="0"/>
          </a:p>
          <a:p>
            <a:pPr algn="ctr">
              <a:lnSpc>
                <a:spcPct val="75000"/>
              </a:lnSpc>
            </a:pPr>
            <a:r>
              <a:rPr lang="en-US" sz="2471" b="1" dirty="0">
                <a:solidFill>
                  <a:schemeClr val="bg1"/>
                </a:solidFill>
              </a:rPr>
              <a:t>Each according to their perspective, beliefs &amp; bias</a:t>
            </a:r>
          </a:p>
        </p:txBody>
      </p:sp>
      <p:pic>
        <p:nvPicPr>
          <p:cNvPr id="11" name="Picture 5"/>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962808" y="1473624"/>
            <a:ext cx="614485" cy="6144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532016" y="1466510"/>
            <a:ext cx="2295970" cy="325098"/>
          </a:xfrm>
          <a:prstGeom prst="rect">
            <a:avLst/>
          </a:prstGeom>
          <a:noFill/>
        </p:spPr>
        <p:txBody>
          <a:bodyPr wrap="none" lIns="80655" tIns="40327" rIns="80655" bIns="40327" rtlCol="0">
            <a:spAutoFit/>
          </a:bodyPr>
          <a:lstStyle/>
          <a:p>
            <a:pPr>
              <a:lnSpc>
                <a:spcPts val="1939"/>
              </a:lnSpc>
            </a:pPr>
            <a:r>
              <a:rPr lang="fi-FI" sz="1941" dirty="0">
                <a:latin typeface="Calibri Light" panose="020F0302020204030204" pitchFamily="34" charset="0"/>
                <a:cs typeface="Calibri Light" panose="020F0302020204030204" pitchFamily="34" charset="0"/>
              </a:rPr>
              <a:t>= Observed Problems</a:t>
            </a:r>
            <a:endParaRPr lang="en-US" sz="1941" dirty="0">
              <a:latin typeface="Calibri Light" panose="020F0302020204030204" pitchFamily="34" charset="0"/>
              <a:cs typeface="Calibri Light" panose="020F0302020204030204" pitchFamily="34" charset="0"/>
            </a:endParaRPr>
          </a:p>
        </p:txBody>
      </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945" y="291690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916" y="4122268"/>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275" y="5098641"/>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236" y="496505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283" y="3543696"/>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092" y="1634705"/>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6471" y="201308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748" y="496505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Right Arrow 20"/>
          <p:cNvSpPr/>
          <p:nvPr/>
        </p:nvSpPr>
        <p:spPr>
          <a:xfrm>
            <a:off x="6804933" y="3751524"/>
            <a:ext cx="1196715" cy="230465"/>
          </a:xfrm>
          <a:prstGeom prst="rightArrow">
            <a:avLst/>
          </a:prstGeom>
          <a:solidFill>
            <a:srgbClr val="7F7F7F"/>
          </a:solidFill>
          <a:ln>
            <a:solidFill>
              <a:schemeClr val="tx1">
                <a:lumMod val="65000"/>
                <a:lumOff val="35000"/>
              </a:schemeClr>
            </a:solidFill>
          </a:ln>
        </p:spPr>
        <p:style>
          <a:lnRef idx="2">
            <a:schemeClr val="accent4">
              <a:shade val="50000"/>
            </a:schemeClr>
          </a:lnRef>
          <a:fillRef idx="1">
            <a:schemeClr val="accent4"/>
          </a:fillRef>
          <a:effectRef idx="0">
            <a:schemeClr val="accent4"/>
          </a:effectRef>
          <a:fontRef idx="minor">
            <a:schemeClr val="lt1"/>
          </a:fontRef>
        </p:style>
        <p:txBody>
          <a:bodyPr lIns="80655" tIns="40327" rIns="80655" bIns="40327" rtlCol="0" anchor="ctr"/>
          <a:lstStyle/>
          <a:p>
            <a:pPr algn="ctr"/>
            <a:endParaRPr lang="en-US" sz="1588"/>
          </a:p>
        </p:txBody>
      </p:sp>
      <p:sp>
        <p:nvSpPr>
          <p:cNvPr id="22" name="Right Arrow 21"/>
          <p:cNvSpPr/>
          <p:nvPr/>
        </p:nvSpPr>
        <p:spPr>
          <a:xfrm rot="4478520">
            <a:off x="6088493" y="4875508"/>
            <a:ext cx="891679" cy="217593"/>
          </a:xfrm>
          <a:prstGeom prst="rightArrow">
            <a:avLst/>
          </a:prstGeom>
          <a:solidFill>
            <a:srgbClr val="7F7F7F"/>
          </a:solidFill>
          <a:ln>
            <a:solidFill>
              <a:schemeClr val="tx1">
                <a:lumMod val="65000"/>
                <a:lumOff val="35000"/>
              </a:schemeClr>
            </a:solidFill>
          </a:ln>
        </p:spPr>
        <p:style>
          <a:lnRef idx="2">
            <a:schemeClr val="accent4">
              <a:shade val="50000"/>
            </a:schemeClr>
          </a:lnRef>
          <a:fillRef idx="1">
            <a:schemeClr val="accent4"/>
          </a:fillRef>
          <a:effectRef idx="0">
            <a:schemeClr val="accent4"/>
          </a:effectRef>
          <a:fontRef idx="minor">
            <a:schemeClr val="lt1"/>
          </a:fontRef>
        </p:style>
        <p:txBody>
          <a:bodyPr lIns="80655" tIns="40327" rIns="80655" bIns="40327" rtlCol="0" anchor="ctr"/>
          <a:lstStyle/>
          <a:p>
            <a:pPr algn="ctr"/>
            <a:endParaRPr lang="en-US" sz="1588"/>
          </a:p>
        </p:txBody>
      </p:sp>
      <p:sp>
        <p:nvSpPr>
          <p:cNvPr id="25" name="Right Arrow 24"/>
          <p:cNvSpPr/>
          <p:nvPr/>
        </p:nvSpPr>
        <p:spPr>
          <a:xfrm rot="7874387" flipV="1">
            <a:off x="4689066" y="4690974"/>
            <a:ext cx="779588" cy="223399"/>
          </a:xfrm>
          <a:prstGeom prst="rightArrow">
            <a:avLst/>
          </a:prstGeom>
          <a:solidFill>
            <a:srgbClr val="7F7F7F"/>
          </a:solidFill>
          <a:ln>
            <a:solidFill>
              <a:schemeClr val="tx1">
                <a:lumMod val="65000"/>
                <a:lumOff val="35000"/>
              </a:schemeClr>
            </a:solidFill>
          </a:ln>
        </p:spPr>
        <p:style>
          <a:lnRef idx="2">
            <a:schemeClr val="accent4">
              <a:shade val="50000"/>
            </a:schemeClr>
          </a:lnRef>
          <a:fillRef idx="1">
            <a:schemeClr val="accent4"/>
          </a:fillRef>
          <a:effectRef idx="0">
            <a:schemeClr val="accent4"/>
          </a:effectRef>
          <a:fontRef idx="minor">
            <a:schemeClr val="lt1"/>
          </a:fontRef>
        </p:style>
        <p:txBody>
          <a:bodyPr lIns="80655" tIns="40327" rIns="80655" bIns="40327" rtlCol="0" anchor="ctr"/>
          <a:lstStyle/>
          <a:p>
            <a:pPr algn="ctr"/>
            <a:endParaRPr lang="en-US" sz="1588"/>
          </a:p>
        </p:txBody>
      </p:sp>
      <p:pic>
        <p:nvPicPr>
          <p:cNvPr id="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811" y="291116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668" y="3280325"/>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119" y="245597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356" y="4724736"/>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6471" y="4991257"/>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200" y="5448487"/>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1700" y="2862657"/>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677" y="304985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6649" y="3777757"/>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573" y="2686445"/>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2593" y="1850233"/>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824" y="3316417"/>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049" y="1635405"/>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337" y="2363684"/>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193" y="2188484"/>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872" y="346025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668" y="397967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7" name="Picture 46" descr="Te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479" y="3064093"/>
            <a:ext cx="1360692" cy="1410475"/>
          </a:xfrm>
          <a:prstGeom prst="rect">
            <a:avLst/>
          </a:prstGeom>
        </p:spPr>
      </p:pic>
      <p:sp>
        <p:nvSpPr>
          <p:cNvPr id="43" name="Cloud Callout 42"/>
          <p:cNvSpPr/>
          <p:nvPr/>
        </p:nvSpPr>
        <p:spPr>
          <a:xfrm>
            <a:off x="6116530" y="1976107"/>
            <a:ext cx="2120236" cy="928616"/>
          </a:xfrm>
          <a:prstGeom prst="cloudCallout">
            <a:avLst>
              <a:gd name="adj1" fmla="val -46370"/>
              <a:gd name="adj2" fmla="val 78820"/>
            </a:avLst>
          </a:prstGeom>
        </p:spPr>
        <p:style>
          <a:lnRef idx="2">
            <a:schemeClr val="accent5">
              <a:shade val="50000"/>
            </a:schemeClr>
          </a:lnRef>
          <a:fillRef idx="1">
            <a:schemeClr val="accent5"/>
          </a:fillRef>
          <a:effectRef idx="0">
            <a:schemeClr val="accent5"/>
          </a:effectRef>
          <a:fontRef idx="minor">
            <a:schemeClr val="lt1"/>
          </a:fontRef>
        </p:style>
        <p:txBody>
          <a:bodyPr lIns="80655" tIns="40327" rIns="80655" bIns="40327" rtlCol="0" anchor="ctr"/>
          <a:lstStyle/>
          <a:p>
            <a:pPr algn="ctr"/>
            <a:r>
              <a:rPr lang="fi-FI" sz="1941" dirty="0" err="1">
                <a:solidFill>
                  <a:schemeClr val="bg1"/>
                </a:solidFill>
                <a:latin typeface="Calibri Light" panose="020F0302020204030204" pitchFamily="34" charset="0"/>
                <a:cs typeface="Calibri Light" panose="020F0302020204030204" pitchFamily="34" charset="0"/>
              </a:rPr>
              <a:t>This</a:t>
            </a:r>
            <a:r>
              <a:rPr lang="fi-FI" sz="1941" dirty="0">
                <a:solidFill>
                  <a:schemeClr val="bg1"/>
                </a:solidFill>
                <a:latin typeface="Calibri Light" panose="020F0302020204030204" pitchFamily="34" charset="0"/>
                <a:cs typeface="Calibri Light" panose="020F0302020204030204" pitchFamily="34" charset="0"/>
              </a:rPr>
              <a:t> </a:t>
            </a:r>
            <a:r>
              <a:rPr lang="fi-FI" sz="1941" dirty="0" err="1">
                <a:solidFill>
                  <a:schemeClr val="bg1"/>
                </a:solidFill>
                <a:latin typeface="Calibri Light" panose="020F0302020204030204" pitchFamily="34" charset="0"/>
                <a:cs typeface="Calibri Light" panose="020F0302020204030204" pitchFamily="34" charset="0"/>
              </a:rPr>
              <a:t>seems</a:t>
            </a:r>
            <a:r>
              <a:rPr lang="fi-FI" sz="1941" dirty="0">
                <a:solidFill>
                  <a:schemeClr val="bg1"/>
                </a:solidFill>
                <a:latin typeface="Calibri Light" panose="020F0302020204030204" pitchFamily="34" charset="0"/>
                <a:cs typeface="Calibri Light" panose="020F0302020204030204" pitchFamily="34" charset="0"/>
              </a:rPr>
              <a:t> </a:t>
            </a:r>
            <a:r>
              <a:rPr lang="fi-FI" sz="1941" dirty="0" err="1">
                <a:solidFill>
                  <a:schemeClr val="bg1"/>
                </a:solidFill>
                <a:latin typeface="Calibri Light" panose="020F0302020204030204" pitchFamily="34" charset="0"/>
                <a:cs typeface="Calibri Light" panose="020F0302020204030204" pitchFamily="34" charset="0"/>
              </a:rPr>
              <a:t>important</a:t>
            </a:r>
            <a:r>
              <a:rPr lang="fi-FI" sz="1941" dirty="0">
                <a:solidFill>
                  <a:schemeClr val="bg1"/>
                </a:solidFill>
                <a:latin typeface="Calibri Light" panose="020F0302020204030204" pitchFamily="34" charset="0"/>
                <a:cs typeface="Calibri Light" panose="020F0302020204030204" pitchFamily="34" charset="0"/>
              </a:rPr>
              <a:t>!</a:t>
            </a:r>
            <a:endParaRPr lang="en-US" sz="1941" dirty="0">
              <a:solidFill>
                <a:schemeClr val="bg1"/>
              </a:solidFill>
              <a:latin typeface="Calibri Light" panose="020F0302020204030204" pitchFamily="34" charset="0"/>
              <a:cs typeface="Calibri Light" panose="020F0302020204030204" pitchFamily="34" charset="0"/>
            </a:endParaRPr>
          </a:p>
        </p:txBody>
      </p:sp>
      <p:sp>
        <p:nvSpPr>
          <p:cNvPr id="44" name="Cloud Callout 43"/>
          <p:cNvSpPr/>
          <p:nvPr/>
        </p:nvSpPr>
        <p:spPr>
          <a:xfrm>
            <a:off x="3230475" y="2130291"/>
            <a:ext cx="2189339" cy="987660"/>
          </a:xfrm>
          <a:prstGeom prst="cloudCallout">
            <a:avLst>
              <a:gd name="adj1" fmla="val 51425"/>
              <a:gd name="adj2" fmla="val 51929"/>
            </a:avLst>
          </a:prstGeom>
        </p:spPr>
        <p:style>
          <a:lnRef idx="2">
            <a:schemeClr val="accent5">
              <a:shade val="50000"/>
            </a:schemeClr>
          </a:lnRef>
          <a:fillRef idx="1">
            <a:schemeClr val="accent5"/>
          </a:fillRef>
          <a:effectRef idx="0">
            <a:schemeClr val="accent5"/>
          </a:effectRef>
          <a:fontRef idx="minor">
            <a:schemeClr val="lt1"/>
          </a:fontRef>
        </p:style>
        <p:txBody>
          <a:bodyPr lIns="80655" tIns="40327" rIns="80655" bIns="40327" rtlCol="0" anchor="ctr"/>
          <a:lstStyle/>
          <a:p>
            <a:pPr algn="ctr"/>
            <a:r>
              <a:rPr lang="fi-FI" sz="1941" dirty="0" err="1">
                <a:solidFill>
                  <a:schemeClr val="bg1"/>
                </a:solidFill>
                <a:latin typeface="Calibri Light" panose="020F0302020204030204" pitchFamily="34" charset="0"/>
                <a:cs typeface="Calibri Light" panose="020F0302020204030204" pitchFamily="34" charset="0"/>
              </a:rPr>
              <a:t>This</a:t>
            </a:r>
            <a:r>
              <a:rPr lang="fi-FI" sz="1941" dirty="0">
                <a:solidFill>
                  <a:schemeClr val="bg1"/>
                </a:solidFill>
                <a:latin typeface="Calibri Light" panose="020F0302020204030204" pitchFamily="34" charset="0"/>
                <a:cs typeface="Calibri Light" panose="020F0302020204030204" pitchFamily="34" charset="0"/>
              </a:rPr>
              <a:t> </a:t>
            </a:r>
            <a:r>
              <a:rPr lang="fi-FI" sz="1941" dirty="0" err="1">
                <a:solidFill>
                  <a:schemeClr val="bg1"/>
                </a:solidFill>
                <a:latin typeface="Calibri Light" panose="020F0302020204030204" pitchFamily="34" charset="0"/>
                <a:cs typeface="Calibri Light" panose="020F0302020204030204" pitchFamily="34" charset="0"/>
              </a:rPr>
              <a:t>seems</a:t>
            </a:r>
            <a:r>
              <a:rPr lang="fi-FI" sz="1941" dirty="0">
                <a:solidFill>
                  <a:schemeClr val="bg1"/>
                </a:solidFill>
                <a:latin typeface="Calibri Light" panose="020F0302020204030204" pitchFamily="34" charset="0"/>
                <a:cs typeface="Calibri Light" panose="020F0302020204030204" pitchFamily="34" charset="0"/>
              </a:rPr>
              <a:t> </a:t>
            </a:r>
            <a:r>
              <a:rPr lang="fi-FI" sz="1941" dirty="0" err="1">
                <a:solidFill>
                  <a:schemeClr val="bg1"/>
                </a:solidFill>
                <a:latin typeface="Calibri Light" panose="020F0302020204030204" pitchFamily="34" charset="0"/>
                <a:cs typeface="Calibri Light" panose="020F0302020204030204" pitchFamily="34" charset="0"/>
              </a:rPr>
              <a:t>interesting</a:t>
            </a:r>
            <a:endParaRPr lang="en-US" sz="1941" dirty="0">
              <a:solidFill>
                <a:schemeClr val="bg1"/>
              </a:solidFill>
              <a:latin typeface="Calibri Light" panose="020F0302020204030204" pitchFamily="34" charset="0"/>
              <a:cs typeface="Calibri Light" panose="020F0302020204030204" pitchFamily="34" charset="0"/>
            </a:endParaRPr>
          </a:p>
        </p:txBody>
      </p:sp>
      <p:sp>
        <p:nvSpPr>
          <p:cNvPr id="45" name="Oval Callout 44"/>
          <p:cNvSpPr/>
          <p:nvPr/>
        </p:nvSpPr>
        <p:spPr>
          <a:xfrm>
            <a:off x="6852993" y="4138221"/>
            <a:ext cx="3264435" cy="1601787"/>
          </a:xfrm>
          <a:prstGeom prst="wedgeEllipseCallout">
            <a:avLst>
              <a:gd name="adj1" fmla="val -54796"/>
              <a:gd name="adj2" fmla="val -79855"/>
            </a:avLst>
          </a:prstGeom>
        </p:spPr>
        <p:style>
          <a:lnRef idx="2">
            <a:schemeClr val="accent1">
              <a:shade val="50000"/>
            </a:schemeClr>
          </a:lnRef>
          <a:fillRef idx="1">
            <a:schemeClr val="accent1"/>
          </a:fillRef>
          <a:effectRef idx="0">
            <a:schemeClr val="accent1"/>
          </a:effectRef>
          <a:fontRef idx="minor">
            <a:schemeClr val="lt1"/>
          </a:fontRef>
        </p:style>
        <p:txBody>
          <a:bodyPr lIns="80655" tIns="40327" rIns="80655" bIns="40327" rtlCol="0" anchor="ctr"/>
          <a:lstStyle/>
          <a:p>
            <a:pPr algn="ctr">
              <a:lnSpc>
                <a:spcPts val="2119"/>
              </a:lnSpc>
            </a:pPr>
            <a:r>
              <a:rPr lang="en-US" sz="2119" dirty="0">
                <a:solidFill>
                  <a:schemeClr val="bg1"/>
                </a:solidFill>
                <a:latin typeface="Calibri Light" panose="020F0302020204030204" pitchFamily="34" charset="0"/>
                <a:cs typeface="Calibri Light" panose="020F0302020204030204" pitchFamily="34" charset="0"/>
              </a:rPr>
              <a:t>There's always too much to do, and by random choices we get nowhere</a:t>
            </a:r>
          </a:p>
        </p:txBody>
      </p:sp>
      <p:sp>
        <p:nvSpPr>
          <p:cNvPr id="24" name="Right Arrow 23"/>
          <p:cNvSpPr/>
          <p:nvPr/>
        </p:nvSpPr>
        <p:spPr>
          <a:xfrm rot="15421034">
            <a:off x="5498732" y="2587770"/>
            <a:ext cx="778187" cy="237561"/>
          </a:xfrm>
          <a:prstGeom prst="rightArrow">
            <a:avLst/>
          </a:prstGeom>
          <a:solidFill>
            <a:srgbClr val="7F7F7F"/>
          </a:solidFill>
          <a:ln>
            <a:solidFill>
              <a:schemeClr val="tx1">
                <a:lumMod val="65000"/>
                <a:lumOff val="35000"/>
              </a:schemeClr>
            </a:solidFill>
          </a:ln>
        </p:spPr>
        <p:style>
          <a:lnRef idx="2">
            <a:schemeClr val="accent4">
              <a:shade val="50000"/>
            </a:schemeClr>
          </a:lnRef>
          <a:fillRef idx="1">
            <a:schemeClr val="accent4"/>
          </a:fillRef>
          <a:effectRef idx="0">
            <a:schemeClr val="accent4"/>
          </a:effectRef>
          <a:fontRef idx="minor">
            <a:schemeClr val="lt1"/>
          </a:fontRef>
        </p:style>
        <p:txBody>
          <a:bodyPr lIns="80655" tIns="40327" rIns="80655" bIns="40327" rtlCol="0" anchor="ctr"/>
          <a:lstStyle/>
          <a:p>
            <a:pPr algn="ctr"/>
            <a:endParaRPr lang="en-US" sz="1588"/>
          </a:p>
        </p:txBody>
      </p:sp>
      <p:sp>
        <p:nvSpPr>
          <p:cNvPr id="23" name="Right Arrow 22"/>
          <p:cNvSpPr/>
          <p:nvPr/>
        </p:nvSpPr>
        <p:spPr>
          <a:xfrm rot="9985785">
            <a:off x="4120801" y="4013101"/>
            <a:ext cx="1196715" cy="230465"/>
          </a:xfrm>
          <a:prstGeom prst="rightArrow">
            <a:avLst/>
          </a:prstGeom>
          <a:solidFill>
            <a:srgbClr val="7F7F7F"/>
          </a:solidFill>
          <a:ln>
            <a:solidFill>
              <a:schemeClr val="tx1">
                <a:lumMod val="65000"/>
                <a:lumOff val="35000"/>
              </a:schemeClr>
            </a:solidFill>
          </a:ln>
        </p:spPr>
        <p:style>
          <a:lnRef idx="2">
            <a:schemeClr val="accent4">
              <a:shade val="50000"/>
            </a:schemeClr>
          </a:lnRef>
          <a:fillRef idx="1">
            <a:schemeClr val="accent4"/>
          </a:fillRef>
          <a:effectRef idx="0">
            <a:schemeClr val="accent4"/>
          </a:effectRef>
          <a:fontRef idx="minor">
            <a:schemeClr val="lt1"/>
          </a:fontRef>
        </p:style>
        <p:txBody>
          <a:bodyPr lIns="80655" tIns="40327" rIns="80655" bIns="40327" rtlCol="0" anchor="ctr"/>
          <a:lstStyle/>
          <a:p>
            <a:pPr algn="ctr"/>
            <a:endParaRPr lang="en-US" sz="1588"/>
          </a:p>
        </p:txBody>
      </p:sp>
      <p:sp>
        <p:nvSpPr>
          <p:cNvPr id="2" name="Rectangle 1"/>
          <p:cNvSpPr/>
          <p:nvPr/>
        </p:nvSpPr>
        <p:spPr>
          <a:xfrm>
            <a:off x="2251773" y="6107864"/>
            <a:ext cx="2408180" cy="298745"/>
          </a:xfrm>
          <a:prstGeom prst="rect">
            <a:avLst/>
          </a:prstGeom>
        </p:spPr>
        <p:txBody>
          <a:bodyPr wrap="none" lIns="80655" tIns="40327" rIns="80655" bIns="40327">
            <a:spAutoFit/>
          </a:bodyPr>
          <a:lstStyle/>
          <a:p>
            <a:r>
              <a:rPr lang="en-US" sz="1412"/>
              <a:t>Illustration by Teemu Toivonen</a:t>
            </a:r>
          </a:p>
        </p:txBody>
      </p:sp>
      <p:sp>
        <p:nvSpPr>
          <p:cNvPr id="4" name="TextBox 3"/>
          <p:cNvSpPr txBox="1"/>
          <p:nvPr/>
        </p:nvSpPr>
        <p:spPr>
          <a:xfrm>
            <a:off x="6826403" y="5774139"/>
            <a:ext cx="3583691" cy="603251"/>
          </a:xfrm>
          <a:prstGeom prst="rect">
            <a:avLst/>
          </a:prstGeom>
          <a:noFill/>
        </p:spPr>
        <p:txBody>
          <a:bodyPr wrap="square" lIns="80655" tIns="40327" rIns="80655" bIns="40327" rtlCol="0">
            <a:spAutoFit/>
          </a:bodyPr>
          <a:lstStyle/>
          <a:p>
            <a:pPr algn="ctr">
              <a:lnSpc>
                <a:spcPct val="80000"/>
              </a:lnSpc>
            </a:pPr>
            <a:r>
              <a:rPr lang="en-US" sz="2119" b="1" i="1" dirty="0">
                <a:latin typeface="Calibri Light" panose="020F0302020204030204" pitchFamily="34" charset="0"/>
                <a:cs typeface="Calibri Light" panose="020F0302020204030204" pitchFamily="34" charset="0"/>
              </a:rPr>
              <a:t>We have limited time and resources for problem solving!</a:t>
            </a:r>
          </a:p>
        </p:txBody>
      </p:sp>
      <p:sp>
        <p:nvSpPr>
          <p:cNvPr id="46"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3534733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0784" y="1194621"/>
            <a:ext cx="11010437" cy="4498579"/>
          </a:xfrm>
          <a:prstGeom prst="rect">
            <a:avLst/>
          </a:prstGeom>
        </p:spPr>
      </p:pic>
      <p:sp>
        <p:nvSpPr>
          <p:cNvPr id="48" name="TextBox 47"/>
          <p:cNvSpPr txBox="1"/>
          <p:nvPr/>
        </p:nvSpPr>
        <p:spPr>
          <a:xfrm>
            <a:off x="1658473" y="151758"/>
            <a:ext cx="8875059" cy="844602"/>
          </a:xfrm>
          <a:prstGeom prst="rect">
            <a:avLst/>
          </a:prstGeom>
          <a:noFill/>
        </p:spPr>
        <p:txBody>
          <a:bodyPr wrap="square" lIns="89864" tIns="44932" rIns="89864" bIns="44932" rtlCol="0">
            <a:spAutoFit/>
          </a:bodyPr>
          <a:lstStyle/>
          <a:p>
            <a:pPr algn="ctr">
              <a:lnSpc>
                <a:spcPct val="75000"/>
              </a:lnSpc>
            </a:pPr>
            <a:r>
              <a:rPr lang="en-US" sz="3531" b="1" dirty="0">
                <a:latin typeface="Calibri" panose="020F0502020204030204" pitchFamily="34" charset="0"/>
                <a:cs typeface="Calibri" panose="020F0502020204030204" pitchFamily="34" charset="0"/>
              </a:rPr>
              <a:t>HOW DO WE KNOW WHAT TO WORK ON?</a:t>
            </a:r>
          </a:p>
          <a:p>
            <a:pPr algn="ctr">
              <a:lnSpc>
                <a:spcPct val="75000"/>
              </a:lnSpc>
            </a:pPr>
            <a:endParaRPr lang="en-US" sz="529" b="1" dirty="0"/>
          </a:p>
          <a:p>
            <a:pPr algn="ctr">
              <a:lnSpc>
                <a:spcPct val="75000"/>
              </a:lnSpc>
            </a:pPr>
            <a:r>
              <a:rPr lang="en-US" sz="2471" b="1" dirty="0">
                <a:solidFill>
                  <a:schemeClr val="bg1"/>
                </a:solidFill>
              </a:rPr>
              <a:t>Each according to their perspective, beliefs &amp; bias</a:t>
            </a:r>
          </a:p>
        </p:txBody>
      </p:sp>
    </p:spTree>
    <p:extLst>
      <p:ext uri="{BB962C8B-B14F-4D97-AF65-F5344CB8AC3E}">
        <p14:creationId xmlns:p14="http://schemas.microsoft.com/office/powerpoint/2010/main" val="2184014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Screen shot 2015-04-23 at 6.09.27 PM.png"/>
          <p:cNvPicPr>
            <a:picLocks noChangeAspect="1"/>
          </p:cNvPicPr>
          <p:nvPr/>
        </p:nvPicPr>
        <p:blipFill rotWithShape="1">
          <a:blip r:embed="rId2">
            <a:extLst>
              <a:ext uri="{28A0092B-C50C-407E-A947-70E740481C1C}">
                <a14:useLocalDpi xmlns:a14="http://schemas.microsoft.com/office/drawing/2010/main" val="0"/>
              </a:ext>
            </a:extLst>
          </a:blip>
          <a:srcRect t="17217"/>
          <a:stretch/>
        </p:blipFill>
        <p:spPr>
          <a:xfrm>
            <a:off x="1914241" y="787206"/>
            <a:ext cx="5195944" cy="1394385"/>
          </a:xfrm>
          <a:prstGeom prst="rect">
            <a:avLst/>
          </a:prstGeom>
        </p:spPr>
      </p:pic>
      <p:pic>
        <p:nvPicPr>
          <p:cNvPr id="7" name="Picture 6" descr="Te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975" y="4641113"/>
            <a:ext cx="1448613" cy="1501611"/>
          </a:xfrm>
          <a:prstGeom prst="rect">
            <a:avLst/>
          </a:prstGeom>
        </p:spPr>
      </p:pic>
      <p:pic>
        <p:nvPicPr>
          <p:cNvPr id="89"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5362433" y="2698185"/>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4358055" y="336747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1" descr="Target.jpg"/>
          <p:cNvPicPr>
            <a:picLocks noChangeAspect="1"/>
          </p:cNvPicPr>
          <p:nvPr/>
        </p:nvPicPr>
        <p:blipFill rotWithShape="1">
          <a:blip r:embed="rId5">
            <a:grayscl/>
            <a:alphaModFix amt="89000"/>
            <a:extLst>
              <a:ext uri="{28A0092B-C50C-407E-A947-70E740481C1C}">
                <a14:useLocalDpi xmlns:a14="http://schemas.microsoft.com/office/drawing/2010/main" val="0"/>
              </a:ext>
            </a:extLst>
          </a:blip>
          <a:srcRect l="7845" r="13226"/>
          <a:stretch/>
        </p:blipFill>
        <p:spPr>
          <a:xfrm>
            <a:off x="8523118" y="1591656"/>
            <a:ext cx="1430639" cy="1812565"/>
          </a:xfrm>
          <a:prstGeom prst="rect">
            <a:avLst/>
          </a:prstGeom>
        </p:spPr>
      </p:pic>
      <p:sp>
        <p:nvSpPr>
          <p:cNvPr id="8" name="TextBox 7"/>
          <p:cNvSpPr txBox="1"/>
          <p:nvPr/>
        </p:nvSpPr>
        <p:spPr>
          <a:xfrm>
            <a:off x="1658473" y="195225"/>
            <a:ext cx="8875059" cy="526758"/>
          </a:xfrm>
          <a:prstGeom prst="rect">
            <a:avLst/>
          </a:prstGeom>
          <a:noFill/>
        </p:spPr>
        <p:txBody>
          <a:bodyPr wrap="square" lIns="89864" tIns="44932" rIns="89864" bIns="44932" rtlCol="0">
            <a:spAutoFit/>
          </a:bodyPr>
          <a:lstStyle/>
          <a:p>
            <a:pPr algn="ctr">
              <a:lnSpc>
                <a:spcPts val="3351"/>
              </a:lnSpc>
            </a:pPr>
            <a:r>
              <a:rPr lang="en-US" sz="3531" b="1" dirty="0">
                <a:latin typeface="Calibri" panose="020F0502020204030204" pitchFamily="34" charset="0"/>
                <a:cs typeface="Calibri" panose="020F0502020204030204" pitchFamily="34" charset="0"/>
              </a:rPr>
              <a:t>WE NEED A </a:t>
            </a:r>
            <a:r>
              <a:rPr lang="en-US" sz="3531" b="1" i="1" dirty="0">
                <a:solidFill>
                  <a:srgbClr val="FF0000"/>
                </a:solidFill>
                <a:latin typeface="Calibri" panose="020F0502020204030204" pitchFamily="34" charset="0"/>
                <a:cs typeface="Calibri" panose="020F0502020204030204" pitchFamily="34" charset="0"/>
              </a:rPr>
              <a:t>TARGET CONDITION</a:t>
            </a:r>
          </a:p>
        </p:txBody>
      </p:sp>
      <p:sp>
        <p:nvSpPr>
          <p:cNvPr id="47" name="Pentagon 46"/>
          <p:cNvSpPr/>
          <p:nvPr/>
        </p:nvSpPr>
        <p:spPr>
          <a:xfrm rot="19872520">
            <a:off x="3595726" y="3157424"/>
            <a:ext cx="5273527" cy="1570472"/>
          </a:xfrm>
          <a:prstGeom prst="homePlate">
            <a:avLst>
              <a:gd name="adj" fmla="val 56828"/>
            </a:avLst>
          </a:prstGeom>
          <a:solidFill>
            <a:schemeClr val="bg1">
              <a:lumMod val="50000"/>
            </a:schemeClr>
          </a:solidFill>
          <a:ln>
            <a:solidFill>
              <a:schemeClr val="bg1">
                <a:lumMod val="50000"/>
              </a:schemeClr>
            </a:solidFill>
          </a:ln>
          <a:effectLst/>
        </p:spPr>
        <p:style>
          <a:lnRef idx="1">
            <a:schemeClr val="accent2"/>
          </a:lnRef>
          <a:fillRef idx="3">
            <a:schemeClr val="accent2"/>
          </a:fillRef>
          <a:effectRef idx="2">
            <a:schemeClr val="accent2"/>
          </a:effectRef>
          <a:fontRef idx="minor">
            <a:schemeClr val="lt1"/>
          </a:fontRef>
        </p:style>
        <p:txBody>
          <a:bodyPr lIns="80655" tIns="40327" rIns="80655" bIns="40327" rtlCol="0" anchor="ctr"/>
          <a:lstStyle/>
          <a:p>
            <a:pPr algn="ctr"/>
            <a:endParaRPr lang="en-US" sz="1588"/>
          </a:p>
        </p:txBody>
      </p:sp>
      <p:pic>
        <p:nvPicPr>
          <p:cNvPr id="49"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4047915" y="2522585"/>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0" name="Picture 5"/>
          <p:cNvPicPr>
            <a:picLocks noChangeAspect="1" noChangeArrowheads="1"/>
          </p:cNvPicPr>
          <p:nvPr/>
        </p:nvPicPr>
        <p:blipFill>
          <a:blip r:embed="rId4">
            <a:alphaModFix amt="12000"/>
            <a:extLst>
              <a:ext uri="{28A0092B-C50C-407E-A947-70E740481C1C}">
                <a14:useLocalDpi xmlns:a14="http://schemas.microsoft.com/office/drawing/2010/main" val="0"/>
              </a:ext>
            </a:extLst>
          </a:blip>
          <a:srcRect/>
          <a:stretch>
            <a:fillRect/>
          </a:stretch>
        </p:blipFill>
        <p:spPr bwMode="auto">
          <a:xfrm>
            <a:off x="5362433" y="2698185"/>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 name="Picture 5"/>
          <p:cNvPicPr>
            <a:picLocks noChangeAspect="1" noChangeArrowheads="1"/>
          </p:cNvPicPr>
          <p:nvPr/>
        </p:nvPicPr>
        <p:blipFill>
          <a:blip r:embed="rId4">
            <a:alphaModFix amt="16000"/>
            <a:extLst>
              <a:ext uri="{28A0092B-C50C-407E-A947-70E740481C1C}">
                <a14:useLocalDpi xmlns:a14="http://schemas.microsoft.com/office/drawing/2010/main" val="0"/>
              </a:ext>
            </a:extLst>
          </a:blip>
          <a:srcRect/>
          <a:stretch>
            <a:fillRect/>
          </a:stretch>
        </p:blipFill>
        <p:spPr bwMode="auto">
          <a:xfrm>
            <a:off x="4358055" y="335178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3037103" y="315911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3" name="Picture 5"/>
          <p:cNvPicPr>
            <a:picLocks noChangeAspect="1" noChangeArrowheads="1"/>
          </p:cNvPicPr>
          <p:nvPr/>
        </p:nvPicPr>
        <p:blipFill>
          <a:blip r:embed="rId4">
            <a:alphaModFix amt="40000"/>
            <a:extLst>
              <a:ext uri="{28A0092B-C50C-407E-A947-70E740481C1C}">
                <a14:useLocalDpi xmlns:a14="http://schemas.microsoft.com/office/drawing/2010/main" val="0"/>
              </a:ext>
            </a:extLst>
          </a:blip>
          <a:srcRect/>
          <a:stretch>
            <a:fillRect/>
          </a:stretch>
        </p:blipFill>
        <p:spPr bwMode="auto">
          <a:xfrm>
            <a:off x="6436389" y="3635063"/>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4"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5269384" y="556865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5"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3546441" y="3554376"/>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6" name="Picture 5"/>
          <p:cNvPicPr>
            <a:picLocks noChangeAspect="1" noChangeArrowheads="1"/>
          </p:cNvPicPr>
          <p:nvPr/>
        </p:nvPicPr>
        <p:blipFill>
          <a:blip r:embed="rId4">
            <a:alphaModFix amt="85000"/>
            <a:extLst>
              <a:ext uri="{28A0092B-C50C-407E-A947-70E740481C1C}">
                <a14:useLocalDpi xmlns:a14="http://schemas.microsoft.com/office/drawing/2010/main" val="0"/>
              </a:ext>
            </a:extLst>
          </a:blip>
          <a:srcRect/>
          <a:stretch>
            <a:fillRect/>
          </a:stretch>
        </p:blipFill>
        <p:spPr bwMode="auto">
          <a:xfrm>
            <a:off x="4878245" y="3891013"/>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7"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5975459" y="5233423"/>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8" name="Picture 5"/>
          <p:cNvPicPr>
            <a:picLocks noChangeAspect="1" noChangeArrowheads="1"/>
          </p:cNvPicPr>
          <p:nvPr/>
        </p:nvPicPr>
        <p:blipFill>
          <a:blip r:embed="rId4">
            <a:alphaModFix amt="22000"/>
            <a:extLst>
              <a:ext uri="{28A0092B-C50C-407E-A947-70E740481C1C}">
                <a14:useLocalDpi xmlns:a14="http://schemas.microsoft.com/office/drawing/2010/main" val="0"/>
              </a:ext>
            </a:extLst>
          </a:blip>
          <a:srcRect/>
          <a:stretch>
            <a:fillRect/>
          </a:stretch>
        </p:blipFill>
        <p:spPr bwMode="auto">
          <a:xfrm>
            <a:off x="7228671" y="3486464"/>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9" name="Picture 5"/>
          <p:cNvPicPr>
            <a:picLocks noChangeAspect="1" noChangeArrowheads="1"/>
          </p:cNvPicPr>
          <p:nvPr/>
        </p:nvPicPr>
        <p:blipFill>
          <a:blip r:embed="rId4">
            <a:alphaModFix amt="85000"/>
            <a:extLst>
              <a:ext uri="{28A0092B-C50C-407E-A947-70E740481C1C}">
                <a14:useLocalDpi xmlns:a14="http://schemas.microsoft.com/office/drawing/2010/main" val="0"/>
              </a:ext>
            </a:extLst>
          </a:blip>
          <a:srcRect/>
          <a:stretch>
            <a:fillRect/>
          </a:stretch>
        </p:blipFill>
        <p:spPr bwMode="auto">
          <a:xfrm>
            <a:off x="5357924" y="4351944"/>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0" name="Picture 5"/>
          <p:cNvPicPr>
            <a:picLocks noChangeAspect="1" noChangeArrowheads="1"/>
          </p:cNvPicPr>
          <p:nvPr/>
        </p:nvPicPr>
        <p:blipFill>
          <a:blip r:embed="rId4">
            <a:alphaModFix amt="59000"/>
            <a:extLst>
              <a:ext uri="{28A0092B-C50C-407E-A947-70E740481C1C}">
                <a14:useLocalDpi xmlns:a14="http://schemas.microsoft.com/office/drawing/2010/main" val="0"/>
              </a:ext>
            </a:extLst>
          </a:blip>
          <a:srcRect/>
          <a:stretch>
            <a:fillRect/>
          </a:stretch>
        </p:blipFill>
        <p:spPr bwMode="auto">
          <a:xfrm>
            <a:off x="5932296" y="4121481"/>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7582468" y="4389736"/>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2"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6507979" y="477248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3"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8853995" y="4717085"/>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4"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7903892" y="5118407"/>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5932296" y="2340591"/>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7"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4654469" y="2830463"/>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4">
            <a:alphaModFix amt="22000"/>
            <a:extLst>
              <a:ext uri="{28A0092B-C50C-407E-A947-70E740481C1C}">
                <a14:useLocalDpi xmlns:a14="http://schemas.microsoft.com/office/drawing/2010/main" val="0"/>
              </a:ext>
            </a:extLst>
          </a:blip>
          <a:srcRect/>
          <a:stretch>
            <a:fillRect/>
          </a:stretch>
        </p:blipFill>
        <p:spPr bwMode="auto">
          <a:xfrm>
            <a:off x="7127033" y="268547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753" y="5282241"/>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3729805" y="2989761"/>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6421" y="4680868"/>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4"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7237405" y="4938133"/>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7451" y="4389736"/>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8" name="Picture 5"/>
          <p:cNvPicPr>
            <a:picLocks noChangeAspect="1" noChangeArrowheads="1"/>
          </p:cNvPicPr>
          <p:nvPr/>
        </p:nvPicPr>
        <p:blipFill>
          <a:blip r:embed="rId4">
            <a:alphaModFix amt="40000"/>
            <a:extLst>
              <a:ext uri="{28A0092B-C50C-407E-A947-70E740481C1C}">
                <a14:useLocalDpi xmlns:a14="http://schemas.microsoft.com/office/drawing/2010/main" val="0"/>
              </a:ext>
            </a:extLst>
          </a:blip>
          <a:srcRect/>
          <a:stretch>
            <a:fillRect/>
          </a:stretch>
        </p:blipFill>
        <p:spPr bwMode="auto">
          <a:xfrm>
            <a:off x="6545945" y="3025536"/>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9" name="Picture 5"/>
          <p:cNvPicPr>
            <a:picLocks noChangeAspect="1" noChangeArrowheads="1"/>
          </p:cNvPicPr>
          <p:nvPr/>
        </p:nvPicPr>
        <p:blipFill>
          <a:blip r:embed="rId4">
            <a:alphaModFix amt="59000"/>
            <a:extLst>
              <a:ext uri="{28A0092B-C50C-407E-A947-70E740481C1C}">
                <a14:useLocalDpi xmlns:a14="http://schemas.microsoft.com/office/drawing/2010/main" val="0"/>
              </a:ext>
            </a:extLst>
          </a:blip>
          <a:srcRect/>
          <a:stretch>
            <a:fillRect/>
          </a:stretch>
        </p:blipFill>
        <p:spPr bwMode="auto">
          <a:xfrm>
            <a:off x="5699268" y="335178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0"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7127033" y="554294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1" name="Oval Callout 80"/>
          <p:cNvSpPr/>
          <p:nvPr/>
        </p:nvSpPr>
        <p:spPr>
          <a:xfrm>
            <a:off x="2311079" y="2545395"/>
            <a:ext cx="2046979" cy="975047"/>
          </a:xfrm>
          <a:prstGeom prst="wedgeEllipseCallout">
            <a:avLst>
              <a:gd name="adj1" fmla="val 80372"/>
              <a:gd name="adj2" fmla="val 107745"/>
            </a:avLst>
          </a:prstGeom>
        </p:spPr>
        <p:style>
          <a:lnRef idx="2">
            <a:schemeClr val="dk1">
              <a:shade val="50000"/>
            </a:schemeClr>
          </a:lnRef>
          <a:fillRef idx="1">
            <a:schemeClr val="dk1"/>
          </a:fillRef>
          <a:effectRef idx="0">
            <a:schemeClr val="dk1"/>
          </a:effectRef>
          <a:fontRef idx="minor">
            <a:schemeClr val="lt1"/>
          </a:fontRef>
        </p:style>
        <p:txBody>
          <a:bodyPr lIns="80655" tIns="40327" rIns="80655" bIns="40327" rtlCol="0" anchor="ctr"/>
          <a:lstStyle/>
          <a:p>
            <a:pPr algn="ctr">
              <a:lnSpc>
                <a:spcPct val="80000"/>
              </a:lnSpc>
            </a:pPr>
            <a:r>
              <a:rPr lang="fi-FI" sz="2293" b="1" dirty="0" err="1">
                <a:latin typeface="Calibri Light" panose="020F0302020204030204" pitchFamily="34" charset="0"/>
                <a:cs typeface="Calibri Light" panose="020F0302020204030204" pitchFamily="34" charset="0"/>
              </a:rPr>
              <a:t>Things</a:t>
            </a:r>
            <a:endParaRPr lang="fi-FI" sz="2293" b="1" dirty="0">
              <a:latin typeface="Calibri Light" panose="020F0302020204030204" pitchFamily="34" charset="0"/>
              <a:cs typeface="Calibri Light" panose="020F0302020204030204" pitchFamily="34" charset="0"/>
            </a:endParaRPr>
          </a:p>
          <a:p>
            <a:pPr algn="ctr">
              <a:lnSpc>
                <a:spcPct val="80000"/>
              </a:lnSpc>
            </a:pPr>
            <a:r>
              <a:rPr lang="fi-FI" sz="2293" b="1" dirty="0" err="1">
                <a:latin typeface="Calibri Light" panose="020F0302020204030204" pitchFamily="34" charset="0"/>
                <a:cs typeface="Calibri Light" panose="020F0302020204030204" pitchFamily="34" charset="0"/>
              </a:rPr>
              <a:t>we HAVE</a:t>
            </a:r>
          </a:p>
          <a:p>
            <a:pPr algn="ctr">
              <a:lnSpc>
                <a:spcPct val="70000"/>
              </a:lnSpc>
            </a:pPr>
            <a:r>
              <a:rPr lang="fi-FI" sz="2293" b="1" dirty="0" err="1">
                <a:latin typeface="Calibri Light" panose="020F0302020204030204" pitchFamily="34" charset="0"/>
                <a:cs typeface="Calibri Light" panose="020F0302020204030204" pitchFamily="34" charset="0"/>
              </a:rPr>
              <a:t>to do</a:t>
            </a:r>
            <a:endParaRPr lang="en-US" sz="2293" b="1" dirty="0">
              <a:latin typeface="Calibri Light" panose="020F0302020204030204" pitchFamily="34" charset="0"/>
              <a:cs typeface="Calibri Light" panose="020F0302020204030204" pitchFamily="34" charset="0"/>
            </a:endParaRPr>
          </a:p>
        </p:txBody>
      </p:sp>
      <p:pic>
        <p:nvPicPr>
          <p:cNvPr id="82"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6502989" y="5697351"/>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4" name="Oval Callout 83"/>
          <p:cNvSpPr/>
          <p:nvPr/>
        </p:nvSpPr>
        <p:spPr>
          <a:xfrm>
            <a:off x="7971015" y="3717025"/>
            <a:ext cx="1886003" cy="975047"/>
          </a:xfrm>
          <a:prstGeom prst="wedgeEllipseCallout">
            <a:avLst>
              <a:gd name="adj1" fmla="val -37168"/>
              <a:gd name="adj2" fmla="val 101337"/>
            </a:avLst>
          </a:prstGeom>
        </p:spPr>
        <p:style>
          <a:lnRef idx="2">
            <a:schemeClr val="accent1">
              <a:shade val="50000"/>
            </a:schemeClr>
          </a:lnRef>
          <a:fillRef idx="1">
            <a:schemeClr val="accent1"/>
          </a:fillRef>
          <a:effectRef idx="0">
            <a:schemeClr val="accent1"/>
          </a:effectRef>
          <a:fontRef idx="minor">
            <a:schemeClr val="lt1"/>
          </a:fontRef>
        </p:style>
        <p:txBody>
          <a:bodyPr lIns="80655" tIns="40327" rIns="80655" bIns="40327" rtlCol="0" anchor="ctr"/>
          <a:lstStyle/>
          <a:p>
            <a:pPr algn="ctr">
              <a:lnSpc>
                <a:spcPct val="80000"/>
              </a:lnSpc>
            </a:pPr>
            <a:r>
              <a:rPr lang="fi-FI" sz="2293" b="1" dirty="0" err="1">
                <a:latin typeface="Calibri Light" panose="020F0302020204030204" pitchFamily="34" charset="0"/>
                <a:cs typeface="Calibri Light" panose="020F0302020204030204" pitchFamily="34" charset="0"/>
              </a:rPr>
              <a:t>Things</a:t>
            </a:r>
            <a:r>
              <a:rPr lang="fi-FI" sz="2293" b="1" dirty="0">
                <a:latin typeface="Calibri Light" panose="020F0302020204030204" pitchFamily="34" charset="0"/>
                <a:cs typeface="Calibri Light" panose="020F0302020204030204" pitchFamily="34" charset="0"/>
              </a:rPr>
              <a:t> </a:t>
            </a:r>
            <a:r>
              <a:rPr lang="fi-FI" sz="2293" b="1" dirty="0" err="1">
                <a:latin typeface="Calibri Light" panose="020F0302020204030204" pitchFamily="34" charset="0"/>
                <a:cs typeface="Calibri Light" panose="020F0302020204030204" pitchFamily="34" charset="0"/>
              </a:rPr>
              <a:t>we</a:t>
            </a:r>
            <a:endParaRPr lang="fi-FI" sz="2293" b="1" dirty="0">
              <a:latin typeface="Calibri Light" panose="020F0302020204030204" pitchFamily="34" charset="0"/>
              <a:cs typeface="Calibri Light" panose="020F0302020204030204" pitchFamily="34" charset="0"/>
            </a:endParaRPr>
          </a:p>
          <a:p>
            <a:pPr algn="ctr">
              <a:lnSpc>
                <a:spcPct val="80000"/>
              </a:lnSpc>
            </a:pPr>
            <a:r>
              <a:rPr lang="fi-FI" sz="2293" b="1" dirty="0" err="1">
                <a:latin typeface="Calibri Light" panose="020F0302020204030204" pitchFamily="34" charset="0"/>
                <a:cs typeface="Calibri Light" panose="020F0302020204030204" pitchFamily="34" charset="0"/>
              </a:rPr>
              <a:t>CAN do</a:t>
            </a:r>
            <a:endParaRPr lang="en-US" sz="2293" b="1" dirty="0">
              <a:latin typeface="Calibri Light" panose="020F0302020204030204" pitchFamily="34" charset="0"/>
              <a:cs typeface="Calibri Light" panose="020F0302020204030204" pitchFamily="34" charset="0"/>
            </a:endParaRPr>
          </a:p>
        </p:txBody>
      </p:sp>
      <p:sp>
        <p:nvSpPr>
          <p:cNvPr id="87" name="TextBox 86"/>
          <p:cNvSpPr txBox="1"/>
          <p:nvPr/>
        </p:nvSpPr>
        <p:spPr>
          <a:xfrm>
            <a:off x="8043396" y="1026391"/>
            <a:ext cx="2289896" cy="575415"/>
          </a:xfrm>
          <a:prstGeom prst="rect">
            <a:avLst/>
          </a:prstGeom>
          <a:noFill/>
        </p:spPr>
        <p:txBody>
          <a:bodyPr wrap="square" lIns="80645" tIns="40323" rIns="80645" bIns="40323" rtlCol="0">
            <a:spAutoFit/>
          </a:bodyPr>
          <a:lstStyle/>
          <a:p>
            <a:pPr algn="ctr">
              <a:lnSpc>
                <a:spcPct val="70000"/>
              </a:lnSpc>
            </a:pPr>
            <a:r>
              <a:rPr lang="en-US" sz="2293" b="1" i="1" dirty="0">
                <a:solidFill>
                  <a:schemeClr val="tx1">
                    <a:lumMod val="75000"/>
                    <a:lumOff val="25000"/>
                  </a:schemeClr>
                </a:solidFill>
                <a:latin typeface="Calibri Light" panose="020F0302020204030204" pitchFamily="34" charset="0"/>
                <a:cs typeface="Calibri Light" panose="020F0302020204030204" pitchFamily="34" charset="0"/>
              </a:rPr>
              <a:t>What do you want to achieve?</a:t>
            </a:r>
          </a:p>
        </p:txBody>
      </p:sp>
      <p:sp>
        <p:nvSpPr>
          <p:cNvPr id="5" name="Rounded Rectangle 4"/>
          <p:cNvSpPr/>
          <p:nvPr/>
        </p:nvSpPr>
        <p:spPr>
          <a:xfrm>
            <a:off x="4363715" y="836686"/>
            <a:ext cx="1105348" cy="1323191"/>
          </a:xfrm>
          <a:prstGeom prst="roundRect">
            <a:avLst>
              <a:gd name="adj" fmla="val 11236"/>
            </a:avLst>
          </a:prstGeom>
          <a:solidFill>
            <a:srgbClr val="FFFF00">
              <a:alpha val="12000"/>
            </a:srgbClr>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lIns="80655" tIns="40327" rIns="80655" bIns="40327" rtlCol="0" anchor="ctr"/>
          <a:lstStyle/>
          <a:p>
            <a:pPr algn="ctr"/>
            <a:endParaRPr lang="en-US" sz="1588"/>
          </a:p>
        </p:txBody>
      </p:sp>
      <p:sp>
        <p:nvSpPr>
          <p:cNvPr id="42"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3444809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5"/>
          <p:cNvSpPr>
            <a:spLocks noChangeAspect="1"/>
          </p:cNvSpPr>
          <p:nvPr/>
        </p:nvSpPr>
        <p:spPr>
          <a:xfrm>
            <a:off x="2428508" y="1923756"/>
            <a:ext cx="584461" cy="583472"/>
          </a:xfrm>
          <a:prstGeom prst="ellipse">
            <a:avLst/>
          </a:prstGeom>
          <a:noFill/>
          <a:ln w="28575" cmpd="sng">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lIns="80655" tIns="40327" rIns="80655" bIns="40327" rtlCol="0" anchor="ctr"/>
          <a:lstStyle/>
          <a:p>
            <a:pPr algn="ctr"/>
            <a:endParaRPr lang="en-US" sz="1588"/>
          </a:p>
        </p:txBody>
      </p:sp>
      <p:pic>
        <p:nvPicPr>
          <p:cNvPr id="87" name="Picture 86" descr="Screen shot 2015-04-23 at 6.09.27 PM.png"/>
          <p:cNvPicPr>
            <a:picLocks noChangeAspect="1"/>
          </p:cNvPicPr>
          <p:nvPr/>
        </p:nvPicPr>
        <p:blipFill rotWithShape="1">
          <a:blip r:embed="rId2">
            <a:extLst>
              <a:ext uri="{28A0092B-C50C-407E-A947-70E740481C1C}">
                <a14:useLocalDpi xmlns:a14="http://schemas.microsoft.com/office/drawing/2010/main" val="0"/>
              </a:ext>
            </a:extLst>
          </a:blip>
          <a:srcRect t="17217"/>
          <a:stretch/>
        </p:blipFill>
        <p:spPr>
          <a:xfrm>
            <a:off x="1914241" y="787206"/>
            <a:ext cx="5195944" cy="1394385"/>
          </a:xfrm>
          <a:prstGeom prst="rect">
            <a:avLst/>
          </a:prstGeom>
        </p:spPr>
      </p:pic>
      <p:pic>
        <p:nvPicPr>
          <p:cNvPr id="7" name="Picture 6" descr="Te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975" y="4641113"/>
            <a:ext cx="1448613" cy="1501611"/>
          </a:xfrm>
          <a:prstGeom prst="rect">
            <a:avLst/>
          </a:prstGeom>
        </p:spPr>
      </p:pic>
      <p:pic>
        <p:nvPicPr>
          <p:cNvPr id="89"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5362433" y="2698185"/>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4358055" y="336747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1" descr="Target.jpg"/>
          <p:cNvPicPr>
            <a:picLocks noChangeAspect="1"/>
          </p:cNvPicPr>
          <p:nvPr/>
        </p:nvPicPr>
        <p:blipFill rotWithShape="1">
          <a:blip r:embed="rId5">
            <a:extLst>
              <a:ext uri="{28A0092B-C50C-407E-A947-70E740481C1C}">
                <a14:useLocalDpi xmlns:a14="http://schemas.microsoft.com/office/drawing/2010/main" val="0"/>
              </a:ext>
            </a:extLst>
          </a:blip>
          <a:srcRect l="7845" r="13226"/>
          <a:stretch/>
        </p:blipFill>
        <p:spPr>
          <a:xfrm>
            <a:off x="8523118" y="1591656"/>
            <a:ext cx="1430639" cy="1812565"/>
          </a:xfrm>
          <a:prstGeom prst="rect">
            <a:avLst/>
          </a:prstGeom>
        </p:spPr>
      </p:pic>
      <p:sp>
        <p:nvSpPr>
          <p:cNvPr id="8" name="TextBox 7"/>
          <p:cNvSpPr txBox="1"/>
          <p:nvPr/>
        </p:nvSpPr>
        <p:spPr>
          <a:xfrm>
            <a:off x="1658473" y="161267"/>
            <a:ext cx="8875059" cy="526758"/>
          </a:xfrm>
          <a:prstGeom prst="rect">
            <a:avLst/>
          </a:prstGeom>
          <a:noFill/>
        </p:spPr>
        <p:txBody>
          <a:bodyPr wrap="square" lIns="89864" tIns="44932" rIns="89864" bIns="44932" rtlCol="0">
            <a:spAutoFit/>
          </a:bodyPr>
          <a:lstStyle/>
          <a:p>
            <a:pPr algn="ctr">
              <a:lnSpc>
                <a:spcPts val="3351"/>
              </a:lnSpc>
            </a:pPr>
            <a:r>
              <a:rPr lang="en-US" sz="3531" b="1" dirty="0">
                <a:latin typeface="Calibri" panose="020F0502020204030204" pitchFamily="34" charset="0"/>
                <a:cs typeface="Calibri" panose="020F0502020204030204" pitchFamily="34" charset="0"/>
              </a:rPr>
              <a:t>THAT TAKES SOME ANALYSIS &amp; PLANNING</a:t>
            </a:r>
            <a:endParaRPr lang="en-US" sz="3531" b="1" u="sng" dirty="0">
              <a:latin typeface="Calibri" panose="020F0502020204030204" pitchFamily="34" charset="0"/>
              <a:cs typeface="Calibri" panose="020F0502020204030204" pitchFamily="34" charset="0"/>
            </a:endParaRPr>
          </a:p>
        </p:txBody>
      </p:sp>
      <p:sp>
        <p:nvSpPr>
          <p:cNvPr id="47" name="Pentagon 46"/>
          <p:cNvSpPr/>
          <p:nvPr/>
        </p:nvSpPr>
        <p:spPr>
          <a:xfrm rot="19872520">
            <a:off x="3595726" y="3157424"/>
            <a:ext cx="5273527" cy="1570472"/>
          </a:xfrm>
          <a:prstGeom prst="homePlate">
            <a:avLst>
              <a:gd name="adj" fmla="val 56828"/>
            </a:avLst>
          </a:prstGeom>
          <a:solidFill>
            <a:schemeClr val="bg1">
              <a:lumMod val="50000"/>
            </a:schemeClr>
          </a:solidFill>
          <a:ln>
            <a:solidFill>
              <a:schemeClr val="bg1">
                <a:lumMod val="50000"/>
              </a:schemeClr>
            </a:solidFill>
          </a:ln>
          <a:effectLst/>
        </p:spPr>
        <p:style>
          <a:lnRef idx="1">
            <a:schemeClr val="accent2"/>
          </a:lnRef>
          <a:fillRef idx="3">
            <a:schemeClr val="accent2"/>
          </a:fillRef>
          <a:effectRef idx="2">
            <a:schemeClr val="accent2"/>
          </a:effectRef>
          <a:fontRef idx="minor">
            <a:schemeClr val="lt1"/>
          </a:fontRef>
        </p:style>
        <p:txBody>
          <a:bodyPr lIns="80655" tIns="40327" rIns="80655" bIns="40327" rtlCol="0" anchor="ctr"/>
          <a:lstStyle/>
          <a:p>
            <a:pPr algn="ctr"/>
            <a:endParaRPr lang="en-US" sz="1588"/>
          </a:p>
        </p:txBody>
      </p:sp>
      <p:pic>
        <p:nvPicPr>
          <p:cNvPr id="49"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4047915" y="2522585"/>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0" name="Picture 5"/>
          <p:cNvPicPr>
            <a:picLocks noChangeAspect="1" noChangeArrowheads="1"/>
          </p:cNvPicPr>
          <p:nvPr/>
        </p:nvPicPr>
        <p:blipFill>
          <a:blip r:embed="rId4">
            <a:alphaModFix amt="12000"/>
            <a:extLst>
              <a:ext uri="{28A0092B-C50C-407E-A947-70E740481C1C}">
                <a14:useLocalDpi xmlns:a14="http://schemas.microsoft.com/office/drawing/2010/main" val="0"/>
              </a:ext>
            </a:extLst>
          </a:blip>
          <a:srcRect/>
          <a:stretch>
            <a:fillRect/>
          </a:stretch>
        </p:blipFill>
        <p:spPr bwMode="auto">
          <a:xfrm>
            <a:off x="5362433" y="2698185"/>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 name="Picture 5"/>
          <p:cNvPicPr>
            <a:picLocks noChangeAspect="1" noChangeArrowheads="1"/>
          </p:cNvPicPr>
          <p:nvPr/>
        </p:nvPicPr>
        <p:blipFill>
          <a:blip r:embed="rId4">
            <a:alphaModFix amt="16000"/>
            <a:extLst>
              <a:ext uri="{28A0092B-C50C-407E-A947-70E740481C1C}">
                <a14:useLocalDpi xmlns:a14="http://schemas.microsoft.com/office/drawing/2010/main" val="0"/>
              </a:ext>
            </a:extLst>
          </a:blip>
          <a:srcRect/>
          <a:stretch>
            <a:fillRect/>
          </a:stretch>
        </p:blipFill>
        <p:spPr bwMode="auto">
          <a:xfrm>
            <a:off x="4358055" y="335178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3037103" y="315911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4"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5269384" y="556865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5"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3546441" y="3554376"/>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7"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5975459" y="5233423"/>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7582468" y="4389736"/>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2"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6507979" y="477248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3"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8853995" y="4717085"/>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4"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7903892" y="5118407"/>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5932296" y="2340591"/>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7"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4654469" y="2830463"/>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753" y="5282241"/>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3729805" y="2989761"/>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6421" y="4680868"/>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4"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7237405" y="4938133"/>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7451" y="4389736"/>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0"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7127033" y="554294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2"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6502989" y="5697351"/>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824240" y="506901"/>
            <a:ext cx="502722" cy="624796"/>
          </a:xfrm>
          <a:prstGeom prst="rect">
            <a:avLst/>
          </a:prstGeom>
        </p:spPr>
        <p:txBody>
          <a:bodyPr wrap="none" lIns="80655" tIns="40327" rIns="80655" bIns="40327">
            <a:spAutoFit/>
          </a:bodyPr>
          <a:lstStyle/>
          <a:p>
            <a:r>
              <a:rPr lang="en-US" sz="3531">
                <a:solidFill>
                  <a:srgbClr val="FF0000"/>
                </a:solidFill>
                <a:latin typeface="Zapf Dingbats"/>
                <a:ea typeface="Zapf Dingbats"/>
                <a:cs typeface="Zapf Dingbats"/>
              </a:rPr>
              <a:t>✓</a:t>
            </a:r>
            <a:endParaRPr lang="en-US" sz="2207">
              <a:solidFill>
                <a:srgbClr val="FF0000"/>
              </a:solidFill>
            </a:endParaRPr>
          </a:p>
        </p:txBody>
      </p:sp>
      <p:sp>
        <p:nvSpPr>
          <p:cNvPr id="48" name="Rectangle 47"/>
          <p:cNvSpPr/>
          <p:nvPr/>
        </p:nvSpPr>
        <p:spPr>
          <a:xfrm>
            <a:off x="3987261" y="533992"/>
            <a:ext cx="502722" cy="624796"/>
          </a:xfrm>
          <a:prstGeom prst="rect">
            <a:avLst/>
          </a:prstGeom>
        </p:spPr>
        <p:txBody>
          <a:bodyPr wrap="none" lIns="80655" tIns="40327" rIns="80655" bIns="40327">
            <a:spAutoFit/>
          </a:bodyPr>
          <a:lstStyle/>
          <a:p>
            <a:r>
              <a:rPr lang="en-US" sz="3531">
                <a:solidFill>
                  <a:srgbClr val="FF0000"/>
                </a:solidFill>
                <a:latin typeface="Zapf Dingbats"/>
                <a:ea typeface="Zapf Dingbats"/>
                <a:cs typeface="Zapf Dingbats"/>
              </a:rPr>
              <a:t>✓</a:t>
            </a:r>
            <a:endParaRPr lang="en-US" sz="2207">
              <a:solidFill>
                <a:srgbClr val="FF0000"/>
              </a:solidFill>
            </a:endParaRPr>
          </a:p>
        </p:txBody>
      </p:sp>
      <p:pic>
        <p:nvPicPr>
          <p:cNvPr id="70" name="Picture 5"/>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8312676" y="4015305"/>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Oval 14"/>
          <p:cNvSpPr>
            <a:spLocks noChangeAspect="1"/>
          </p:cNvSpPr>
          <p:nvPr/>
        </p:nvSpPr>
        <p:spPr>
          <a:xfrm>
            <a:off x="2439830" y="4414091"/>
            <a:ext cx="124503" cy="124292"/>
          </a:xfrm>
          <a:prstGeom prst="ellipse">
            <a:avLst/>
          </a:prstGeom>
          <a:noFill/>
          <a:ln w="28575" cmpd="sng">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lIns="80655" tIns="40327" rIns="80655" bIns="40327" rtlCol="0" anchor="ctr"/>
          <a:lstStyle/>
          <a:p>
            <a:pPr algn="ctr"/>
            <a:endParaRPr lang="en-US" sz="1588"/>
          </a:p>
        </p:txBody>
      </p:sp>
      <p:sp>
        <p:nvSpPr>
          <p:cNvPr id="72" name="Oval 71"/>
          <p:cNvSpPr>
            <a:spLocks noChangeAspect="1"/>
          </p:cNvSpPr>
          <p:nvPr/>
        </p:nvSpPr>
        <p:spPr>
          <a:xfrm>
            <a:off x="2120901" y="3682110"/>
            <a:ext cx="261675" cy="261231"/>
          </a:xfrm>
          <a:prstGeom prst="ellipse">
            <a:avLst/>
          </a:prstGeom>
          <a:noFill/>
          <a:ln w="28575" cmpd="sng">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lIns="80655" tIns="40327" rIns="80655" bIns="40327" rtlCol="0" anchor="ctr"/>
          <a:lstStyle/>
          <a:p>
            <a:pPr algn="ctr"/>
            <a:endParaRPr lang="en-US" sz="1588"/>
          </a:p>
        </p:txBody>
      </p:sp>
      <p:sp>
        <p:nvSpPr>
          <p:cNvPr id="76" name="Oval 75"/>
          <p:cNvSpPr>
            <a:spLocks noChangeAspect="1"/>
          </p:cNvSpPr>
          <p:nvPr/>
        </p:nvSpPr>
        <p:spPr>
          <a:xfrm>
            <a:off x="2047139" y="3177864"/>
            <a:ext cx="379879" cy="379235"/>
          </a:xfrm>
          <a:prstGeom prst="ellipse">
            <a:avLst/>
          </a:prstGeom>
          <a:noFill/>
          <a:ln w="28575" cmpd="sng">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lIns="80655" tIns="40327" rIns="80655" bIns="40327" rtlCol="0" anchor="ctr"/>
          <a:lstStyle/>
          <a:p>
            <a:pPr algn="ctr"/>
            <a:endParaRPr lang="en-US" sz="1588"/>
          </a:p>
        </p:txBody>
      </p:sp>
      <p:sp>
        <p:nvSpPr>
          <p:cNvPr id="83" name="Oval 82"/>
          <p:cNvSpPr>
            <a:spLocks noChangeAspect="1"/>
          </p:cNvSpPr>
          <p:nvPr/>
        </p:nvSpPr>
        <p:spPr>
          <a:xfrm>
            <a:off x="2237075" y="4074193"/>
            <a:ext cx="232739" cy="232345"/>
          </a:xfrm>
          <a:prstGeom prst="ellipse">
            <a:avLst/>
          </a:prstGeom>
          <a:noFill/>
          <a:ln w="28575" cmpd="sng">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lIns="80655" tIns="40327" rIns="80655" bIns="40327" rtlCol="0" anchor="ctr"/>
          <a:lstStyle/>
          <a:p>
            <a:pPr algn="ctr"/>
            <a:endParaRPr lang="en-US" sz="1588"/>
          </a:p>
        </p:txBody>
      </p:sp>
      <p:sp>
        <p:nvSpPr>
          <p:cNvPr id="85" name="Oval 84"/>
          <p:cNvSpPr>
            <a:spLocks noChangeAspect="1"/>
          </p:cNvSpPr>
          <p:nvPr/>
        </p:nvSpPr>
        <p:spPr>
          <a:xfrm>
            <a:off x="2120906" y="2549535"/>
            <a:ext cx="504825" cy="503971"/>
          </a:xfrm>
          <a:prstGeom prst="ellipse">
            <a:avLst/>
          </a:prstGeom>
          <a:noFill/>
          <a:ln w="28575" cmpd="sng">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lIns="80655" tIns="40327" rIns="80655" bIns="40327" rtlCol="0" anchor="ctr"/>
          <a:lstStyle/>
          <a:p>
            <a:pPr algn="ctr"/>
            <a:endParaRPr lang="en-US" sz="1588"/>
          </a:p>
        </p:txBody>
      </p:sp>
      <p:sp>
        <p:nvSpPr>
          <p:cNvPr id="91" name="Rounded Rectangle 90"/>
          <p:cNvSpPr/>
          <p:nvPr/>
        </p:nvSpPr>
        <p:spPr>
          <a:xfrm>
            <a:off x="3148613" y="844014"/>
            <a:ext cx="1105348" cy="1307055"/>
          </a:xfrm>
          <a:prstGeom prst="roundRect">
            <a:avLst>
              <a:gd name="adj" fmla="val 9116"/>
            </a:avLst>
          </a:prstGeom>
          <a:solidFill>
            <a:srgbClr val="FFFF00">
              <a:alpha val="12000"/>
            </a:srgbClr>
          </a:solidFill>
          <a:ln w="41275">
            <a:solidFill>
              <a:srgbClr val="FF0000"/>
            </a:solidFill>
          </a:ln>
          <a:effectLst/>
        </p:spPr>
        <p:style>
          <a:lnRef idx="1">
            <a:schemeClr val="accent1"/>
          </a:lnRef>
          <a:fillRef idx="3">
            <a:schemeClr val="accent1"/>
          </a:fillRef>
          <a:effectRef idx="2">
            <a:schemeClr val="accent1"/>
          </a:effectRef>
          <a:fontRef idx="minor">
            <a:schemeClr val="lt1"/>
          </a:fontRef>
        </p:style>
        <p:txBody>
          <a:bodyPr lIns="80655" tIns="40327" rIns="80655" bIns="40327" rtlCol="0" anchor="ctr"/>
          <a:lstStyle/>
          <a:p>
            <a:pPr algn="ctr"/>
            <a:endParaRPr lang="en-US" sz="1588"/>
          </a:p>
        </p:txBody>
      </p:sp>
      <p:sp>
        <p:nvSpPr>
          <p:cNvPr id="92" name="Rounded Rectangle 91"/>
          <p:cNvSpPr/>
          <p:nvPr/>
        </p:nvSpPr>
        <p:spPr>
          <a:xfrm>
            <a:off x="1949125" y="843853"/>
            <a:ext cx="1105348" cy="1307055"/>
          </a:xfrm>
          <a:prstGeom prst="roundRect">
            <a:avLst>
              <a:gd name="adj" fmla="val 9116"/>
            </a:avLst>
          </a:prstGeom>
          <a:solidFill>
            <a:srgbClr val="FFFF00">
              <a:alpha val="12000"/>
            </a:srgbClr>
          </a:solidFill>
          <a:ln w="41275">
            <a:solidFill>
              <a:srgbClr val="FF0000"/>
            </a:solidFill>
          </a:ln>
          <a:effectLst/>
        </p:spPr>
        <p:style>
          <a:lnRef idx="1">
            <a:schemeClr val="accent1"/>
          </a:lnRef>
          <a:fillRef idx="3">
            <a:schemeClr val="accent1"/>
          </a:fillRef>
          <a:effectRef idx="2">
            <a:schemeClr val="accent1"/>
          </a:effectRef>
          <a:fontRef idx="minor">
            <a:schemeClr val="lt1"/>
          </a:fontRef>
        </p:style>
        <p:txBody>
          <a:bodyPr lIns="80655" tIns="40327" rIns="80655" bIns="40327" rtlCol="0" anchor="ctr"/>
          <a:lstStyle/>
          <a:p>
            <a:pPr algn="ctr"/>
            <a:endParaRPr lang="en-US" sz="1588"/>
          </a:p>
        </p:txBody>
      </p:sp>
      <p:sp>
        <p:nvSpPr>
          <p:cNvPr id="93" name="Rounded Rectangle 92"/>
          <p:cNvSpPr/>
          <p:nvPr/>
        </p:nvSpPr>
        <p:spPr>
          <a:xfrm>
            <a:off x="4353447" y="844454"/>
            <a:ext cx="1105348" cy="1307055"/>
          </a:xfrm>
          <a:prstGeom prst="roundRect">
            <a:avLst>
              <a:gd name="adj" fmla="val 9116"/>
            </a:avLst>
          </a:prstGeom>
          <a:solidFill>
            <a:srgbClr val="FFFF00">
              <a:alpha val="12000"/>
            </a:srgbClr>
          </a:solidFill>
          <a:ln w="41275">
            <a:solidFill>
              <a:srgbClr val="FF0000"/>
            </a:solidFill>
          </a:ln>
          <a:effectLst/>
        </p:spPr>
        <p:style>
          <a:lnRef idx="1">
            <a:schemeClr val="accent1"/>
          </a:lnRef>
          <a:fillRef idx="3">
            <a:schemeClr val="accent1"/>
          </a:fillRef>
          <a:effectRef idx="2">
            <a:schemeClr val="accent1"/>
          </a:effectRef>
          <a:fontRef idx="minor">
            <a:schemeClr val="lt1"/>
          </a:fontRef>
        </p:style>
        <p:txBody>
          <a:bodyPr lIns="80655" tIns="40327" rIns="80655" bIns="40327" rtlCol="0" anchor="ctr"/>
          <a:lstStyle/>
          <a:p>
            <a:pPr algn="ctr"/>
            <a:endParaRPr lang="en-US" sz="1588"/>
          </a:p>
        </p:txBody>
      </p:sp>
      <p:pic>
        <p:nvPicPr>
          <p:cNvPr id="65" name="Picture 5"/>
          <p:cNvPicPr>
            <a:picLocks noChangeAspect="1" noChangeArrowheads="1"/>
          </p:cNvPicPr>
          <p:nvPr/>
        </p:nvPicPr>
        <p:blipFill>
          <a:blip r:embed="rId4">
            <a:alphaModFix amt="40000"/>
            <a:extLst>
              <a:ext uri="{28A0092B-C50C-407E-A947-70E740481C1C}">
                <a14:useLocalDpi xmlns:a14="http://schemas.microsoft.com/office/drawing/2010/main" val="0"/>
              </a:ext>
            </a:extLst>
          </a:blip>
          <a:srcRect/>
          <a:stretch>
            <a:fillRect/>
          </a:stretch>
        </p:blipFill>
        <p:spPr bwMode="auto">
          <a:xfrm>
            <a:off x="6436389" y="3635063"/>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7" name="Picture 5"/>
          <p:cNvPicPr>
            <a:picLocks noChangeAspect="1" noChangeArrowheads="1"/>
          </p:cNvPicPr>
          <p:nvPr/>
        </p:nvPicPr>
        <p:blipFill>
          <a:blip r:embed="rId4">
            <a:alphaModFix amt="85000"/>
            <a:extLst>
              <a:ext uri="{28A0092B-C50C-407E-A947-70E740481C1C}">
                <a14:useLocalDpi xmlns:a14="http://schemas.microsoft.com/office/drawing/2010/main" val="0"/>
              </a:ext>
            </a:extLst>
          </a:blip>
          <a:srcRect/>
          <a:stretch>
            <a:fillRect/>
          </a:stretch>
        </p:blipFill>
        <p:spPr bwMode="auto">
          <a:xfrm>
            <a:off x="4878245" y="3891013"/>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 name="Picture 5"/>
          <p:cNvPicPr>
            <a:picLocks noChangeAspect="1" noChangeArrowheads="1"/>
          </p:cNvPicPr>
          <p:nvPr/>
        </p:nvPicPr>
        <p:blipFill>
          <a:blip r:embed="rId4">
            <a:alphaModFix amt="22000"/>
            <a:extLst>
              <a:ext uri="{28A0092B-C50C-407E-A947-70E740481C1C}">
                <a14:useLocalDpi xmlns:a14="http://schemas.microsoft.com/office/drawing/2010/main" val="0"/>
              </a:ext>
            </a:extLst>
          </a:blip>
          <a:srcRect/>
          <a:stretch>
            <a:fillRect/>
          </a:stretch>
        </p:blipFill>
        <p:spPr bwMode="auto">
          <a:xfrm>
            <a:off x="7228671" y="3486464"/>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4" name="Picture 5"/>
          <p:cNvPicPr>
            <a:picLocks noChangeAspect="1" noChangeArrowheads="1"/>
          </p:cNvPicPr>
          <p:nvPr/>
        </p:nvPicPr>
        <p:blipFill>
          <a:blip r:embed="rId4">
            <a:alphaModFix amt="85000"/>
            <a:extLst>
              <a:ext uri="{28A0092B-C50C-407E-A947-70E740481C1C}">
                <a14:useLocalDpi xmlns:a14="http://schemas.microsoft.com/office/drawing/2010/main" val="0"/>
              </a:ext>
            </a:extLst>
          </a:blip>
          <a:srcRect/>
          <a:stretch>
            <a:fillRect/>
          </a:stretch>
        </p:blipFill>
        <p:spPr bwMode="auto">
          <a:xfrm>
            <a:off x="5357924" y="4351944"/>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 name="Picture 5"/>
          <p:cNvPicPr>
            <a:picLocks noChangeAspect="1" noChangeArrowheads="1"/>
          </p:cNvPicPr>
          <p:nvPr/>
        </p:nvPicPr>
        <p:blipFill>
          <a:blip r:embed="rId4">
            <a:alphaModFix amt="59000"/>
            <a:extLst>
              <a:ext uri="{28A0092B-C50C-407E-A947-70E740481C1C}">
                <a14:useLocalDpi xmlns:a14="http://schemas.microsoft.com/office/drawing/2010/main" val="0"/>
              </a:ext>
            </a:extLst>
          </a:blip>
          <a:srcRect/>
          <a:stretch>
            <a:fillRect/>
          </a:stretch>
        </p:blipFill>
        <p:spPr bwMode="auto">
          <a:xfrm>
            <a:off x="5932296" y="4121481"/>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4" name="Picture 5"/>
          <p:cNvPicPr>
            <a:picLocks noChangeAspect="1" noChangeArrowheads="1"/>
          </p:cNvPicPr>
          <p:nvPr/>
        </p:nvPicPr>
        <p:blipFill>
          <a:blip r:embed="rId4">
            <a:alphaModFix amt="22000"/>
            <a:extLst>
              <a:ext uri="{28A0092B-C50C-407E-A947-70E740481C1C}">
                <a14:useLocalDpi xmlns:a14="http://schemas.microsoft.com/office/drawing/2010/main" val="0"/>
              </a:ext>
            </a:extLst>
          </a:blip>
          <a:srcRect/>
          <a:stretch>
            <a:fillRect/>
          </a:stretch>
        </p:blipFill>
        <p:spPr bwMode="auto">
          <a:xfrm>
            <a:off x="7127033" y="268547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5" name="Picture 5"/>
          <p:cNvPicPr>
            <a:picLocks noChangeAspect="1" noChangeArrowheads="1"/>
          </p:cNvPicPr>
          <p:nvPr/>
        </p:nvPicPr>
        <p:blipFill>
          <a:blip r:embed="rId4">
            <a:alphaModFix amt="40000"/>
            <a:extLst>
              <a:ext uri="{28A0092B-C50C-407E-A947-70E740481C1C}">
                <a14:useLocalDpi xmlns:a14="http://schemas.microsoft.com/office/drawing/2010/main" val="0"/>
              </a:ext>
            </a:extLst>
          </a:blip>
          <a:srcRect/>
          <a:stretch>
            <a:fillRect/>
          </a:stretch>
        </p:blipFill>
        <p:spPr bwMode="auto">
          <a:xfrm>
            <a:off x="6545945" y="3025536"/>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6" name="Picture 5"/>
          <p:cNvPicPr>
            <a:picLocks noChangeAspect="1" noChangeArrowheads="1"/>
          </p:cNvPicPr>
          <p:nvPr/>
        </p:nvPicPr>
        <p:blipFill>
          <a:blip r:embed="rId4">
            <a:alphaModFix amt="59000"/>
            <a:extLst>
              <a:ext uri="{28A0092B-C50C-407E-A947-70E740481C1C}">
                <a14:useLocalDpi xmlns:a14="http://schemas.microsoft.com/office/drawing/2010/main" val="0"/>
              </a:ext>
            </a:extLst>
          </a:blip>
          <a:srcRect/>
          <a:stretch>
            <a:fillRect/>
          </a:stretch>
        </p:blipFill>
        <p:spPr bwMode="auto">
          <a:xfrm>
            <a:off x="5699268" y="3351789"/>
            <a:ext cx="460931" cy="46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8043396" y="1026391"/>
            <a:ext cx="2289896" cy="575415"/>
          </a:xfrm>
          <a:prstGeom prst="rect">
            <a:avLst/>
          </a:prstGeom>
          <a:noFill/>
        </p:spPr>
        <p:txBody>
          <a:bodyPr wrap="square" lIns="80645" tIns="40323" rIns="80645" bIns="40323" rtlCol="0">
            <a:spAutoFit/>
          </a:bodyPr>
          <a:lstStyle/>
          <a:p>
            <a:pPr algn="ctr">
              <a:lnSpc>
                <a:spcPct val="70000"/>
              </a:lnSpc>
            </a:pPr>
            <a:r>
              <a:rPr lang="en-US" sz="2293" b="1" i="1" dirty="0">
                <a:solidFill>
                  <a:schemeClr val="tx1">
                    <a:lumMod val="75000"/>
                    <a:lumOff val="25000"/>
                  </a:schemeClr>
                </a:solidFill>
                <a:latin typeface="Calibri Light" panose="020F0302020204030204" pitchFamily="34" charset="0"/>
                <a:cs typeface="Calibri Light" panose="020F0302020204030204" pitchFamily="34" charset="0"/>
              </a:rPr>
              <a:t>NEXT TARGET CONDITION</a:t>
            </a:r>
          </a:p>
        </p:txBody>
      </p:sp>
      <p:sp>
        <p:nvSpPr>
          <p:cNvPr id="56" name="Rectangle 55"/>
          <p:cNvSpPr/>
          <p:nvPr/>
        </p:nvSpPr>
        <p:spPr>
          <a:xfrm>
            <a:off x="5257907" y="520424"/>
            <a:ext cx="502722" cy="624796"/>
          </a:xfrm>
          <a:prstGeom prst="rect">
            <a:avLst/>
          </a:prstGeom>
        </p:spPr>
        <p:txBody>
          <a:bodyPr wrap="none" lIns="80655" tIns="40327" rIns="80655" bIns="40327">
            <a:spAutoFit/>
          </a:bodyPr>
          <a:lstStyle/>
          <a:p>
            <a:r>
              <a:rPr lang="en-US" sz="3531">
                <a:solidFill>
                  <a:srgbClr val="FF0000"/>
                </a:solidFill>
                <a:latin typeface="Zapf Dingbats"/>
                <a:ea typeface="Zapf Dingbats"/>
                <a:cs typeface="Zapf Dingbats"/>
              </a:rPr>
              <a:t>✓</a:t>
            </a:r>
            <a:endParaRPr lang="en-US" sz="2207">
              <a:solidFill>
                <a:srgbClr val="FF0000"/>
              </a:solidFill>
            </a:endParaRPr>
          </a:p>
        </p:txBody>
      </p:sp>
      <p:sp>
        <p:nvSpPr>
          <p:cNvPr id="58" name="Footer Placeholder 12"/>
          <p:cNvSpPr>
            <a:spLocks noGrp="1"/>
          </p:cNvSpPr>
          <p:nvPr>
            <p:ph type="ftr" sz="quarter" idx="11"/>
          </p:nvPr>
        </p:nvSpPr>
        <p:spPr>
          <a:xfrm>
            <a:off x="1653960" y="6416679"/>
            <a:ext cx="2895600" cy="365125"/>
          </a:xfrm>
        </p:spPr>
        <p:txBody>
          <a:bodyPr/>
          <a:lstStyle/>
          <a:p>
            <a:r>
              <a:rPr lang="en-US" dirty="0"/>
              <a:t>By Mike </a:t>
            </a:r>
            <a:r>
              <a:rPr lang="en-US" dirty="0" err="1"/>
              <a:t>Rother</a:t>
            </a:r>
            <a:endParaRPr lang="en-US" dirty="0"/>
          </a:p>
        </p:txBody>
      </p:sp>
    </p:spTree>
    <p:extLst>
      <p:ext uri="{BB962C8B-B14F-4D97-AF65-F5344CB8AC3E}">
        <p14:creationId xmlns:p14="http://schemas.microsoft.com/office/powerpoint/2010/main" val="39185308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5.png"/></Relationships>
</file>

<file path=ppt/webextensions/webextension1.xml><?xml version="1.0" encoding="utf-8"?>
<we:webextension xmlns:we="http://schemas.microsoft.com/office/webextensions/webextension/2010/11" id="{6B570A0E-7E0D-4560-8924-7A4FF064650D}">
  <we:reference id="wa104295828" version="1.6.0.0" store="en-US" storeType="OMEX"/>
  <we:alternateReferences>
    <we:reference id="wa104295828" version="1.6.0.0" store="wa104295828" storeType="OMEX"/>
  </we:alternateReferences>
  <we:properties>
    <we:property name="__labs__" value="{&quot;configuration&quot;:{&quot;appVersion&quot;:{&quot;major&quot;:1,&quot;minor&quot;:0},&quot;components&quot;:[{&quot;type&quot;:&quot;Labs.Components.ActivityComponent&quot;,&quot;name&quot;:&quot;www.random.org/dice/?num=1&quot;,&quot;values&quot;:{},&quot;data&quot;:{&quot;uri&quot;:&quot;www.random.org/dice/?num=1&quot;},&quot;secure&quot;:false}],&quot;name&quot;:&quot;www.random.org/dice/?num=1&quot;,&quot;timeline&quot;:null,&quot;analytics&quot;:null},&quot;hostVersion&quot;:{&quot;major&quot;:0,&quot;minor&quot;:1}}"/>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Office Theme</Template>
  <TotalTime>2211</TotalTime>
  <Words>1684</Words>
  <Application>Microsoft Office PowerPoint</Application>
  <PresentationFormat>Widescreen</PresentationFormat>
  <Paragraphs>262</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Helvetica</vt:lpstr>
      <vt:lpstr>inherit</vt:lpstr>
      <vt:lpstr>Lucida Bright</vt:lpstr>
      <vt:lpstr>Montserrat</vt:lpstr>
      <vt:lpstr>Times New Roman</vt:lpstr>
      <vt:lpstr>Wingdings</vt:lpstr>
      <vt:lpstr>Wingdings 2</vt:lpstr>
      <vt:lpstr>Zapf Dingbats</vt:lpstr>
      <vt:lpstr>Office Theme</vt:lpstr>
      <vt:lpstr>Structured Problem Solving</vt:lpstr>
      <vt:lpstr>PowerPoint Presentation</vt:lpstr>
      <vt:lpstr>PowerPoint Presentation</vt:lpstr>
      <vt:lpstr>Why Do Problems Keep Coming Back?</vt:lpstr>
      <vt:lpstr>Are We Solving the Right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Company>Vermont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Structured Problem Solving</dc:title>
  <dc:creator>jbates</dc:creator>
  <cp:lastModifiedBy>Jon Bates</cp:lastModifiedBy>
  <cp:revision>75</cp:revision>
  <dcterms:created xsi:type="dcterms:W3CDTF">2017-07-26T12:25:43Z</dcterms:created>
  <dcterms:modified xsi:type="dcterms:W3CDTF">2017-09-12T16:32:48Z</dcterms:modified>
</cp:coreProperties>
</file>