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69" r:id="rId14"/>
    <p:sldId id="273" r:id="rId15"/>
    <p:sldId id="274" r:id="rId16"/>
    <p:sldId id="275" r:id="rId17"/>
    <p:sldId id="27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fpsvr\groups\lmi\Presentations\Kevin's%20Presentations\SVTDevConfData2.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fpsvr\groups\lmi\Presentations\Kevin's%20Presentations\SVTDevConfData2.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0D-439C-A9DA-0A618235DC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0D-439C-A9DA-0A618235DCDC}"/>
              </c:ext>
            </c:extLst>
          </c:dPt>
          <c:dPt>
            <c:idx val="2"/>
            <c:bubble3D val="0"/>
            <c:explosion val="7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0D-439C-A9DA-0A618235DCD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E0D-439C-A9DA-0A618235DCD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E0D-439C-A9DA-0A618235DCD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E0D-439C-A9DA-0A618235DCD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E0D-439C-A9DA-0A618235DCD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E0D-439C-A9DA-0A618235DCDC}"/>
              </c:ext>
            </c:extLst>
          </c:dPt>
          <c:dPt>
            <c:idx val="8"/>
            <c:bubble3D val="0"/>
            <c:explosion val="7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E0D-439C-A9DA-0A618235DCD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DE0D-439C-A9DA-0A618235DCD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DE0D-439C-A9DA-0A618235DCDC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DE0D-439C-A9DA-0A618235DCD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DE0D-439C-A9DA-0A618235DCDC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DE0D-439C-A9DA-0A618235DCDC}"/>
              </c:ext>
            </c:extLst>
          </c:dPt>
          <c:dLbls>
            <c:dLbl>
              <c:idx val="0"/>
              <c:layout>
                <c:manualLayout>
                  <c:x val="-0.12797828939860778"/>
                  <c:y val="6.3634510628566665E-4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0D-439C-A9DA-0A618235DCDC}"/>
                </c:ext>
              </c:extLst>
            </c:dLbl>
            <c:dLbl>
              <c:idx val="2"/>
              <c:layout>
                <c:manualLayout>
                  <c:x val="6.4497525043115886E-2"/>
                  <c:y val="1.175258449031083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0D-439C-A9DA-0A618235DCDC}"/>
                </c:ext>
              </c:extLst>
            </c:dLbl>
            <c:dLbl>
              <c:idx val="3"/>
              <c:layout>
                <c:manualLayout>
                  <c:x val="4.1854812439208163E-3"/>
                  <c:y val="-2.062018239238707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E0D-439C-A9DA-0A618235DCDC}"/>
                </c:ext>
              </c:extLst>
            </c:dLbl>
            <c:dLbl>
              <c:idx val="4"/>
              <c:layout>
                <c:manualLayout>
                  <c:x val="4.586191841221119E-2"/>
                  <c:y val="-4.716310710848182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E0D-439C-A9DA-0A618235DCDC}"/>
                </c:ext>
              </c:extLst>
            </c:dLbl>
            <c:dLbl>
              <c:idx val="5"/>
              <c:layout>
                <c:manualLayout>
                  <c:x val="2.7588362880290488E-2"/>
                  <c:y val="2.223013417482348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E0D-439C-A9DA-0A618235DCDC}"/>
                </c:ext>
              </c:extLst>
            </c:dLbl>
            <c:dLbl>
              <c:idx val="6"/>
              <c:layout>
                <c:manualLayout>
                  <c:x val="0.13860226710791587"/>
                  <c:y val="5.1516896415643391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E0D-439C-A9DA-0A618235DCDC}"/>
                </c:ext>
              </c:extLst>
            </c:dLbl>
            <c:dLbl>
              <c:idx val="7"/>
              <c:layout>
                <c:manualLayout>
                  <c:x val="-4.5441676414122389E-2"/>
                  <c:y val="1.182976308236686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E0D-439C-A9DA-0A618235DCDC}"/>
                </c:ext>
              </c:extLst>
            </c:dLbl>
            <c:dLbl>
              <c:idx val="8"/>
              <c:layout>
                <c:manualLayout>
                  <c:x val="-6.5537240850287726E-2"/>
                  <c:y val="-4.974716070917280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E0D-439C-A9DA-0A618235DCDC}"/>
                </c:ext>
              </c:extLst>
            </c:dLbl>
            <c:dLbl>
              <c:idx val="9"/>
              <c:layout>
                <c:manualLayout>
                  <c:x val="-6.1169120164327288E-3"/>
                  <c:y val="9.331304511476348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E0D-439C-A9DA-0A618235DCDC}"/>
                </c:ext>
              </c:extLst>
            </c:dLbl>
            <c:dLbl>
              <c:idx val="10"/>
              <c:layout>
                <c:manualLayout>
                  <c:x val="-0.10607345277492487"/>
                  <c:y val="0.1477152404753167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E0D-439C-A9DA-0A618235DCDC}"/>
                </c:ext>
              </c:extLst>
            </c:dLbl>
            <c:dLbl>
              <c:idx val="11"/>
              <c:layout>
                <c:manualLayout>
                  <c:x val="-9.9504735821065851E-2"/>
                  <c:y val="6.103000522504469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E0D-439C-A9DA-0A618235DCDC}"/>
                </c:ext>
              </c:extLst>
            </c:dLbl>
            <c:dLbl>
              <c:idx val="12"/>
              <c:layout>
                <c:manualLayout>
                  <c:x val="-0.14696584122636844"/>
                  <c:y val="4.513861400227803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E0D-439C-A9DA-0A618235DCDC}"/>
                </c:ext>
              </c:extLst>
            </c:dLbl>
            <c:dLbl>
              <c:idx val="13"/>
              <c:layout>
                <c:manualLayout>
                  <c:x val="-0.18206873597322074"/>
                  <c:y val="1.686705357785286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E0D-439C-A9DA-0A618235DC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'IND EMP 20166'!$A$6:$A$19</c:f>
              <c:strCache>
                <c:ptCount val="14"/>
                <c:pt idx="0">
                  <c:v>      Natural Resources and Mining supersector</c:v>
                </c:pt>
                <c:pt idx="1">
                  <c:v>      Construction supersector</c:v>
                </c:pt>
                <c:pt idx="2">
                  <c:v>      Manufacturing supersector</c:v>
                </c:pt>
                <c:pt idx="3">
                  <c:v>        Retail trade</c:v>
                </c:pt>
                <c:pt idx="4">
                  <c:v>      Information supersector</c:v>
                </c:pt>
                <c:pt idx="5">
                  <c:v>      Financial Activities supersector</c:v>
                </c:pt>
                <c:pt idx="6">
                  <c:v>      Professional and Business Services supersector</c:v>
                </c:pt>
                <c:pt idx="7">
                  <c:v>        Educational services</c:v>
                </c:pt>
                <c:pt idx="8">
                  <c:v>        Health care and social assistance</c:v>
                </c:pt>
                <c:pt idx="9">
                  <c:v>      Leisure and Hospitality supersector</c:v>
                </c:pt>
                <c:pt idx="10">
                  <c:v>      Other services, except public administration supersector</c:v>
                </c:pt>
                <c:pt idx="11">
                  <c:v>  Federal Government</c:v>
                </c:pt>
                <c:pt idx="12">
                  <c:v>  State government</c:v>
                </c:pt>
                <c:pt idx="13">
                  <c:v>  Local government</c:v>
                </c:pt>
              </c:strCache>
            </c:strRef>
          </c:cat>
          <c:val>
            <c:numRef>
              <c:f>'IND EMP 20166'!$B$6:$B$19</c:f>
              <c:numCache>
                <c:formatCode>#,##0</c:formatCode>
                <c:ptCount val="14"/>
                <c:pt idx="0">
                  <c:v>3440</c:v>
                </c:pt>
                <c:pt idx="1">
                  <c:v>13202</c:v>
                </c:pt>
                <c:pt idx="2">
                  <c:v>29934</c:v>
                </c:pt>
                <c:pt idx="3">
                  <c:v>37447</c:v>
                </c:pt>
                <c:pt idx="4">
                  <c:v>4652</c:v>
                </c:pt>
                <c:pt idx="5">
                  <c:v>11499</c:v>
                </c:pt>
                <c:pt idx="6">
                  <c:v>26462</c:v>
                </c:pt>
                <c:pt idx="7">
                  <c:v>10332</c:v>
                </c:pt>
                <c:pt idx="8">
                  <c:v>50287</c:v>
                </c:pt>
                <c:pt idx="9">
                  <c:v>38002</c:v>
                </c:pt>
                <c:pt idx="10">
                  <c:v>8811</c:v>
                </c:pt>
                <c:pt idx="11">
                  <c:v>6849</c:v>
                </c:pt>
                <c:pt idx="12">
                  <c:v>16150</c:v>
                </c:pt>
                <c:pt idx="13">
                  <c:v>30932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DE0D-439C-A9DA-0A618235DCDC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E-DE0D-439C-A9DA-0A618235DC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DE0D-439C-A9DA-0A618235DCD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DE0D-439C-A9DA-0A618235DCD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4-DE0D-439C-A9DA-0A618235DCD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6-DE0D-439C-A9DA-0A618235DCD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8-DE0D-439C-A9DA-0A618235DCD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A-DE0D-439C-A9DA-0A618235DCD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C-DE0D-439C-A9DA-0A618235DCD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E-DE0D-439C-A9DA-0A618235DCD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0-DE0D-439C-A9DA-0A618235DCD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2-DE0D-439C-A9DA-0A618235DCDC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4-DE0D-439C-A9DA-0A618235DCD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6-DE0D-439C-A9DA-0A618235DCDC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8-DE0D-439C-A9DA-0A618235DCDC}"/>
              </c:ext>
            </c:extLst>
          </c:dPt>
          <c:cat>
            <c:strRef>
              <c:f>'IND EMP 20166'!$A$6:$A$19</c:f>
              <c:strCache>
                <c:ptCount val="14"/>
                <c:pt idx="0">
                  <c:v>      Natural Resources and Mining supersector</c:v>
                </c:pt>
                <c:pt idx="1">
                  <c:v>      Construction supersector</c:v>
                </c:pt>
                <c:pt idx="2">
                  <c:v>      Manufacturing supersector</c:v>
                </c:pt>
                <c:pt idx="3">
                  <c:v>        Retail trade</c:v>
                </c:pt>
                <c:pt idx="4">
                  <c:v>      Information supersector</c:v>
                </c:pt>
                <c:pt idx="5">
                  <c:v>      Financial Activities supersector</c:v>
                </c:pt>
                <c:pt idx="6">
                  <c:v>      Professional and Business Services supersector</c:v>
                </c:pt>
                <c:pt idx="7">
                  <c:v>        Educational services</c:v>
                </c:pt>
                <c:pt idx="8">
                  <c:v>        Health care and social assistance</c:v>
                </c:pt>
                <c:pt idx="9">
                  <c:v>      Leisure and Hospitality supersector</c:v>
                </c:pt>
                <c:pt idx="10">
                  <c:v>      Other services, except public administration supersector</c:v>
                </c:pt>
                <c:pt idx="11">
                  <c:v>  Federal Government</c:v>
                </c:pt>
                <c:pt idx="12">
                  <c:v>  State government</c:v>
                </c:pt>
                <c:pt idx="13">
                  <c:v>  Local government</c:v>
                </c:pt>
              </c:strCache>
            </c:strRef>
          </c:cat>
          <c:val>
            <c:numRef>
              <c:f>'IND EMP 20166'!$C$6:$C$19</c:f>
              <c:numCache>
                <c:formatCode>#,##0</c:formatCode>
                <c:ptCount val="14"/>
                <c:pt idx="0">
                  <c:v>3973</c:v>
                </c:pt>
                <c:pt idx="1">
                  <c:v>15665</c:v>
                </c:pt>
                <c:pt idx="2">
                  <c:v>29990</c:v>
                </c:pt>
                <c:pt idx="3">
                  <c:v>37903</c:v>
                </c:pt>
                <c:pt idx="4">
                  <c:v>4635</c:v>
                </c:pt>
                <c:pt idx="5">
                  <c:v>11695</c:v>
                </c:pt>
                <c:pt idx="6">
                  <c:v>27959</c:v>
                </c:pt>
                <c:pt idx="7">
                  <c:v>10157</c:v>
                </c:pt>
                <c:pt idx="8">
                  <c:v>50780</c:v>
                </c:pt>
                <c:pt idx="9">
                  <c:v>33578</c:v>
                </c:pt>
                <c:pt idx="10">
                  <c:v>9107</c:v>
                </c:pt>
                <c:pt idx="11">
                  <c:v>6935</c:v>
                </c:pt>
                <c:pt idx="12">
                  <c:v>16426</c:v>
                </c:pt>
                <c:pt idx="13">
                  <c:v>31027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9-DE0D-439C-A9DA-0A618235DCDC}"/>
            </c:ext>
          </c:extLst>
        </c:ser>
        <c:ser>
          <c:idx val="2"/>
          <c:order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DE0D-439C-A9DA-0A618235DC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DE0D-439C-A9DA-0A618235DCD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DE0D-439C-A9DA-0A618235DCD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DE0D-439C-A9DA-0A618235DCD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DE0D-439C-A9DA-0A618235DCD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DE0D-439C-A9DA-0A618235DCD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DE0D-439C-A9DA-0A618235DCD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9-DE0D-439C-A9DA-0A618235DCD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B-DE0D-439C-A9DA-0A618235DCD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D-DE0D-439C-A9DA-0A618235DCD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F-DE0D-439C-A9DA-0A618235DCDC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1-DE0D-439C-A9DA-0A618235DCD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3-DE0D-439C-A9DA-0A618235DCDC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5-DE0D-439C-A9DA-0A618235DCDC}"/>
              </c:ext>
            </c:extLst>
          </c:dPt>
          <c:cat>
            <c:strRef>
              <c:f>'IND EMP 20166'!$A$6:$A$19</c:f>
              <c:strCache>
                <c:ptCount val="14"/>
                <c:pt idx="0">
                  <c:v>      Natural Resources and Mining supersector</c:v>
                </c:pt>
                <c:pt idx="1">
                  <c:v>      Construction supersector</c:v>
                </c:pt>
                <c:pt idx="2">
                  <c:v>      Manufacturing supersector</c:v>
                </c:pt>
                <c:pt idx="3">
                  <c:v>        Retail trade</c:v>
                </c:pt>
                <c:pt idx="4">
                  <c:v>      Information supersector</c:v>
                </c:pt>
                <c:pt idx="5">
                  <c:v>      Financial Activities supersector</c:v>
                </c:pt>
                <c:pt idx="6">
                  <c:v>      Professional and Business Services supersector</c:v>
                </c:pt>
                <c:pt idx="7">
                  <c:v>        Educational services</c:v>
                </c:pt>
                <c:pt idx="8">
                  <c:v>        Health care and social assistance</c:v>
                </c:pt>
                <c:pt idx="9">
                  <c:v>      Leisure and Hospitality supersector</c:v>
                </c:pt>
                <c:pt idx="10">
                  <c:v>      Other services, except public administration supersector</c:v>
                </c:pt>
                <c:pt idx="11">
                  <c:v>  Federal Government</c:v>
                </c:pt>
                <c:pt idx="12">
                  <c:v>  State government</c:v>
                </c:pt>
                <c:pt idx="13">
                  <c:v>  Local government</c:v>
                </c:pt>
              </c:strCache>
            </c:strRef>
          </c:cat>
          <c:val>
            <c:numRef>
              <c:f>'IND EMP 20166'!$D$6:$D$19</c:f>
              <c:numCache>
                <c:formatCode>#,##0</c:formatCode>
                <c:ptCount val="14"/>
                <c:pt idx="0">
                  <c:v>4211</c:v>
                </c:pt>
                <c:pt idx="1">
                  <c:v>16734</c:v>
                </c:pt>
                <c:pt idx="2">
                  <c:v>30015</c:v>
                </c:pt>
                <c:pt idx="3">
                  <c:v>38298</c:v>
                </c:pt>
                <c:pt idx="4">
                  <c:v>4669</c:v>
                </c:pt>
                <c:pt idx="5">
                  <c:v>11854</c:v>
                </c:pt>
                <c:pt idx="6">
                  <c:v>28634</c:v>
                </c:pt>
                <c:pt idx="7">
                  <c:v>9956</c:v>
                </c:pt>
                <c:pt idx="8">
                  <c:v>51252</c:v>
                </c:pt>
                <c:pt idx="9">
                  <c:v>37472</c:v>
                </c:pt>
                <c:pt idx="10">
                  <c:v>9150</c:v>
                </c:pt>
                <c:pt idx="11">
                  <c:v>6978</c:v>
                </c:pt>
                <c:pt idx="12">
                  <c:v>16418</c:v>
                </c:pt>
                <c:pt idx="13">
                  <c:v>25772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6-DE0D-439C-A9DA-0A618235DCDC}"/>
            </c:ext>
          </c:extLst>
        </c:ser>
        <c:ser>
          <c:idx val="3"/>
          <c:order val="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8-DE0D-439C-A9DA-0A618235DC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A-DE0D-439C-A9DA-0A618235DCD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C-DE0D-439C-A9DA-0A618235DCD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E-DE0D-439C-A9DA-0A618235DCD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0-DE0D-439C-A9DA-0A618235DCD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2-DE0D-439C-A9DA-0A618235DCD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4-DE0D-439C-A9DA-0A618235DCD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6-DE0D-439C-A9DA-0A618235DCD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8-DE0D-439C-A9DA-0A618235DCD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A-DE0D-439C-A9DA-0A618235DCD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C-DE0D-439C-A9DA-0A618235DCDC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E-DE0D-439C-A9DA-0A618235DCD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0-DE0D-439C-A9DA-0A618235DCDC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2-DE0D-439C-A9DA-0A618235DCDC}"/>
              </c:ext>
            </c:extLst>
          </c:dPt>
          <c:cat>
            <c:strRef>
              <c:f>'IND EMP 20166'!$A$6:$A$19</c:f>
              <c:strCache>
                <c:ptCount val="14"/>
                <c:pt idx="0">
                  <c:v>      Natural Resources and Mining supersector</c:v>
                </c:pt>
                <c:pt idx="1">
                  <c:v>      Construction supersector</c:v>
                </c:pt>
                <c:pt idx="2">
                  <c:v>      Manufacturing supersector</c:v>
                </c:pt>
                <c:pt idx="3">
                  <c:v>        Retail trade</c:v>
                </c:pt>
                <c:pt idx="4">
                  <c:v>      Information supersector</c:v>
                </c:pt>
                <c:pt idx="5">
                  <c:v>      Financial Activities supersector</c:v>
                </c:pt>
                <c:pt idx="6">
                  <c:v>      Professional and Business Services supersector</c:v>
                </c:pt>
                <c:pt idx="7">
                  <c:v>        Educational services</c:v>
                </c:pt>
                <c:pt idx="8">
                  <c:v>        Health care and social assistance</c:v>
                </c:pt>
                <c:pt idx="9">
                  <c:v>      Leisure and Hospitality supersector</c:v>
                </c:pt>
                <c:pt idx="10">
                  <c:v>      Other services, except public administration supersector</c:v>
                </c:pt>
                <c:pt idx="11">
                  <c:v>  Federal Government</c:v>
                </c:pt>
                <c:pt idx="12">
                  <c:v>  State government</c:v>
                </c:pt>
                <c:pt idx="13">
                  <c:v>  Local government</c:v>
                </c:pt>
              </c:strCache>
            </c:strRef>
          </c:cat>
          <c:val>
            <c:numRef>
              <c:f>'IND EMP 20166'!$E$6:$E$19</c:f>
              <c:numCache>
                <c:formatCode>#,##0</c:formatCode>
                <c:ptCount val="14"/>
                <c:pt idx="0">
                  <c:v>3865</c:v>
                </c:pt>
                <c:pt idx="1">
                  <c:v>15769</c:v>
                </c:pt>
                <c:pt idx="2">
                  <c:v>30959</c:v>
                </c:pt>
                <c:pt idx="3">
                  <c:v>38543</c:v>
                </c:pt>
                <c:pt idx="4">
                  <c:v>4650</c:v>
                </c:pt>
                <c:pt idx="5">
                  <c:v>11644</c:v>
                </c:pt>
                <c:pt idx="6">
                  <c:v>27741</c:v>
                </c:pt>
                <c:pt idx="7">
                  <c:v>10258</c:v>
                </c:pt>
                <c:pt idx="8">
                  <c:v>50282</c:v>
                </c:pt>
                <c:pt idx="9">
                  <c:v>35323</c:v>
                </c:pt>
                <c:pt idx="10">
                  <c:v>8977</c:v>
                </c:pt>
                <c:pt idx="11">
                  <c:v>6790</c:v>
                </c:pt>
                <c:pt idx="12">
                  <c:v>16553</c:v>
                </c:pt>
                <c:pt idx="13">
                  <c:v>31237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3-DE0D-439C-A9DA-0A618235DCDC}"/>
            </c:ext>
          </c:extLst>
        </c:ser>
        <c:ser>
          <c:idx val="4"/>
          <c:order val="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5-DE0D-439C-A9DA-0A618235DC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7-DE0D-439C-A9DA-0A618235DCD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9-DE0D-439C-A9DA-0A618235DCD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B-DE0D-439C-A9DA-0A618235DCD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D-DE0D-439C-A9DA-0A618235DCD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F-DE0D-439C-A9DA-0A618235DCD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1-DE0D-439C-A9DA-0A618235DCD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3-DE0D-439C-A9DA-0A618235DCD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5-DE0D-439C-A9DA-0A618235DCD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7-DE0D-439C-A9DA-0A618235DCD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9-DE0D-439C-A9DA-0A618235DCDC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B-DE0D-439C-A9DA-0A618235DCD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D-DE0D-439C-A9DA-0A618235DCDC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F-DE0D-439C-A9DA-0A618235DCDC}"/>
              </c:ext>
            </c:extLst>
          </c:dPt>
          <c:cat>
            <c:strRef>
              <c:f>'IND EMP 20166'!$A$6:$A$19</c:f>
              <c:strCache>
                <c:ptCount val="14"/>
                <c:pt idx="0">
                  <c:v>      Natural Resources and Mining supersector</c:v>
                </c:pt>
                <c:pt idx="1">
                  <c:v>      Construction supersector</c:v>
                </c:pt>
                <c:pt idx="2">
                  <c:v>      Manufacturing supersector</c:v>
                </c:pt>
                <c:pt idx="3">
                  <c:v>        Retail trade</c:v>
                </c:pt>
                <c:pt idx="4">
                  <c:v>      Information supersector</c:v>
                </c:pt>
                <c:pt idx="5">
                  <c:v>      Financial Activities supersector</c:v>
                </c:pt>
                <c:pt idx="6">
                  <c:v>      Professional and Business Services supersector</c:v>
                </c:pt>
                <c:pt idx="7">
                  <c:v>        Educational services</c:v>
                </c:pt>
                <c:pt idx="8">
                  <c:v>        Health care and social assistance</c:v>
                </c:pt>
                <c:pt idx="9">
                  <c:v>      Leisure and Hospitality supersector</c:v>
                </c:pt>
                <c:pt idx="10">
                  <c:v>      Other services, except public administration supersector</c:v>
                </c:pt>
                <c:pt idx="11">
                  <c:v>  Federal Government</c:v>
                </c:pt>
                <c:pt idx="12">
                  <c:v>  State government</c:v>
                </c:pt>
                <c:pt idx="13">
                  <c:v>  Local government</c:v>
                </c:pt>
              </c:strCache>
            </c:strRef>
          </c:cat>
          <c:val>
            <c:numRef>
              <c:f>'IND EMP 20166'!$F$6:$F$19</c:f>
              <c:numCache>
                <c:formatCode>#,##0</c:formatCode>
                <c:ptCount val="14"/>
                <c:pt idx="0">
                  <c:v>3872.25</c:v>
                </c:pt>
                <c:pt idx="1">
                  <c:v>15342.5</c:v>
                </c:pt>
                <c:pt idx="2">
                  <c:v>30224.5</c:v>
                </c:pt>
                <c:pt idx="3">
                  <c:v>38047.75</c:v>
                </c:pt>
                <c:pt idx="4">
                  <c:v>4651.5</c:v>
                </c:pt>
                <c:pt idx="5">
                  <c:v>11673</c:v>
                </c:pt>
                <c:pt idx="6">
                  <c:v>27699</c:v>
                </c:pt>
                <c:pt idx="7">
                  <c:v>10175.75</c:v>
                </c:pt>
                <c:pt idx="8">
                  <c:v>50650.25</c:v>
                </c:pt>
                <c:pt idx="9">
                  <c:v>36093.75</c:v>
                </c:pt>
                <c:pt idx="10">
                  <c:v>9011.25</c:v>
                </c:pt>
                <c:pt idx="11">
                  <c:v>6888</c:v>
                </c:pt>
                <c:pt idx="12">
                  <c:v>16386.75</c:v>
                </c:pt>
                <c:pt idx="13">
                  <c:v>29742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90-DE0D-439C-A9DA-0A618235DC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dirty="0"/>
              <a:t>2007</a:t>
            </a:r>
            <a:r>
              <a:rPr lang="en-US" sz="1800" baseline="0" dirty="0"/>
              <a:t> Recession</a:t>
            </a:r>
          </a:p>
          <a:p>
            <a:pPr>
              <a:defRPr/>
            </a:pPr>
            <a:r>
              <a:rPr lang="en-US" sz="1800" baseline="0" dirty="0"/>
              <a:t>% Change in Jobs &amp; Duration in Months:</a:t>
            </a:r>
          </a:p>
          <a:p>
            <a:pPr>
              <a:defRPr/>
            </a:pPr>
            <a:r>
              <a:rPr lang="en-US" sz="1800" baseline="0" dirty="0"/>
              <a:t>United States and Vermont</a:t>
            </a:r>
          </a:p>
          <a:p>
            <a:pPr>
              <a:defRPr/>
            </a:pPr>
            <a:r>
              <a:rPr lang="en-US" sz="1800" baseline="0" dirty="0"/>
              <a:t>Total Nonfarm Jobs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235445401539573E-2"/>
          <c:y val="0.22804377564979481"/>
          <c:w val="0.91699505553545613"/>
          <c:h val="0.67638172280448527"/>
        </c:manualLayout>
      </c:layout>
      <c:lineChart>
        <c:grouping val="standard"/>
        <c:varyColors val="0"/>
        <c:ser>
          <c:idx val="2"/>
          <c:order val="0"/>
          <c:tx>
            <c:strRef>
              <c:f>'burl growth'!$F$2</c:f>
              <c:strCache>
                <c:ptCount val="1"/>
                <c:pt idx="0">
                  <c:v>Vermont</c:v>
                </c:pt>
              </c:strCache>
            </c:strRef>
          </c:tx>
          <c:spPr>
            <a:ln w="31750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'burl growth'!$C$4:$C$116</c:f>
              <c:numCache>
                <c:formatCode>[$-409]mmm\-yy;@</c:formatCode>
                <c:ptCount val="113"/>
                <c:pt idx="0">
                  <c:v>39417</c:v>
                </c:pt>
                <c:pt idx="1">
                  <c:v>39448</c:v>
                </c:pt>
                <c:pt idx="2">
                  <c:v>39479</c:v>
                </c:pt>
                <c:pt idx="3">
                  <c:v>39508</c:v>
                </c:pt>
                <c:pt idx="4">
                  <c:v>39539</c:v>
                </c:pt>
                <c:pt idx="5">
                  <c:v>39569</c:v>
                </c:pt>
                <c:pt idx="6">
                  <c:v>39600</c:v>
                </c:pt>
                <c:pt idx="7">
                  <c:v>39630</c:v>
                </c:pt>
                <c:pt idx="8">
                  <c:v>39661</c:v>
                </c:pt>
                <c:pt idx="9">
                  <c:v>39692</c:v>
                </c:pt>
                <c:pt idx="10">
                  <c:v>39722</c:v>
                </c:pt>
                <c:pt idx="11">
                  <c:v>39753</c:v>
                </c:pt>
                <c:pt idx="12">
                  <c:v>39783</c:v>
                </c:pt>
                <c:pt idx="13">
                  <c:v>39814</c:v>
                </c:pt>
                <c:pt idx="14">
                  <c:v>39845</c:v>
                </c:pt>
                <c:pt idx="15">
                  <c:v>39873</c:v>
                </c:pt>
                <c:pt idx="16">
                  <c:v>39904</c:v>
                </c:pt>
                <c:pt idx="17">
                  <c:v>39934</c:v>
                </c:pt>
                <c:pt idx="18">
                  <c:v>39965</c:v>
                </c:pt>
                <c:pt idx="19">
                  <c:v>39995</c:v>
                </c:pt>
                <c:pt idx="20">
                  <c:v>40026</c:v>
                </c:pt>
                <c:pt idx="21">
                  <c:v>40057</c:v>
                </c:pt>
                <c:pt idx="22">
                  <c:v>40087</c:v>
                </c:pt>
                <c:pt idx="23">
                  <c:v>40118</c:v>
                </c:pt>
                <c:pt idx="24">
                  <c:v>40148</c:v>
                </c:pt>
                <c:pt idx="25">
                  <c:v>40179</c:v>
                </c:pt>
                <c:pt idx="26">
                  <c:v>40210</c:v>
                </c:pt>
                <c:pt idx="27">
                  <c:v>40238</c:v>
                </c:pt>
                <c:pt idx="28">
                  <c:v>40269</c:v>
                </c:pt>
                <c:pt idx="29">
                  <c:v>40299</c:v>
                </c:pt>
                <c:pt idx="30">
                  <c:v>40330</c:v>
                </c:pt>
                <c:pt idx="31">
                  <c:v>40360</c:v>
                </c:pt>
                <c:pt idx="32">
                  <c:v>40391</c:v>
                </c:pt>
                <c:pt idx="33">
                  <c:v>40422</c:v>
                </c:pt>
                <c:pt idx="34">
                  <c:v>40452</c:v>
                </c:pt>
                <c:pt idx="35">
                  <c:v>40483</c:v>
                </c:pt>
                <c:pt idx="36">
                  <c:v>40513</c:v>
                </c:pt>
                <c:pt idx="37">
                  <c:v>40544</c:v>
                </c:pt>
                <c:pt idx="38">
                  <c:v>40575</c:v>
                </c:pt>
                <c:pt idx="39">
                  <c:v>40603</c:v>
                </c:pt>
                <c:pt idx="40">
                  <c:v>40634</c:v>
                </c:pt>
                <c:pt idx="41">
                  <c:v>40664</c:v>
                </c:pt>
                <c:pt idx="42">
                  <c:v>40695</c:v>
                </c:pt>
                <c:pt idx="43">
                  <c:v>40725</c:v>
                </c:pt>
                <c:pt idx="44">
                  <c:v>40756</c:v>
                </c:pt>
                <c:pt idx="45">
                  <c:v>40787</c:v>
                </c:pt>
                <c:pt idx="46">
                  <c:v>40817</c:v>
                </c:pt>
                <c:pt idx="47">
                  <c:v>40848</c:v>
                </c:pt>
                <c:pt idx="48">
                  <c:v>40878</c:v>
                </c:pt>
                <c:pt idx="49">
                  <c:v>40909</c:v>
                </c:pt>
                <c:pt idx="50">
                  <c:v>40940</c:v>
                </c:pt>
                <c:pt idx="51">
                  <c:v>40969</c:v>
                </c:pt>
                <c:pt idx="52">
                  <c:v>41000</c:v>
                </c:pt>
                <c:pt idx="53">
                  <c:v>41030</c:v>
                </c:pt>
                <c:pt idx="54">
                  <c:v>41061</c:v>
                </c:pt>
                <c:pt idx="55">
                  <c:v>41091</c:v>
                </c:pt>
                <c:pt idx="56">
                  <c:v>41122</c:v>
                </c:pt>
                <c:pt idx="57">
                  <c:v>41153</c:v>
                </c:pt>
                <c:pt idx="58">
                  <c:v>41183</c:v>
                </c:pt>
                <c:pt idx="59">
                  <c:v>41214</c:v>
                </c:pt>
                <c:pt idx="60">
                  <c:v>41244</c:v>
                </c:pt>
                <c:pt idx="61">
                  <c:v>41275</c:v>
                </c:pt>
                <c:pt idx="62">
                  <c:v>41306</c:v>
                </c:pt>
                <c:pt idx="63">
                  <c:v>41334</c:v>
                </c:pt>
                <c:pt idx="64">
                  <c:v>41365</c:v>
                </c:pt>
                <c:pt idx="65">
                  <c:v>41395</c:v>
                </c:pt>
                <c:pt idx="66">
                  <c:v>41426</c:v>
                </c:pt>
                <c:pt idx="67">
                  <c:v>41456</c:v>
                </c:pt>
                <c:pt idx="68">
                  <c:v>41487</c:v>
                </c:pt>
                <c:pt idx="69">
                  <c:v>41518</c:v>
                </c:pt>
                <c:pt idx="70">
                  <c:v>41548</c:v>
                </c:pt>
                <c:pt idx="71">
                  <c:v>41579</c:v>
                </c:pt>
                <c:pt idx="72">
                  <c:v>41609</c:v>
                </c:pt>
                <c:pt idx="73">
                  <c:v>41640</c:v>
                </c:pt>
                <c:pt idx="74">
                  <c:v>41671</c:v>
                </c:pt>
                <c:pt idx="75">
                  <c:v>41699</c:v>
                </c:pt>
                <c:pt idx="76">
                  <c:v>41730</c:v>
                </c:pt>
                <c:pt idx="77">
                  <c:v>41760</c:v>
                </c:pt>
                <c:pt idx="78">
                  <c:v>41791</c:v>
                </c:pt>
                <c:pt idx="79">
                  <c:v>41821</c:v>
                </c:pt>
                <c:pt idx="80">
                  <c:v>41852</c:v>
                </c:pt>
                <c:pt idx="81">
                  <c:v>41883</c:v>
                </c:pt>
                <c:pt idx="82">
                  <c:v>41913</c:v>
                </c:pt>
                <c:pt idx="83">
                  <c:v>41944</c:v>
                </c:pt>
                <c:pt idx="84">
                  <c:v>41974</c:v>
                </c:pt>
                <c:pt idx="85">
                  <c:v>42005</c:v>
                </c:pt>
                <c:pt idx="86">
                  <c:v>42036</c:v>
                </c:pt>
                <c:pt idx="87">
                  <c:v>42064</c:v>
                </c:pt>
                <c:pt idx="88">
                  <c:v>42095</c:v>
                </c:pt>
                <c:pt idx="89">
                  <c:v>42125</c:v>
                </c:pt>
                <c:pt idx="90">
                  <c:v>42156</c:v>
                </c:pt>
                <c:pt idx="91">
                  <c:v>42186</c:v>
                </c:pt>
                <c:pt idx="92">
                  <c:v>42217</c:v>
                </c:pt>
                <c:pt idx="93">
                  <c:v>42248</c:v>
                </c:pt>
                <c:pt idx="94">
                  <c:v>42278</c:v>
                </c:pt>
                <c:pt idx="95">
                  <c:v>42309</c:v>
                </c:pt>
                <c:pt idx="96">
                  <c:v>42339</c:v>
                </c:pt>
                <c:pt idx="97">
                  <c:v>42370</c:v>
                </c:pt>
                <c:pt idx="98">
                  <c:v>42401</c:v>
                </c:pt>
                <c:pt idx="99">
                  <c:v>42430</c:v>
                </c:pt>
                <c:pt idx="100">
                  <c:v>42461</c:v>
                </c:pt>
                <c:pt idx="101">
                  <c:v>42491</c:v>
                </c:pt>
                <c:pt idx="102">
                  <c:v>42522</c:v>
                </c:pt>
                <c:pt idx="103">
                  <c:v>42552</c:v>
                </c:pt>
                <c:pt idx="104">
                  <c:v>42583</c:v>
                </c:pt>
                <c:pt idx="105">
                  <c:v>42614</c:v>
                </c:pt>
                <c:pt idx="106">
                  <c:v>42644</c:v>
                </c:pt>
                <c:pt idx="107">
                  <c:v>42675</c:v>
                </c:pt>
                <c:pt idx="108">
                  <c:v>42705</c:v>
                </c:pt>
                <c:pt idx="109">
                  <c:v>42736</c:v>
                </c:pt>
                <c:pt idx="110">
                  <c:v>42767</c:v>
                </c:pt>
                <c:pt idx="111">
                  <c:v>42795</c:v>
                </c:pt>
                <c:pt idx="112">
                  <c:v>42826</c:v>
                </c:pt>
              </c:numCache>
            </c:numRef>
          </c:cat>
          <c:val>
            <c:numRef>
              <c:f>'burl growth'!$G$4:$G$116</c:f>
              <c:numCache>
                <c:formatCode>0.0%</c:formatCode>
                <c:ptCount val="113"/>
                <c:pt idx="0">
                  <c:v>0</c:v>
                </c:pt>
                <c:pt idx="1">
                  <c:v>1.2965964343596426E-3</c:v>
                </c:pt>
                <c:pt idx="2">
                  <c:v>1.9448946515396859E-3</c:v>
                </c:pt>
                <c:pt idx="3">
                  <c:v>0</c:v>
                </c:pt>
                <c:pt idx="4">
                  <c:v>1.9448946515396859E-3</c:v>
                </c:pt>
                <c:pt idx="5">
                  <c:v>1.6207455429497752E-3</c:v>
                </c:pt>
                <c:pt idx="6">
                  <c:v>-2.9173419773095288E-3</c:v>
                </c:pt>
                <c:pt idx="7">
                  <c:v>-4.538087520259193E-3</c:v>
                </c:pt>
                <c:pt idx="8">
                  <c:v>-6.4829821717989899E-3</c:v>
                </c:pt>
                <c:pt idx="9">
                  <c:v>-6.1588330632089683E-3</c:v>
                </c:pt>
                <c:pt idx="10">
                  <c:v>-9.0761750405187192E-3</c:v>
                </c:pt>
                <c:pt idx="11">
                  <c:v>-1.0372771474878362E-2</c:v>
                </c:pt>
                <c:pt idx="12">
                  <c:v>-1.6855753646677463E-2</c:v>
                </c:pt>
                <c:pt idx="13">
                  <c:v>-2.3014586709886653E-2</c:v>
                </c:pt>
                <c:pt idx="14">
                  <c:v>-2.528363047001625E-2</c:v>
                </c:pt>
                <c:pt idx="15">
                  <c:v>-3.0794165316045397E-2</c:v>
                </c:pt>
                <c:pt idx="16">
                  <c:v>-3.6628849270664565E-2</c:v>
                </c:pt>
                <c:pt idx="17">
                  <c:v>-3.3387358184765015E-2</c:v>
                </c:pt>
                <c:pt idx="18">
                  <c:v>-3.857374392220414E-2</c:v>
                </c:pt>
                <c:pt idx="19">
                  <c:v>-4.4084278768233509E-2</c:v>
                </c:pt>
                <c:pt idx="20">
                  <c:v>-3.8897893030794162E-2</c:v>
                </c:pt>
                <c:pt idx="21">
                  <c:v>-4.3760129659643487E-2</c:v>
                </c:pt>
                <c:pt idx="22">
                  <c:v>-4.1815235008103691E-2</c:v>
                </c:pt>
                <c:pt idx="23">
                  <c:v>-4.0842787682333959E-2</c:v>
                </c:pt>
                <c:pt idx="24">
                  <c:v>-4.2463533225283734E-2</c:v>
                </c:pt>
                <c:pt idx="25">
                  <c:v>-4.0842787682333959E-2</c:v>
                </c:pt>
                <c:pt idx="26">
                  <c:v>-4.2139384116693712E-2</c:v>
                </c:pt>
                <c:pt idx="27">
                  <c:v>-3.9222042139384183E-2</c:v>
                </c:pt>
                <c:pt idx="28">
                  <c:v>-3.1118314424635418E-2</c:v>
                </c:pt>
                <c:pt idx="29">
                  <c:v>-3.4359805510534969E-2</c:v>
                </c:pt>
                <c:pt idx="30">
                  <c:v>-3.6304700162074544E-2</c:v>
                </c:pt>
                <c:pt idx="31">
                  <c:v>-3.1118314424635418E-2</c:v>
                </c:pt>
                <c:pt idx="32">
                  <c:v>-3.3387358184765015E-2</c:v>
                </c:pt>
                <c:pt idx="33">
                  <c:v>-3.1766612641815239E-2</c:v>
                </c:pt>
                <c:pt idx="34">
                  <c:v>-2.4311183144246407E-2</c:v>
                </c:pt>
                <c:pt idx="35">
                  <c:v>-3.0470016207455375E-2</c:v>
                </c:pt>
                <c:pt idx="36">
                  <c:v>-3.209076175040515E-2</c:v>
                </c:pt>
                <c:pt idx="37">
                  <c:v>-3.0145867098865464E-2</c:v>
                </c:pt>
                <c:pt idx="38">
                  <c:v>-2.9497568881685643E-2</c:v>
                </c:pt>
                <c:pt idx="39">
                  <c:v>-2.85251215559158E-2</c:v>
                </c:pt>
                <c:pt idx="40">
                  <c:v>-3.0145867098865464E-2</c:v>
                </c:pt>
                <c:pt idx="41">
                  <c:v>-2.6256077795786092E-2</c:v>
                </c:pt>
                <c:pt idx="42">
                  <c:v>-2.7228525121555824E-2</c:v>
                </c:pt>
                <c:pt idx="43">
                  <c:v>-2.6580226904376003E-2</c:v>
                </c:pt>
                <c:pt idx="44">
                  <c:v>-2.236628849270661E-2</c:v>
                </c:pt>
                <c:pt idx="45">
                  <c:v>-2.2690437601296631E-2</c:v>
                </c:pt>
                <c:pt idx="46">
                  <c:v>-2.0745542949756834E-2</c:v>
                </c:pt>
                <c:pt idx="47">
                  <c:v>-2.1393841166936878E-2</c:v>
                </c:pt>
                <c:pt idx="48">
                  <c:v>-1.6531604538087552E-2</c:v>
                </c:pt>
                <c:pt idx="49">
                  <c:v>-1.7179902755267484E-2</c:v>
                </c:pt>
                <c:pt idx="50">
                  <c:v>-1.4910858995137888E-2</c:v>
                </c:pt>
                <c:pt idx="51">
                  <c:v>-1.1993517017828137E-2</c:v>
                </c:pt>
                <c:pt idx="52">
                  <c:v>-1.7504051863857284E-2</c:v>
                </c:pt>
                <c:pt idx="53">
                  <c:v>-1.1993517017828137E-2</c:v>
                </c:pt>
                <c:pt idx="54">
                  <c:v>-1.4262560777957733E-2</c:v>
                </c:pt>
                <c:pt idx="55">
                  <c:v>-1.2317666126418159E-2</c:v>
                </c:pt>
                <c:pt idx="56">
                  <c:v>-1.0372771474878362E-2</c:v>
                </c:pt>
                <c:pt idx="57">
                  <c:v>-1.0372771474878362E-2</c:v>
                </c:pt>
                <c:pt idx="58">
                  <c:v>-1.3938411669367934E-2</c:v>
                </c:pt>
                <c:pt idx="59">
                  <c:v>-1.1993517017828137E-2</c:v>
                </c:pt>
                <c:pt idx="60">
                  <c:v>-1.0048622366288562E-2</c:v>
                </c:pt>
                <c:pt idx="61">
                  <c:v>-9.0761750405187192E-3</c:v>
                </c:pt>
                <c:pt idx="62">
                  <c:v>-9.0761750405187192E-3</c:v>
                </c:pt>
                <c:pt idx="63">
                  <c:v>-5.510534846029147E-3</c:v>
                </c:pt>
                <c:pt idx="64">
                  <c:v>-4.538087520259193E-3</c:v>
                </c:pt>
                <c:pt idx="65">
                  <c:v>-8.7520259319286975E-3</c:v>
                </c:pt>
                <c:pt idx="66">
                  <c:v>-6.1588330632089683E-3</c:v>
                </c:pt>
                <c:pt idx="67">
                  <c:v>-1.1021069692058294E-2</c:v>
                </c:pt>
                <c:pt idx="68">
                  <c:v>-4.538087520259193E-3</c:v>
                </c:pt>
                <c:pt idx="69">
                  <c:v>-7.4554294975689439E-3</c:v>
                </c:pt>
                <c:pt idx="70">
                  <c:v>-2.5931928687196182E-3</c:v>
                </c:pt>
                <c:pt idx="71">
                  <c:v>-2.2690437601295965E-3</c:v>
                </c:pt>
                <c:pt idx="72">
                  <c:v>-9.7244732576984294E-4</c:v>
                </c:pt>
                <c:pt idx="73">
                  <c:v>6.4829821717982128E-4</c:v>
                </c:pt>
                <c:pt idx="74">
                  <c:v>-6.4829821717982128E-4</c:v>
                </c:pt>
                <c:pt idx="75">
                  <c:v>1.2965964343596426E-3</c:v>
                </c:pt>
                <c:pt idx="76">
                  <c:v>-9.7244732576984294E-4</c:v>
                </c:pt>
                <c:pt idx="77">
                  <c:v>2.9173419773094178E-3</c:v>
                </c:pt>
                <c:pt idx="78">
                  <c:v>5.8346839546190576E-3</c:v>
                </c:pt>
                <c:pt idx="79">
                  <c:v>3.5656401944894611E-3</c:v>
                </c:pt>
                <c:pt idx="80">
                  <c:v>8.4278768233387868E-3</c:v>
                </c:pt>
                <c:pt idx="81">
                  <c:v>3.8897893030793718E-3</c:v>
                </c:pt>
                <c:pt idx="82">
                  <c:v>3.8897893030793718E-3</c:v>
                </c:pt>
                <c:pt idx="83">
                  <c:v>7.7795786061587435E-3</c:v>
                </c:pt>
                <c:pt idx="84">
                  <c:v>6.8071312803890116E-3</c:v>
                </c:pt>
                <c:pt idx="85">
                  <c:v>1.296596434359798E-2</c:v>
                </c:pt>
                <c:pt idx="86">
                  <c:v>8.7520259319286975E-3</c:v>
                </c:pt>
                <c:pt idx="87">
                  <c:v>9.7244732576986515E-3</c:v>
                </c:pt>
                <c:pt idx="88">
                  <c:v>1.0048622366288562E-2</c:v>
                </c:pt>
                <c:pt idx="89">
                  <c:v>1.296596434359798E-2</c:v>
                </c:pt>
                <c:pt idx="90">
                  <c:v>1.4910858995137888E-2</c:v>
                </c:pt>
                <c:pt idx="91">
                  <c:v>1.4586709886547755E-2</c:v>
                </c:pt>
                <c:pt idx="92">
                  <c:v>1.2317666126418159E-2</c:v>
                </c:pt>
                <c:pt idx="93">
                  <c:v>1.1021069692058294E-2</c:v>
                </c:pt>
                <c:pt idx="94">
                  <c:v>1.0696920583468383E-2</c:v>
                </c:pt>
                <c:pt idx="95">
                  <c:v>1.1345218800648205E-2</c:v>
                </c:pt>
                <c:pt idx="96">
                  <c:v>1.0372771474878473E-2</c:v>
                </c:pt>
                <c:pt idx="97">
                  <c:v>1.2317666126418159E-2</c:v>
                </c:pt>
                <c:pt idx="98">
                  <c:v>1.296596434359798E-2</c:v>
                </c:pt>
                <c:pt idx="99">
                  <c:v>1.1021069692058294E-2</c:v>
                </c:pt>
                <c:pt idx="100">
                  <c:v>1.0696920583468383E-2</c:v>
                </c:pt>
                <c:pt idx="101">
                  <c:v>1.1345218800648205E-2</c:v>
                </c:pt>
                <c:pt idx="102">
                  <c:v>1.3290113452188113E-2</c:v>
                </c:pt>
                <c:pt idx="103">
                  <c:v>2.3987034035656274E-2</c:v>
                </c:pt>
                <c:pt idx="104">
                  <c:v>1.880064829821726E-2</c:v>
                </c:pt>
                <c:pt idx="105">
                  <c:v>1.880064829821726E-2</c:v>
                </c:pt>
                <c:pt idx="106">
                  <c:v>1.7504051863857395E-2</c:v>
                </c:pt>
                <c:pt idx="107">
                  <c:v>1.3290113452188113E-2</c:v>
                </c:pt>
                <c:pt idx="108">
                  <c:v>1.7504051863857395E-2</c:v>
                </c:pt>
                <c:pt idx="109">
                  <c:v>2.3987034035656274E-2</c:v>
                </c:pt>
                <c:pt idx="110">
                  <c:v>2.2690437601296631E-2</c:v>
                </c:pt>
                <c:pt idx="111">
                  <c:v>2.1069692058346856E-2</c:v>
                </c:pt>
                <c:pt idx="112">
                  <c:v>1.9124797406806948E-2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DA-4A6F-AA1D-2508D0662FF0}"/>
            </c:ext>
          </c:extLst>
        </c:ser>
        <c:ser>
          <c:idx val="4"/>
          <c:order val="1"/>
          <c:tx>
            <c:strRef>
              <c:f>'burl growth'!$H$3</c:f>
              <c:strCache>
                <c:ptCount val="1"/>
                <c:pt idx="0">
                  <c:v>Burlington-S. Burlington NECTA</c:v>
                </c:pt>
              </c:strCache>
            </c:strRef>
          </c:tx>
          <c:spPr>
            <a:ln w="31750">
              <a:solidFill>
                <a:schemeClr val="accent1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'burl growth'!$C$4:$C$116</c:f>
              <c:numCache>
                <c:formatCode>[$-409]mmm\-yy;@</c:formatCode>
                <c:ptCount val="113"/>
                <c:pt idx="0">
                  <c:v>39417</c:v>
                </c:pt>
                <c:pt idx="1">
                  <c:v>39448</c:v>
                </c:pt>
                <c:pt idx="2">
                  <c:v>39479</c:v>
                </c:pt>
                <c:pt idx="3">
                  <c:v>39508</c:v>
                </c:pt>
                <c:pt idx="4">
                  <c:v>39539</c:v>
                </c:pt>
                <c:pt idx="5">
                  <c:v>39569</c:v>
                </c:pt>
                <c:pt idx="6">
                  <c:v>39600</c:v>
                </c:pt>
                <c:pt idx="7">
                  <c:v>39630</c:v>
                </c:pt>
                <c:pt idx="8">
                  <c:v>39661</c:v>
                </c:pt>
                <c:pt idx="9">
                  <c:v>39692</c:v>
                </c:pt>
                <c:pt idx="10">
                  <c:v>39722</c:v>
                </c:pt>
                <c:pt idx="11">
                  <c:v>39753</c:v>
                </c:pt>
                <c:pt idx="12">
                  <c:v>39783</c:v>
                </c:pt>
                <c:pt idx="13">
                  <c:v>39814</c:v>
                </c:pt>
                <c:pt idx="14">
                  <c:v>39845</c:v>
                </c:pt>
                <c:pt idx="15">
                  <c:v>39873</c:v>
                </c:pt>
                <c:pt idx="16">
                  <c:v>39904</c:v>
                </c:pt>
                <c:pt idx="17">
                  <c:v>39934</c:v>
                </c:pt>
                <c:pt idx="18">
                  <c:v>39965</c:v>
                </c:pt>
                <c:pt idx="19">
                  <c:v>39995</c:v>
                </c:pt>
                <c:pt idx="20">
                  <c:v>40026</c:v>
                </c:pt>
                <c:pt idx="21">
                  <c:v>40057</c:v>
                </c:pt>
                <c:pt idx="22">
                  <c:v>40087</c:v>
                </c:pt>
                <c:pt idx="23">
                  <c:v>40118</c:v>
                </c:pt>
                <c:pt idx="24">
                  <c:v>40148</c:v>
                </c:pt>
                <c:pt idx="25">
                  <c:v>40179</c:v>
                </c:pt>
                <c:pt idx="26">
                  <c:v>40210</c:v>
                </c:pt>
                <c:pt idx="27">
                  <c:v>40238</c:v>
                </c:pt>
                <c:pt idx="28">
                  <c:v>40269</c:v>
                </c:pt>
                <c:pt idx="29">
                  <c:v>40299</c:v>
                </c:pt>
                <c:pt idx="30">
                  <c:v>40330</c:v>
                </c:pt>
                <c:pt idx="31">
                  <c:v>40360</c:v>
                </c:pt>
                <c:pt idx="32">
                  <c:v>40391</c:v>
                </c:pt>
                <c:pt idx="33">
                  <c:v>40422</c:v>
                </c:pt>
                <c:pt idx="34">
                  <c:v>40452</c:v>
                </c:pt>
                <c:pt idx="35">
                  <c:v>40483</c:v>
                </c:pt>
                <c:pt idx="36">
                  <c:v>40513</c:v>
                </c:pt>
                <c:pt idx="37">
                  <c:v>40544</c:v>
                </c:pt>
                <c:pt idx="38">
                  <c:v>40575</c:v>
                </c:pt>
                <c:pt idx="39">
                  <c:v>40603</c:v>
                </c:pt>
                <c:pt idx="40">
                  <c:v>40634</c:v>
                </c:pt>
                <c:pt idx="41">
                  <c:v>40664</c:v>
                </c:pt>
                <c:pt idx="42">
                  <c:v>40695</c:v>
                </c:pt>
                <c:pt idx="43">
                  <c:v>40725</c:v>
                </c:pt>
                <c:pt idx="44">
                  <c:v>40756</c:v>
                </c:pt>
                <c:pt idx="45">
                  <c:v>40787</c:v>
                </c:pt>
                <c:pt idx="46">
                  <c:v>40817</c:v>
                </c:pt>
                <c:pt idx="47">
                  <c:v>40848</c:v>
                </c:pt>
                <c:pt idx="48">
                  <c:v>40878</c:v>
                </c:pt>
                <c:pt idx="49">
                  <c:v>40909</c:v>
                </c:pt>
                <c:pt idx="50">
                  <c:v>40940</c:v>
                </c:pt>
                <c:pt idx="51">
                  <c:v>40969</c:v>
                </c:pt>
                <c:pt idx="52">
                  <c:v>41000</c:v>
                </c:pt>
                <c:pt idx="53">
                  <c:v>41030</c:v>
                </c:pt>
                <c:pt idx="54">
                  <c:v>41061</c:v>
                </c:pt>
                <c:pt idx="55">
                  <c:v>41091</c:v>
                </c:pt>
                <c:pt idx="56">
                  <c:v>41122</c:v>
                </c:pt>
                <c:pt idx="57">
                  <c:v>41153</c:v>
                </c:pt>
                <c:pt idx="58">
                  <c:v>41183</c:v>
                </c:pt>
                <c:pt idx="59">
                  <c:v>41214</c:v>
                </c:pt>
                <c:pt idx="60">
                  <c:v>41244</c:v>
                </c:pt>
                <c:pt idx="61">
                  <c:v>41275</c:v>
                </c:pt>
                <c:pt idx="62">
                  <c:v>41306</c:v>
                </c:pt>
                <c:pt idx="63">
                  <c:v>41334</c:v>
                </c:pt>
                <c:pt idx="64">
                  <c:v>41365</c:v>
                </c:pt>
                <c:pt idx="65">
                  <c:v>41395</c:v>
                </c:pt>
                <c:pt idx="66">
                  <c:v>41426</c:v>
                </c:pt>
                <c:pt idx="67">
                  <c:v>41456</c:v>
                </c:pt>
                <c:pt idx="68">
                  <c:v>41487</c:v>
                </c:pt>
                <c:pt idx="69">
                  <c:v>41518</c:v>
                </c:pt>
                <c:pt idx="70">
                  <c:v>41548</c:v>
                </c:pt>
                <c:pt idx="71">
                  <c:v>41579</c:v>
                </c:pt>
                <c:pt idx="72">
                  <c:v>41609</c:v>
                </c:pt>
                <c:pt idx="73">
                  <c:v>41640</c:v>
                </c:pt>
                <c:pt idx="74">
                  <c:v>41671</c:v>
                </c:pt>
                <c:pt idx="75">
                  <c:v>41699</c:v>
                </c:pt>
                <c:pt idx="76">
                  <c:v>41730</c:v>
                </c:pt>
                <c:pt idx="77">
                  <c:v>41760</c:v>
                </c:pt>
                <c:pt idx="78">
                  <c:v>41791</c:v>
                </c:pt>
                <c:pt idx="79">
                  <c:v>41821</c:v>
                </c:pt>
                <c:pt idx="80">
                  <c:v>41852</c:v>
                </c:pt>
                <c:pt idx="81">
                  <c:v>41883</c:v>
                </c:pt>
                <c:pt idx="82">
                  <c:v>41913</c:v>
                </c:pt>
                <c:pt idx="83">
                  <c:v>41944</c:v>
                </c:pt>
                <c:pt idx="84">
                  <c:v>41974</c:v>
                </c:pt>
                <c:pt idx="85">
                  <c:v>42005</c:v>
                </c:pt>
                <c:pt idx="86">
                  <c:v>42036</c:v>
                </c:pt>
                <c:pt idx="87">
                  <c:v>42064</c:v>
                </c:pt>
                <c:pt idx="88">
                  <c:v>42095</c:v>
                </c:pt>
                <c:pt idx="89">
                  <c:v>42125</c:v>
                </c:pt>
                <c:pt idx="90">
                  <c:v>42156</c:v>
                </c:pt>
                <c:pt idx="91">
                  <c:v>42186</c:v>
                </c:pt>
                <c:pt idx="92">
                  <c:v>42217</c:v>
                </c:pt>
                <c:pt idx="93">
                  <c:v>42248</c:v>
                </c:pt>
                <c:pt idx="94">
                  <c:v>42278</c:v>
                </c:pt>
                <c:pt idx="95">
                  <c:v>42309</c:v>
                </c:pt>
                <c:pt idx="96">
                  <c:v>42339</c:v>
                </c:pt>
                <c:pt idx="97">
                  <c:v>42370</c:v>
                </c:pt>
                <c:pt idx="98">
                  <c:v>42401</c:v>
                </c:pt>
                <c:pt idx="99">
                  <c:v>42430</c:v>
                </c:pt>
                <c:pt idx="100">
                  <c:v>42461</c:v>
                </c:pt>
                <c:pt idx="101">
                  <c:v>42491</c:v>
                </c:pt>
                <c:pt idx="102">
                  <c:v>42522</c:v>
                </c:pt>
                <c:pt idx="103">
                  <c:v>42552</c:v>
                </c:pt>
                <c:pt idx="104">
                  <c:v>42583</c:v>
                </c:pt>
                <c:pt idx="105">
                  <c:v>42614</c:v>
                </c:pt>
                <c:pt idx="106">
                  <c:v>42644</c:v>
                </c:pt>
                <c:pt idx="107">
                  <c:v>42675</c:v>
                </c:pt>
                <c:pt idx="108">
                  <c:v>42705</c:v>
                </c:pt>
                <c:pt idx="109">
                  <c:v>42736</c:v>
                </c:pt>
                <c:pt idx="110">
                  <c:v>42767</c:v>
                </c:pt>
                <c:pt idx="111">
                  <c:v>42795</c:v>
                </c:pt>
                <c:pt idx="112">
                  <c:v>42826</c:v>
                </c:pt>
              </c:numCache>
            </c:numRef>
          </c:cat>
          <c:val>
            <c:numRef>
              <c:f>'burl growth'!$I$4:$I$116</c:f>
              <c:numCache>
                <c:formatCode>0.0%</c:formatCode>
                <c:ptCount val="113"/>
                <c:pt idx="0">
                  <c:v>0</c:v>
                </c:pt>
                <c:pt idx="1">
                  <c:v>-1.7211703958691649E-3</c:v>
                </c:pt>
                <c:pt idx="2">
                  <c:v>-3.4423407917384408E-3</c:v>
                </c:pt>
                <c:pt idx="3">
                  <c:v>-4.3029259896729677E-3</c:v>
                </c:pt>
                <c:pt idx="4">
                  <c:v>0</c:v>
                </c:pt>
                <c:pt idx="5">
                  <c:v>8.6058519793463795E-4</c:v>
                </c:pt>
                <c:pt idx="6">
                  <c:v>-4.3029259896729677E-3</c:v>
                </c:pt>
                <c:pt idx="7">
                  <c:v>-5.1635111876076056E-3</c:v>
                </c:pt>
                <c:pt idx="8">
                  <c:v>-1.0327022375215211E-2</c:v>
                </c:pt>
                <c:pt idx="9">
                  <c:v>-4.3029259896729677E-3</c:v>
                </c:pt>
                <c:pt idx="10">
                  <c:v>-6.0240963855422436E-3</c:v>
                </c:pt>
                <c:pt idx="11">
                  <c:v>-9.4664371772805733E-3</c:v>
                </c:pt>
                <c:pt idx="12">
                  <c:v>-1.1187607573149738E-2</c:v>
                </c:pt>
                <c:pt idx="13">
                  <c:v>-1.7211703958691871E-2</c:v>
                </c:pt>
                <c:pt idx="14">
                  <c:v>-2.0654044750430312E-2</c:v>
                </c:pt>
                <c:pt idx="15">
                  <c:v>-2.4956970740103279E-2</c:v>
                </c:pt>
                <c:pt idx="16">
                  <c:v>-2.7538726333907082E-2</c:v>
                </c:pt>
                <c:pt idx="17">
                  <c:v>-2.4096385542168641E-2</c:v>
                </c:pt>
                <c:pt idx="18">
                  <c:v>-2.7538726333907082E-2</c:v>
                </c:pt>
                <c:pt idx="19">
                  <c:v>-3.872633390705682E-2</c:v>
                </c:pt>
                <c:pt idx="20">
                  <c:v>-3.184165232358005E-2</c:v>
                </c:pt>
                <c:pt idx="21">
                  <c:v>-3.6144578313253017E-2</c:v>
                </c:pt>
                <c:pt idx="22">
                  <c:v>-3.2702237521514577E-2</c:v>
                </c:pt>
                <c:pt idx="23">
                  <c:v>-2.9259896729776247E-2</c:v>
                </c:pt>
                <c:pt idx="24">
                  <c:v>-3.184165232358005E-2</c:v>
                </c:pt>
                <c:pt idx="25">
                  <c:v>-2.5817555938037917E-2</c:v>
                </c:pt>
                <c:pt idx="26">
                  <c:v>-2.5817555938037917E-2</c:v>
                </c:pt>
                <c:pt idx="27">
                  <c:v>-2.2375215146299587E-2</c:v>
                </c:pt>
                <c:pt idx="28">
                  <c:v>-1.3769363166953652E-2</c:v>
                </c:pt>
                <c:pt idx="29">
                  <c:v>-2.2375215146299587E-2</c:v>
                </c:pt>
                <c:pt idx="30">
                  <c:v>-2.6678141135972555E-2</c:v>
                </c:pt>
                <c:pt idx="31">
                  <c:v>-6.0240963855422436E-3</c:v>
                </c:pt>
                <c:pt idx="32">
                  <c:v>-6.0240963855422436E-3</c:v>
                </c:pt>
                <c:pt idx="33">
                  <c:v>-1.5490533562822706E-2</c:v>
                </c:pt>
                <c:pt idx="34">
                  <c:v>-2.5817555938038028E-3</c:v>
                </c:pt>
                <c:pt idx="35">
                  <c:v>-8.6058519793459354E-3</c:v>
                </c:pt>
                <c:pt idx="36">
                  <c:v>-7.7452667814114085E-3</c:v>
                </c:pt>
                <c:pt idx="37">
                  <c:v>-5.1635111876076056E-3</c:v>
                </c:pt>
                <c:pt idx="38">
                  <c:v>-1.7211703958691649E-3</c:v>
                </c:pt>
                <c:pt idx="39">
                  <c:v>-8.6058519793463795E-4</c:v>
                </c:pt>
                <c:pt idx="40">
                  <c:v>-4.3029259896729677E-3</c:v>
                </c:pt>
                <c:pt idx="41">
                  <c:v>-8.6058519793463795E-4</c:v>
                </c:pt>
                <c:pt idx="42">
                  <c:v>8.6058519793463795E-4</c:v>
                </c:pt>
                <c:pt idx="43">
                  <c:v>1.0327022375215211E-2</c:v>
                </c:pt>
                <c:pt idx="44">
                  <c:v>7.7452667814112974E-3</c:v>
                </c:pt>
                <c:pt idx="45">
                  <c:v>1.5490533562822595E-2</c:v>
                </c:pt>
                <c:pt idx="46">
                  <c:v>1.8932874354561147E-2</c:v>
                </c:pt>
                <c:pt idx="47">
                  <c:v>1.8932874354561147E-2</c:v>
                </c:pt>
                <c:pt idx="48">
                  <c:v>2.06540447504302E-2</c:v>
                </c:pt>
                <c:pt idx="49">
                  <c:v>1.6351118760757233E-2</c:v>
                </c:pt>
                <c:pt idx="50">
                  <c:v>2.4096385542168752E-2</c:v>
                </c:pt>
                <c:pt idx="51">
                  <c:v>2.7538726333907082E-2</c:v>
                </c:pt>
                <c:pt idx="52">
                  <c:v>2.6678141135972444E-2</c:v>
                </c:pt>
                <c:pt idx="53">
                  <c:v>2.839931153184172E-2</c:v>
                </c:pt>
                <c:pt idx="54">
                  <c:v>2.5817555938037806E-2</c:v>
                </c:pt>
                <c:pt idx="55">
                  <c:v>2.4096385542168752E-2</c:v>
                </c:pt>
                <c:pt idx="56">
                  <c:v>2.7538726333907082E-2</c:v>
                </c:pt>
                <c:pt idx="57">
                  <c:v>3.3562822719449104E-2</c:v>
                </c:pt>
                <c:pt idx="58">
                  <c:v>2.7538726333907082E-2</c:v>
                </c:pt>
                <c:pt idx="59">
                  <c:v>2.5817555938037806E-2</c:v>
                </c:pt>
                <c:pt idx="60">
                  <c:v>2.9259896729776136E-2</c:v>
                </c:pt>
                <c:pt idx="61">
                  <c:v>3.3562822719449104E-2</c:v>
                </c:pt>
                <c:pt idx="62">
                  <c:v>3.184165232358005E-2</c:v>
                </c:pt>
                <c:pt idx="63">
                  <c:v>3.6144578313253017E-2</c:v>
                </c:pt>
                <c:pt idx="64">
                  <c:v>4.2168674698795039E-2</c:v>
                </c:pt>
                <c:pt idx="65">
                  <c:v>3.3562822719449104E-2</c:v>
                </c:pt>
                <c:pt idx="66">
                  <c:v>3.9586919104991347E-2</c:v>
                </c:pt>
                <c:pt idx="67">
                  <c:v>4.0447504302925985E-2</c:v>
                </c:pt>
                <c:pt idx="68">
                  <c:v>4.2168674698795039E-2</c:v>
                </c:pt>
                <c:pt idx="69">
                  <c:v>4.3889845094664315E-2</c:v>
                </c:pt>
                <c:pt idx="70">
                  <c:v>4.6471600688468007E-2</c:v>
                </c:pt>
                <c:pt idx="71">
                  <c:v>4.7332185886402645E-2</c:v>
                </c:pt>
                <c:pt idx="72">
                  <c:v>4.9913941480206558E-2</c:v>
                </c:pt>
                <c:pt idx="73">
                  <c:v>4.3029259896729677E-2</c:v>
                </c:pt>
                <c:pt idx="74">
                  <c:v>4.7332185886402645E-2</c:v>
                </c:pt>
                <c:pt idx="75">
                  <c:v>4.8192771084337283E-2</c:v>
                </c:pt>
                <c:pt idx="76">
                  <c:v>4.7332185886402645E-2</c:v>
                </c:pt>
                <c:pt idx="77">
                  <c:v>4.905335628227192E-2</c:v>
                </c:pt>
                <c:pt idx="78">
                  <c:v>5.0774526678140974E-2</c:v>
                </c:pt>
                <c:pt idx="79">
                  <c:v>5.249569707401025E-2</c:v>
                </c:pt>
                <c:pt idx="80">
                  <c:v>5.5938037865748802E-2</c:v>
                </c:pt>
                <c:pt idx="81">
                  <c:v>5.4216867469879526E-2</c:v>
                </c:pt>
                <c:pt idx="82">
                  <c:v>5.5077452667813942E-2</c:v>
                </c:pt>
                <c:pt idx="83">
                  <c:v>5.5938037865748802E-2</c:v>
                </c:pt>
                <c:pt idx="84">
                  <c:v>5.8519793459552494E-2</c:v>
                </c:pt>
                <c:pt idx="85">
                  <c:v>6.4543889845094737E-2</c:v>
                </c:pt>
                <c:pt idx="86">
                  <c:v>6.1101549053356186E-2</c:v>
                </c:pt>
                <c:pt idx="87">
                  <c:v>6.3683304647160099E-2</c:v>
                </c:pt>
                <c:pt idx="88">
                  <c:v>6.7986230636833067E-2</c:v>
                </c:pt>
                <c:pt idx="89">
                  <c:v>6.8846815834767705E-2</c:v>
                </c:pt>
                <c:pt idx="90">
                  <c:v>7.2289156626506035E-2</c:v>
                </c:pt>
                <c:pt idx="91">
                  <c:v>7.4010327022375089E-2</c:v>
                </c:pt>
                <c:pt idx="92">
                  <c:v>7.4010327022375089E-2</c:v>
                </c:pt>
                <c:pt idx="93">
                  <c:v>7.1428571428571397E-2</c:v>
                </c:pt>
                <c:pt idx="94">
                  <c:v>7.2289156626506035E-2</c:v>
                </c:pt>
                <c:pt idx="95">
                  <c:v>7.2289156626506035E-2</c:v>
                </c:pt>
                <c:pt idx="96">
                  <c:v>7.2289156626506035E-2</c:v>
                </c:pt>
                <c:pt idx="97">
                  <c:v>7.4010327022375089E-2</c:v>
                </c:pt>
                <c:pt idx="98">
                  <c:v>7.5731497418244365E-2</c:v>
                </c:pt>
                <c:pt idx="99">
                  <c:v>7.745266781411364E-2</c:v>
                </c:pt>
                <c:pt idx="100">
                  <c:v>7.6592082616179002E-2</c:v>
                </c:pt>
                <c:pt idx="101">
                  <c:v>7.2289156626506035E-2</c:v>
                </c:pt>
                <c:pt idx="102">
                  <c:v>7.5731497418244365E-2</c:v>
                </c:pt>
                <c:pt idx="103">
                  <c:v>8.089500860585197E-2</c:v>
                </c:pt>
                <c:pt idx="104">
                  <c:v>7.9173838209982916E-2</c:v>
                </c:pt>
                <c:pt idx="105">
                  <c:v>8.3476764199655884E-2</c:v>
                </c:pt>
                <c:pt idx="106">
                  <c:v>6.9707401032702121E-2</c:v>
                </c:pt>
                <c:pt idx="107">
                  <c:v>6.8846815834767705E-2</c:v>
                </c:pt>
                <c:pt idx="108">
                  <c:v>6.9707401032702121E-2</c:v>
                </c:pt>
                <c:pt idx="109">
                  <c:v>8.1755593803786608E-2</c:v>
                </c:pt>
                <c:pt idx="110">
                  <c:v>6.9707401032702121E-2</c:v>
                </c:pt>
                <c:pt idx="111">
                  <c:v>7.2289156626506035E-2</c:v>
                </c:pt>
                <c:pt idx="112">
                  <c:v>7.2289156626506035E-2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DA-4A6F-AA1D-2508D0662FF0}"/>
            </c:ext>
          </c:extLst>
        </c:ser>
        <c:ser>
          <c:idx val="5"/>
          <c:order val="2"/>
          <c:tx>
            <c:strRef>
              <c:f>'burl growth'!$J$2</c:f>
              <c:strCache>
                <c:ptCount val="1"/>
                <c:pt idx="0">
                  <c:v>Vermont Excluding NECTA</c:v>
                </c:pt>
              </c:strCache>
            </c:strRef>
          </c:tx>
          <c:spPr>
            <a:ln w="3175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'burl growth'!$C$4:$C$116</c:f>
              <c:numCache>
                <c:formatCode>[$-409]mmm\-yy;@</c:formatCode>
                <c:ptCount val="113"/>
                <c:pt idx="0">
                  <c:v>39417</c:v>
                </c:pt>
                <c:pt idx="1">
                  <c:v>39448</c:v>
                </c:pt>
                <c:pt idx="2">
                  <c:v>39479</c:v>
                </c:pt>
                <c:pt idx="3">
                  <c:v>39508</c:v>
                </c:pt>
                <c:pt idx="4">
                  <c:v>39539</c:v>
                </c:pt>
                <c:pt idx="5">
                  <c:v>39569</c:v>
                </c:pt>
                <c:pt idx="6">
                  <c:v>39600</c:v>
                </c:pt>
                <c:pt idx="7">
                  <c:v>39630</c:v>
                </c:pt>
                <c:pt idx="8">
                  <c:v>39661</c:v>
                </c:pt>
                <c:pt idx="9">
                  <c:v>39692</c:v>
                </c:pt>
                <c:pt idx="10">
                  <c:v>39722</c:v>
                </c:pt>
                <c:pt idx="11">
                  <c:v>39753</c:v>
                </c:pt>
                <c:pt idx="12">
                  <c:v>39783</c:v>
                </c:pt>
                <c:pt idx="13">
                  <c:v>39814</c:v>
                </c:pt>
                <c:pt idx="14">
                  <c:v>39845</c:v>
                </c:pt>
                <c:pt idx="15">
                  <c:v>39873</c:v>
                </c:pt>
                <c:pt idx="16">
                  <c:v>39904</c:v>
                </c:pt>
                <c:pt idx="17">
                  <c:v>39934</c:v>
                </c:pt>
                <c:pt idx="18">
                  <c:v>39965</c:v>
                </c:pt>
                <c:pt idx="19">
                  <c:v>39995</c:v>
                </c:pt>
                <c:pt idx="20">
                  <c:v>40026</c:v>
                </c:pt>
                <c:pt idx="21">
                  <c:v>40057</c:v>
                </c:pt>
                <c:pt idx="22">
                  <c:v>40087</c:v>
                </c:pt>
                <c:pt idx="23">
                  <c:v>40118</c:v>
                </c:pt>
                <c:pt idx="24">
                  <c:v>40148</c:v>
                </c:pt>
                <c:pt idx="25">
                  <c:v>40179</c:v>
                </c:pt>
                <c:pt idx="26">
                  <c:v>40210</c:v>
                </c:pt>
                <c:pt idx="27">
                  <c:v>40238</c:v>
                </c:pt>
                <c:pt idx="28">
                  <c:v>40269</c:v>
                </c:pt>
                <c:pt idx="29">
                  <c:v>40299</c:v>
                </c:pt>
                <c:pt idx="30">
                  <c:v>40330</c:v>
                </c:pt>
                <c:pt idx="31">
                  <c:v>40360</c:v>
                </c:pt>
                <c:pt idx="32">
                  <c:v>40391</c:v>
                </c:pt>
                <c:pt idx="33">
                  <c:v>40422</c:v>
                </c:pt>
                <c:pt idx="34">
                  <c:v>40452</c:v>
                </c:pt>
                <c:pt idx="35">
                  <c:v>40483</c:v>
                </c:pt>
                <c:pt idx="36">
                  <c:v>40513</c:v>
                </c:pt>
                <c:pt idx="37">
                  <c:v>40544</c:v>
                </c:pt>
                <c:pt idx="38">
                  <c:v>40575</c:v>
                </c:pt>
                <c:pt idx="39">
                  <c:v>40603</c:v>
                </c:pt>
                <c:pt idx="40">
                  <c:v>40634</c:v>
                </c:pt>
                <c:pt idx="41">
                  <c:v>40664</c:v>
                </c:pt>
                <c:pt idx="42">
                  <c:v>40695</c:v>
                </c:pt>
                <c:pt idx="43">
                  <c:v>40725</c:v>
                </c:pt>
                <c:pt idx="44">
                  <c:v>40756</c:v>
                </c:pt>
                <c:pt idx="45">
                  <c:v>40787</c:v>
                </c:pt>
                <c:pt idx="46">
                  <c:v>40817</c:v>
                </c:pt>
                <c:pt idx="47">
                  <c:v>40848</c:v>
                </c:pt>
                <c:pt idx="48">
                  <c:v>40878</c:v>
                </c:pt>
                <c:pt idx="49">
                  <c:v>40909</c:v>
                </c:pt>
                <c:pt idx="50">
                  <c:v>40940</c:v>
                </c:pt>
                <c:pt idx="51">
                  <c:v>40969</c:v>
                </c:pt>
                <c:pt idx="52">
                  <c:v>41000</c:v>
                </c:pt>
                <c:pt idx="53">
                  <c:v>41030</c:v>
                </c:pt>
                <c:pt idx="54">
                  <c:v>41061</c:v>
                </c:pt>
                <c:pt idx="55">
                  <c:v>41091</c:v>
                </c:pt>
                <c:pt idx="56">
                  <c:v>41122</c:v>
                </c:pt>
                <c:pt idx="57">
                  <c:v>41153</c:v>
                </c:pt>
                <c:pt idx="58">
                  <c:v>41183</c:v>
                </c:pt>
                <c:pt idx="59">
                  <c:v>41214</c:v>
                </c:pt>
                <c:pt idx="60">
                  <c:v>41244</c:v>
                </c:pt>
                <c:pt idx="61">
                  <c:v>41275</c:v>
                </c:pt>
                <c:pt idx="62">
                  <c:v>41306</c:v>
                </c:pt>
                <c:pt idx="63">
                  <c:v>41334</c:v>
                </c:pt>
                <c:pt idx="64">
                  <c:v>41365</c:v>
                </c:pt>
                <c:pt idx="65">
                  <c:v>41395</c:v>
                </c:pt>
                <c:pt idx="66">
                  <c:v>41426</c:v>
                </c:pt>
                <c:pt idx="67">
                  <c:v>41456</c:v>
                </c:pt>
                <c:pt idx="68">
                  <c:v>41487</c:v>
                </c:pt>
                <c:pt idx="69">
                  <c:v>41518</c:v>
                </c:pt>
                <c:pt idx="70">
                  <c:v>41548</c:v>
                </c:pt>
                <c:pt idx="71">
                  <c:v>41579</c:v>
                </c:pt>
                <c:pt idx="72">
                  <c:v>41609</c:v>
                </c:pt>
                <c:pt idx="73">
                  <c:v>41640</c:v>
                </c:pt>
                <c:pt idx="74">
                  <c:v>41671</c:v>
                </c:pt>
                <c:pt idx="75">
                  <c:v>41699</c:v>
                </c:pt>
                <c:pt idx="76">
                  <c:v>41730</c:v>
                </c:pt>
                <c:pt idx="77">
                  <c:v>41760</c:v>
                </c:pt>
                <c:pt idx="78">
                  <c:v>41791</c:v>
                </c:pt>
                <c:pt idx="79">
                  <c:v>41821</c:v>
                </c:pt>
                <c:pt idx="80">
                  <c:v>41852</c:v>
                </c:pt>
                <c:pt idx="81">
                  <c:v>41883</c:v>
                </c:pt>
                <c:pt idx="82">
                  <c:v>41913</c:v>
                </c:pt>
                <c:pt idx="83">
                  <c:v>41944</c:v>
                </c:pt>
                <c:pt idx="84">
                  <c:v>41974</c:v>
                </c:pt>
                <c:pt idx="85">
                  <c:v>42005</c:v>
                </c:pt>
                <c:pt idx="86">
                  <c:v>42036</c:v>
                </c:pt>
                <c:pt idx="87">
                  <c:v>42064</c:v>
                </c:pt>
                <c:pt idx="88">
                  <c:v>42095</c:v>
                </c:pt>
                <c:pt idx="89">
                  <c:v>42125</c:v>
                </c:pt>
                <c:pt idx="90">
                  <c:v>42156</c:v>
                </c:pt>
                <c:pt idx="91">
                  <c:v>42186</c:v>
                </c:pt>
                <c:pt idx="92">
                  <c:v>42217</c:v>
                </c:pt>
                <c:pt idx="93">
                  <c:v>42248</c:v>
                </c:pt>
                <c:pt idx="94">
                  <c:v>42278</c:v>
                </c:pt>
                <c:pt idx="95">
                  <c:v>42309</c:v>
                </c:pt>
                <c:pt idx="96">
                  <c:v>42339</c:v>
                </c:pt>
                <c:pt idx="97">
                  <c:v>42370</c:v>
                </c:pt>
                <c:pt idx="98">
                  <c:v>42401</c:v>
                </c:pt>
                <c:pt idx="99">
                  <c:v>42430</c:v>
                </c:pt>
                <c:pt idx="100">
                  <c:v>42461</c:v>
                </c:pt>
                <c:pt idx="101">
                  <c:v>42491</c:v>
                </c:pt>
                <c:pt idx="102">
                  <c:v>42522</c:v>
                </c:pt>
                <c:pt idx="103">
                  <c:v>42552</c:v>
                </c:pt>
                <c:pt idx="104">
                  <c:v>42583</c:v>
                </c:pt>
                <c:pt idx="105">
                  <c:v>42614</c:v>
                </c:pt>
                <c:pt idx="106">
                  <c:v>42644</c:v>
                </c:pt>
                <c:pt idx="107">
                  <c:v>42675</c:v>
                </c:pt>
                <c:pt idx="108">
                  <c:v>42705</c:v>
                </c:pt>
                <c:pt idx="109">
                  <c:v>42736</c:v>
                </c:pt>
                <c:pt idx="110">
                  <c:v>42767</c:v>
                </c:pt>
                <c:pt idx="111">
                  <c:v>42795</c:v>
                </c:pt>
                <c:pt idx="112">
                  <c:v>42826</c:v>
                </c:pt>
              </c:numCache>
            </c:numRef>
          </c:cat>
          <c:val>
            <c:numRef>
              <c:f>'burl growth'!$K$4:$K$116</c:f>
              <c:numCache>
                <c:formatCode>0.0%</c:formatCode>
                <c:ptCount val="113"/>
                <c:pt idx="0">
                  <c:v>0</c:v>
                </c:pt>
                <c:pt idx="1">
                  <c:v>3.1201248049921304E-3</c:v>
                </c:pt>
                <c:pt idx="2">
                  <c:v>5.2002080083204394E-3</c:v>
                </c:pt>
                <c:pt idx="3">
                  <c:v>2.6001040041601087E-3</c:v>
                </c:pt>
                <c:pt idx="4">
                  <c:v>3.1201248049923525E-3</c:v>
                </c:pt>
                <c:pt idx="5">
                  <c:v>2.0800832033280869E-3</c:v>
                </c:pt>
                <c:pt idx="6">
                  <c:v>-2.0800832033279759E-3</c:v>
                </c:pt>
                <c:pt idx="7">
                  <c:v>-4.1601664066561739E-3</c:v>
                </c:pt>
                <c:pt idx="8">
                  <c:v>-4.1601664066562849E-3</c:v>
                </c:pt>
                <c:pt idx="9">
                  <c:v>-7.2802912116483043E-3</c:v>
                </c:pt>
                <c:pt idx="10">
                  <c:v>-1.0920436817472789E-2</c:v>
                </c:pt>
                <c:pt idx="11">
                  <c:v>-1.0920436817472678E-2</c:v>
                </c:pt>
                <c:pt idx="12">
                  <c:v>-2.0280811232449292E-2</c:v>
                </c:pt>
                <c:pt idx="13">
                  <c:v>-2.6521060842433775E-2</c:v>
                </c:pt>
                <c:pt idx="14">
                  <c:v>-2.8081123244929951E-2</c:v>
                </c:pt>
                <c:pt idx="15">
                  <c:v>-3.4321372854914323E-2</c:v>
                </c:pt>
                <c:pt idx="16">
                  <c:v>-4.212168486739476E-2</c:v>
                </c:pt>
                <c:pt idx="17">
                  <c:v>-3.9001560062402629E-2</c:v>
                </c:pt>
                <c:pt idx="18">
                  <c:v>-4.5241809672386779E-2</c:v>
                </c:pt>
                <c:pt idx="19">
                  <c:v>-4.7321892875715199E-2</c:v>
                </c:pt>
                <c:pt idx="20">
                  <c:v>-4.3161726469058803E-2</c:v>
                </c:pt>
                <c:pt idx="21">
                  <c:v>-4.8361934477379132E-2</c:v>
                </c:pt>
                <c:pt idx="22">
                  <c:v>-4.7321892875714977E-2</c:v>
                </c:pt>
                <c:pt idx="23">
                  <c:v>-4.7841913676547332E-2</c:v>
                </c:pt>
                <c:pt idx="24">
                  <c:v>-4.8881955278211264E-2</c:v>
                </c:pt>
                <c:pt idx="25">
                  <c:v>-4.9921996879875308E-2</c:v>
                </c:pt>
                <c:pt idx="26">
                  <c:v>-5.2002080083203284E-2</c:v>
                </c:pt>
                <c:pt idx="27">
                  <c:v>-4.9401976079043286E-2</c:v>
                </c:pt>
                <c:pt idx="28">
                  <c:v>-4.1601664066562849E-2</c:v>
                </c:pt>
                <c:pt idx="29">
                  <c:v>-4.1601664066562849E-2</c:v>
                </c:pt>
                <c:pt idx="30">
                  <c:v>-4.2121684867394649E-2</c:v>
                </c:pt>
                <c:pt idx="31">
                  <c:v>-4.6281851274051156E-2</c:v>
                </c:pt>
                <c:pt idx="32">
                  <c:v>-4.9921996879875308E-2</c:v>
                </c:pt>
                <c:pt idx="33">
                  <c:v>-4.1601664066562849E-2</c:v>
                </c:pt>
                <c:pt idx="34">
                  <c:v>-3.7441497659906453E-2</c:v>
                </c:pt>
                <c:pt idx="35">
                  <c:v>-4.3681747269890714E-2</c:v>
                </c:pt>
                <c:pt idx="36">
                  <c:v>-4.6801872074882955E-2</c:v>
                </c:pt>
                <c:pt idx="37">
                  <c:v>-4.5241809672387001E-2</c:v>
                </c:pt>
                <c:pt idx="38">
                  <c:v>-4.6281851274051156E-2</c:v>
                </c:pt>
                <c:pt idx="39">
                  <c:v>-4.5241809672387001E-2</c:v>
                </c:pt>
                <c:pt idx="40">
                  <c:v>-4.5761830473219023E-2</c:v>
                </c:pt>
                <c:pt idx="41">
                  <c:v>-4.1601664066562849E-2</c:v>
                </c:pt>
                <c:pt idx="42">
                  <c:v>-4.4201768070722847E-2</c:v>
                </c:pt>
                <c:pt idx="43">
                  <c:v>-4.8881955278211153E-2</c:v>
                </c:pt>
                <c:pt idx="44">
                  <c:v>-4.0561622464898472E-2</c:v>
                </c:pt>
                <c:pt idx="45">
                  <c:v>-4.5761830473219023E-2</c:v>
                </c:pt>
                <c:pt idx="46">
                  <c:v>-4.4721788871554868E-2</c:v>
                </c:pt>
                <c:pt idx="47">
                  <c:v>-4.5761830473219134E-2</c:v>
                </c:pt>
                <c:pt idx="48">
                  <c:v>-3.9001560062402629E-2</c:v>
                </c:pt>
                <c:pt idx="49">
                  <c:v>-3.7441497659906453E-2</c:v>
                </c:pt>
                <c:pt idx="50">
                  <c:v>-3.8481539261570608E-2</c:v>
                </c:pt>
                <c:pt idx="51">
                  <c:v>-3.5881435257410277E-2</c:v>
                </c:pt>
                <c:pt idx="52">
                  <c:v>-4.4201768070722847E-2</c:v>
                </c:pt>
                <c:pt idx="53">
                  <c:v>-3.6401456058242299E-2</c:v>
                </c:pt>
                <c:pt idx="54">
                  <c:v>-3.8481539261570386E-2</c:v>
                </c:pt>
                <c:pt idx="55">
                  <c:v>-3.4321372854914323E-2</c:v>
                </c:pt>
                <c:pt idx="56">
                  <c:v>-3.3281331253250168E-2</c:v>
                </c:pt>
                <c:pt idx="57">
                  <c:v>-3.692147685907432E-2</c:v>
                </c:pt>
                <c:pt idx="58">
                  <c:v>-3.9001560062402629E-2</c:v>
                </c:pt>
                <c:pt idx="59">
                  <c:v>-3.4841393655746122E-2</c:v>
                </c:pt>
                <c:pt idx="60">
                  <c:v>-3.3801352054082301E-2</c:v>
                </c:pt>
                <c:pt idx="61">
                  <c:v>-3.4841393655746344E-2</c:v>
                </c:pt>
                <c:pt idx="62">
                  <c:v>-3.3801352054082301E-2</c:v>
                </c:pt>
                <c:pt idx="63">
                  <c:v>-3.0681227249089948E-2</c:v>
                </c:pt>
                <c:pt idx="64">
                  <c:v>-3.2761310452418035E-2</c:v>
                </c:pt>
                <c:pt idx="65">
                  <c:v>-3.4321372854914212E-2</c:v>
                </c:pt>
                <c:pt idx="66">
                  <c:v>-3.380135205408219E-2</c:v>
                </c:pt>
                <c:pt idx="67">
                  <c:v>-4.2121684867394649E-2</c:v>
                </c:pt>
                <c:pt idx="68">
                  <c:v>-3.2761310452418035E-2</c:v>
                </c:pt>
                <c:pt idx="69">
                  <c:v>-3.8481539261570608E-2</c:v>
                </c:pt>
                <c:pt idx="70">
                  <c:v>-3.2241289651586125E-2</c:v>
                </c:pt>
                <c:pt idx="71">
                  <c:v>-3.2241289651586014E-2</c:v>
                </c:pt>
                <c:pt idx="72">
                  <c:v>-3.1721268850754103E-2</c:v>
                </c:pt>
                <c:pt idx="73">
                  <c:v>-2.4960998439937709E-2</c:v>
                </c:pt>
                <c:pt idx="74">
                  <c:v>-2.9641185647425794E-2</c:v>
                </c:pt>
                <c:pt idx="75">
                  <c:v>-2.7041081643266018E-2</c:v>
                </c:pt>
                <c:pt idx="76">
                  <c:v>-3.0161206448258038E-2</c:v>
                </c:pt>
                <c:pt idx="77">
                  <c:v>-2.496099843993782E-2</c:v>
                </c:pt>
                <c:pt idx="78">
                  <c:v>-2.1320852834113335E-2</c:v>
                </c:pt>
                <c:pt idx="79">
                  <c:v>-2.6001040041601642E-2</c:v>
                </c:pt>
                <c:pt idx="80">
                  <c:v>-2.0280811232449181E-2</c:v>
                </c:pt>
                <c:pt idx="81">
                  <c:v>-2.6521060842433775E-2</c:v>
                </c:pt>
                <c:pt idx="82">
                  <c:v>-2.7041081643265796E-2</c:v>
                </c:pt>
                <c:pt idx="83">
                  <c:v>-2.1320852834113446E-2</c:v>
                </c:pt>
                <c:pt idx="84">
                  <c:v>-2.4440977639105466E-2</c:v>
                </c:pt>
                <c:pt idx="85">
                  <c:v>-1.8200728029121205E-2</c:v>
                </c:pt>
                <c:pt idx="86">
                  <c:v>-2.2880915236609622E-2</c:v>
                </c:pt>
                <c:pt idx="87">
                  <c:v>-2.2880915236609511E-2</c:v>
                </c:pt>
                <c:pt idx="88">
                  <c:v>-2.4960998439937487E-2</c:v>
                </c:pt>
                <c:pt idx="89">
                  <c:v>-2.0800832033281313E-2</c:v>
                </c:pt>
                <c:pt idx="90">
                  <c:v>-1.9760790431617159E-2</c:v>
                </c:pt>
                <c:pt idx="91">
                  <c:v>-2.1320852834113446E-2</c:v>
                </c:pt>
                <c:pt idx="92">
                  <c:v>-2.4960998439937709E-2</c:v>
                </c:pt>
                <c:pt idx="93">
                  <c:v>-2.5481019240769842E-2</c:v>
                </c:pt>
                <c:pt idx="94">
                  <c:v>-2.6521060842433664E-2</c:v>
                </c:pt>
                <c:pt idx="95">
                  <c:v>-2.548101924076962E-2</c:v>
                </c:pt>
                <c:pt idx="96">
                  <c:v>-2.7041081643265796E-2</c:v>
                </c:pt>
                <c:pt idx="97">
                  <c:v>-2.4960998439937709E-2</c:v>
                </c:pt>
                <c:pt idx="98">
                  <c:v>-2.4960998439937709E-2</c:v>
                </c:pt>
                <c:pt idx="99">
                  <c:v>-2.9121164846593994E-2</c:v>
                </c:pt>
                <c:pt idx="100">
                  <c:v>-2.9121164846593883E-2</c:v>
                </c:pt>
                <c:pt idx="101">
                  <c:v>-2.548101924076962E-2</c:v>
                </c:pt>
                <c:pt idx="102">
                  <c:v>-2.4440977639105466E-2</c:v>
                </c:pt>
                <c:pt idx="103">
                  <c:v>-1.0400416016640768E-2</c:v>
                </c:pt>
                <c:pt idx="104">
                  <c:v>-1.7680707228289183E-2</c:v>
                </c:pt>
                <c:pt idx="105">
                  <c:v>-2.0280811232449292E-2</c:v>
                </c:pt>
                <c:pt idx="106">
                  <c:v>-1.4040561622465142E-2</c:v>
                </c:pt>
                <c:pt idx="107">
                  <c:v>-2.0280811232449181E-2</c:v>
                </c:pt>
                <c:pt idx="108">
                  <c:v>-1.4040561622465142E-2</c:v>
                </c:pt>
                <c:pt idx="109">
                  <c:v>-1.0920436817472789E-2</c:v>
                </c:pt>
                <c:pt idx="110">
                  <c:v>-5.7202288091524611E-3</c:v>
                </c:pt>
                <c:pt idx="111">
                  <c:v>-9.880395215808635E-3</c:v>
                </c:pt>
                <c:pt idx="112">
                  <c:v>-1.3000520020800987E-2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DA-4A6F-AA1D-2508D0662F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9831680"/>
        <c:axId val="259833216"/>
      </c:lineChart>
      <c:dateAx>
        <c:axId val="259831680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txPr>
          <a:bodyPr/>
          <a:lstStyle/>
          <a:p>
            <a:pPr>
              <a:defRPr sz="1000" b="0"/>
            </a:pPr>
            <a:endParaRPr lang="en-US"/>
          </a:p>
        </c:txPr>
        <c:crossAx val="259833216"/>
        <c:crosses val="autoZero"/>
        <c:auto val="1"/>
        <c:lblOffset val="100"/>
        <c:baseTimeUnit val="months"/>
      </c:dateAx>
      <c:valAx>
        <c:axId val="259833216"/>
        <c:scaling>
          <c:orientation val="minMax"/>
        </c:scaling>
        <c:delete val="0"/>
        <c:axPos val="l"/>
        <c:majorGridlines/>
        <c:numFmt formatCode="0.0%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900" b="0"/>
            </a:pPr>
            <a:endParaRPr lang="en-US"/>
          </a:p>
        </c:txPr>
        <c:crossAx val="25983168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 algn="ctr" rtl="0">
        <a:defRPr lang="en-US" sz="1400" b="1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Labor Force, 1990 - 2016 (1990 = 100)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'LF Data'!$T$2</c:f>
              <c:strCache>
                <c:ptCount val="1"/>
                <c:pt idx="0">
                  <c:v>Southern Vermont</c:v>
                </c:pt>
              </c:strCache>
            </c:strRef>
          </c:tx>
          <c:spPr>
            <a:ln w="63500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4197185021969629E-2"/>
                  <c:y val="3.430789035395272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A1-4088-97B3-D76EF7059565}"/>
                </c:ext>
              </c:extLst>
            </c:dLbl>
            <c:dLbl>
              <c:idx val="7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A1-4088-97B3-D76EF705956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'LF Data'!$S$3:$S$29</c:f>
              <c:numCache>
                <c:formatCode>General</c:formatCode>
                <c:ptCount val="27"/>
                <c:pt idx="0">
                  <c:v>2016</c:v>
                </c:pt>
                <c:pt idx="1">
                  <c:v>2015</c:v>
                </c:pt>
                <c:pt idx="2">
                  <c:v>2014</c:v>
                </c:pt>
                <c:pt idx="3">
                  <c:v>2013</c:v>
                </c:pt>
                <c:pt idx="4">
                  <c:v>2012</c:v>
                </c:pt>
                <c:pt idx="5">
                  <c:v>2011</c:v>
                </c:pt>
                <c:pt idx="6">
                  <c:v>2010</c:v>
                </c:pt>
                <c:pt idx="7">
                  <c:v>2009</c:v>
                </c:pt>
                <c:pt idx="8">
                  <c:v>2008</c:v>
                </c:pt>
                <c:pt idx="9">
                  <c:v>2007</c:v>
                </c:pt>
                <c:pt idx="10">
                  <c:v>2006</c:v>
                </c:pt>
                <c:pt idx="11">
                  <c:v>2005</c:v>
                </c:pt>
                <c:pt idx="12">
                  <c:v>2004</c:v>
                </c:pt>
                <c:pt idx="13">
                  <c:v>2003</c:v>
                </c:pt>
                <c:pt idx="14">
                  <c:v>2002</c:v>
                </c:pt>
                <c:pt idx="15">
                  <c:v>2001</c:v>
                </c:pt>
                <c:pt idx="16">
                  <c:v>2000</c:v>
                </c:pt>
                <c:pt idx="17">
                  <c:v>1999</c:v>
                </c:pt>
                <c:pt idx="18">
                  <c:v>1998</c:v>
                </c:pt>
                <c:pt idx="19">
                  <c:v>1997</c:v>
                </c:pt>
                <c:pt idx="20">
                  <c:v>1996</c:v>
                </c:pt>
                <c:pt idx="21">
                  <c:v>1995</c:v>
                </c:pt>
                <c:pt idx="22">
                  <c:v>1994</c:v>
                </c:pt>
                <c:pt idx="23">
                  <c:v>1993</c:v>
                </c:pt>
                <c:pt idx="24">
                  <c:v>1992</c:v>
                </c:pt>
                <c:pt idx="25">
                  <c:v>1991</c:v>
                </c:pt>
                <c:pt idx="26">
                  <c:v>1990</c:v>
                </c:pt>
              </c:numCache>
            </c:numRef>
          </c:cat>
          <c:val>
            <c:numRef>
              <c:f>'LF Data'!$T$3:$T$29</c:f>
              <c:numCache>
                <c:formatCode>0.00</c:formatCode>
                <c:ptCount val="27"/>
                <c:pt idx="0">
                  <c:v>103.20987654320987</c:v>
                </c:pt>
                <c:pt idx="1">
                  <c:v>103.95061728395061</c:v>
                </c:pt>
                <c:pt idx="2">
                  <c:v>104.32098765432099</c:v>
                </c:pt>
                <c:pt idx="3">
                  <c:v>107.28395061728395</c:v>
                </c:pt>
                <c:pt idx="4">
                  <c:v>109.38271604938272</c:v>
                </c:pt>
                <c:pt idx="5">
                  <c:v>110.98765432098764</c:v>
                </c:pt>
                <c:pt idx="6">
                  <c:v>113.08641975308642</c:v>
                </c:pt>
                <c:pt idx="7">
                  <c:v>113.20987654320989</c:v>
                </c:pt>
                <c:pt idx="8">
                  <c:v>111.97530864197532</c:v>
                </c:pt>
                <c:pt idx="9">
                  <c:v>111.60493827160494</c:v>
                </c:pt>
                <c:pt idx="10">
                  <c:v>112.5925925925926</c:v>
                </c:pt>
                <c:pt idx="11">
                  <c:v>111.35802469135803</c:v>
                </c:pt>
                <c:pt idx="12">
                  <c:v>109.75308641975307</c:v>
                </c:pt>
                <c:pt idx="13">
                  <c:v>110.24691358024693</c:v>
                </c:pt>
                <c:pt idx="14">
                  <c:v>110.74074074074073</c:v>
                </c:pt>
                <c:pt idx="15">
                  <c:v>108.76543209876543</c:v>
                </c:pt>
                <c:pt idx="16">
                  <c:v>108.02469135802468</c:v>
                </c:pt>
                <c:pt idx="17">
                  <c:v>109.13580246913581</c:v>
                </c:pt>
                <c:pt idx="18">
                  <c:v>108.64197530864197</c:v>
                </c:pt>
                <c:pt idx="19">
                  <c:v>105.30864197530865</c:v>
                </c:pt>
                <c:pt idx="20">
                  <c:v>107.16049382716048</c:v>
                </c:pt>
                <c:pt idx="21">
                  <c:v>106.29629629629629</c:v>
                </c:pt>
                <c:pt idx="22">
                  <c:v>105.06172839506173</c:v>
                </c:pt>
                <c:pt idx="23">
                  <c:v>102.34567901234568</c:v>
                </c:pt>
                <c:pt idx="24">
                  <c:v>100.98765432098766</c:v>
                </c:pt>
                <c:pt idx="25">
                  <c:v>99.259259259259252</c:v>
                </c:pt>
                <c:pt idx="26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A1-4088-97B3-D76EF7059565}"/>
            </c:ext>
          </c:extLst>
        </c:ser>
        <c:ser>
          <c:idx val="1"/>
          <c:order val="1"/>
          <c:tx>
            <c:strRef>
              <c:f>'LF Data'!$U$2</c:f>
              <c:strCache>
                <c:ptCount val="1"/>
                <c:pt idx="0">
                  <c:v>Balance of State</c:v>
                </c:pt>
              </c:strCache>
            </c:strRef>
          </c:tx>
          <c:spPr>
            <a:ln w="635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5915495296990076E-2"/>
                  <c:y val="3.430789035395286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A1-4088-97B3-D76EF7059565}"/>
                </c:ext>
              </c:extLst>
            </c:dLbl>
            <c:dLbl>
              <c:idx val="7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EA1-4088-97B3-D76EF7059565}"/>
                </c:ext>
              </c:extLst>
            </c:dLbl>
            <c:dLbl>
              <c:idx val="26"/>
              <c:layout>
                <c:manualLayout>
                  <c:x val="-2.4901409334418433E-2"/>
                  <c:y val="-8.072444789165381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EA1-4088-97B3-D76EF705956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'LF Data'!$S$3:$S$29</c:f>
              <c:numCache>
                <c:formatCode>General</c:formatCode>
                <c:ptCount val="27"/>
                <c:pt idx="0">
                  <c:v>2016</c:v>
                </c:pt>
                <c:pt idx="1">
                  <c:v>2015</c:v>
                </c:pt>
                <c:pt idx="2">
                  <c:v>2014</c:v>
                </c:pt>
                <c:pt idx="3">
                  <c:v>2013</c:v>
                </c:pt>
                <c:pt idx="4">
                  <c:v>2012</c:v>
                </c:pt>
                <c:pt idx="5">
                  <c:v>2011</c:v>
                </c:pt>
                <c:pt idx="6">
                  <c:v>2010</c:v>
                </c:pt>
                <c:pt idx="7">
                  <c:v>2009</c:v>
                </c:pt>
                <c:pt idx="8">
                  <c:v>2008</c:v>
                </c:pt>
                <c:pt idx="9">
                  <c:v>2007</c:v>
                </c:pt>
                <c:pt idx="10">
                  <c:v>2006</c:v>
                </c:pt>
                <c:pt idx="11">
                  <c:v>2005</c:v>
                </c:pt>
                <c:pt idx="12">
                  <c:v>2004</c:v>
                </c:pt>
                <c:pt idx="13">
                  <c:v>2003</c:v>
                </c:pt>
                <c:pt idx="14">
                  <c:v>2002</c:v>
                </c:pt>
                <c:pt idx="15">
                  <c:v>2001</c:v>
                </c:pt>
                <c:pt idx="16">
                  <c:v>2000</c:v>
                </c:pt>
                <c:pt idx="17">
                  <c:v>1999</c:v>
                </c:pt>
                <c:pt idx="18">
                  <c:v>1998</c:v>
                </c:pt>
                <c:pt idx="19">
                  <c:v>1997</c:v>
                </c:pt>
                <c:pt idx="20">
                  <c:v>1996</c:v>
                </c:pt>
                <c:pt idx="21">
                  <c:v>1995</c:v>
                </c:pt>
                <c:pt idx="22">
                  <c:v>1994</c:v>
                </c:pt>
                <c:pt idx="23">
                  <c:v>1993</c:v>
                </c:pt>
                <c:pt idx="24">
                  <c:v>1992</c:v>
                </c:pt>
                <c:pt idx="25">
                  <c:v>1991</c:v>
                </c:pt>
                <c:pt idx="26">
                  <c:v>1990</c:v>
                </c:pt>
              </c:numCache>
            </c:numRef>
          </c:cat>
          <c:val>
            <c:numRef>
              <c:f>'LF Data'!$U$3:$U$29</c:f>
              <c:numCache>
                <c:formatCode>0.00</c:formatCode>
                <c:ptCount val="27"/>
                <c:pt idx="0">
                  <c:v>114.70198675496688</c:v>
                </c:pt>
                <c:pt idx="1">
                  <c:v>114.81551561021759</c:v>
                </c:pt>
                <c:pt idx="2">
                  <c:v>115.68590350047303</c:v>
                </c:pt>
                <c:pt idx="3">
                  <c:v>116.480605487228</c:v>
                </c:pt>
                <c:pt idx="4">
                  <c:v>117.52128666035951</c:v>
                </c:pt>
                <c:pt idx="5">
                  <c:v>118.50520340586566</c:v>
                </c:pt>
                <c:pt idx="6">
                  <c:v>118.67549668874173</c:v>
                </c:pt>
                <c:pt idx="7">
                  <c:v>118.82686849574267</c:v>
                </c:pt>
                <c:pt idx="8">
                  <c:v>117.14285714285715</c:v>
                </c:pt>
                <c:pt idx="9">
                  <c:v>116.76442762535477</c:v>
                </c:pt>
                <c:pt idx="10">
                  <c:v>117.84295175023651</c:v>
                </c:pt>
                <c:pt idx="11">
                  <c:v>115.66698202459791</c:v>
                </c:pt>
                <c:pt idx="12">
                  <c:v>114.73982970671712</c:v>
                </c:pt>
                <c:pt idx="13">
                  <c:v>114.02081362346263</c:v>
                </c:pt>
                <c:pt idx="14">
                  <c:v>112.88552507095552</c:v>
                </c:pt>
                <c:pt idx="15">
                  <c:v>110.879848628193</c:v>
                </c:pt>
                <c:pt idx="16">
                  <c:v>108.85525070955535</c:v>
                </c:pt>
                <c:pt idx="17">
                  <c:v>110.78524124881741</c:v>
                </c:pt>
                <c:pt idx="18">
                  <c:v>109.64995269631031</c:v>
                </c:pt>
                <c:pt idx="19">
                  <c:v>107.94701986754967</c:v>
                </c:pt>
                <c:pt idx="20">
                  <c:v>106.16840113528856</c:v>
                </c:pt>
                <c:pt idx="21">
                  <c:v>104.74929044465469</c:v>
                </c:pt>
                <c:pt idx="22">
                  <c:v>103.33017975402082</c:v>
                </c:pt>
                <c:pt idx="23">
                  <c:v>102.61116367076633</c:v>
                </c:pt>
                <c:pt idx="24">
                  <c:v>100.90823084200568</c:v>
                </c:pt>
                <c:pt idx="25">
                  <c:v>99.678334910122985</c:v>
                </c:pt>
                <c:pt idx="26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EA1-4088-97B3-D76EF70595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1802456"/>
        <c:axId val="471803768"/>
      </c:lineChart>
      <c:catAx>
        <c:axId val="471802456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24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1803768"/>
        <c:crosses val="autoZero"/>
        <c:auto val="1"/>
        <c:lblAlgn val="ctr"/>
        <c:lblOffset val="100"/>
        <c:tickLblSkip val="2"/>
        <c:noMultiLvlLbl val="0"/>
      </c:catAx>
      <c:valAx>
        <c:axId val="471803768"/>
        <c:scaling>
          <c:orientation val="minMax"/>
          <c:min val="95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1802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5A93D-CCFB-4D50-9911-69A5FF7B1178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854C7-A940-422F-AC58-0A0A15A5E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7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7157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23253" indent="-278174" defTabSz="907157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12697" indent="-222538" defTabSz="907157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57775" indent="-222538" defTabSz="907157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02856" indent="-222538" defTabSz="907157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47934" indent="-222538" defTabSz="9071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93012" indent="-222538" defTabSz="9071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38092" indent="-222538" defTabSz="9071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783170" indent="-222538" defTabSz="9071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3F4CD2F-8C9B-4DB0-9E1A-685FE152D3F0}" type="slidenum">
              <a:rPr lang="en-US" smtClean="0">
                <a:solidFill>
                  <a:prstClr val="black"/>
                </a:solidFill>
              </a:rPr>
              <a:pPr eaLnBrk="1" hangingPunct="1"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418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1BC0-BC05-48D0-A765-C8568F10C48A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57C1C-8842-49AE-9F7A-10ED9D002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6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1BC0-BC05-48D0-A765-C8568F10C48A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57C1C-8842-49AE-9F7A-10ED9D002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5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1BC0-BC05-48D0-A765-C8568F10C48A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57C1C-8842-49AE-9F7A-10ED9D002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6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1BC0-BC05-48D0-A765-C8568F10C48A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57C1C-8842-49AE-9F7A-10ED9D002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08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1BC0-BC05-48D0-A765-C8568F10C48A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57C1C-8842-49AE-9F7A-10ED9D002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42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1BC0-BC05-48D0-A765-C8568F10C48A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57C1C-8842-49AE-9F7A-10ED9D002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7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1BC0-BC05-48D0-A765-C8568F10C48A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57C1C-8842-49AE-9F7A-10ED9D002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7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1BC0-BC05-48D0-A765-C8568F10C48A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57C1C-8842-49AE-9F7A-10ED9D002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90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1BC0-BC05-48D0-A765-C8568F10C48A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57C1C-8842-49AE-9F7A-10ED9D002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05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1BC0-BC05-48D0-A765-C8568F10C48A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57C1C-8842-49AE-9F7A-10ED9D002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72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1BC0-BC05-48D0-A765-C8568F10C48A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57C1C-8842-49AE-9F7A-10ED9D002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4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B1BC0-BC05-48D0-A765-C8568F10C48A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57C1C-8842-49AE-9F7A-10ED9D002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8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105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61272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Introduction: The Labor Market Information Division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600" dirty="0"/>
              <a:t>Our Data Products:</a:t>
            </a:r>
          </a:p>
          <a:p>
            <a:pPr lvl="1"/>
            <a:r>
              <a:rPr lang="en-US" dirty="0"/>
              <a:t>Quarterly Census of Employment &amp; Wages</a:t>
            </a:r>
          </a:p>
          <a:p>
            <a:pPr lvl="1"/>
            <a:r>
              <a:rPr lang="en-US" dirty="0"/>
              <a:t>Current Employment Statistics (AKA The Establishment Survey)</a:t>
            </a:r>
          </a:p>
          <a:p>
            <a:pPr lvl="1"/>
            <a:r>
              <a:rPr lang="en-US" dirty="0"/>
              <a:t>Local Area Unemployment Statistics (AKA The Household Survey)</a:t>
            </a:r>
          </a:p>
          <a:p>
            <a:pPr lvl="1"/>
            <a:r>
              <a:rPr lang="en-US" dirty="0"/>
              <a:t>Occupational Employment Statistics</a:t>
            </a:r>
          </a:p>
          <a:p>
            <a:pPr lvl="1"/>
            <a:r>
              <a:rPr lang="en-US" dirty="0"/>
              <a:t>Projections</a:t>
            </a:r>
          </a:p>
          <a:p>
            <a:pPr lvl="1"/>
            <a:r>
              <a:rPr lang="en-US" dirty="0"/>
              <a:t>The Annual Economic &amp; Demographic Profile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Other Sources We Frequent:</a:t>
            </a:r>
          </a:p>
          <a:p>
            <a:pPr lvl="1"/>
            <a:r>
              <a:rPr lang="en-US" dirty="0"/>
              <a:t>QWI</a:t>
            </a:r>
          </a:p>
          <a:p>
            <a:pPr lvl="1"/>
            <a:r>
              <a:rPr lang="en-US" dirty="0"/>
              <a:t>On The Map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3176" y="6208714"/>
            <a:ext cx="2362200" cy="646331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en-US" b="1" dirty="0">
              <a:solidFill>
                <a:prstClr val="black"/>
              </a:solidFill>
              <a:latin typeface="Calibri"/>
            </a:endParaRPr>
          </a:p>
          <a:p>
            <a:r>
              <a:rPr lang="en-US" b="1" dirty="0">
                <a:solidFill>
                  <a:prstClr val="black"/>
                </a:solidFill>
                <a:latin typeface="Calibri"/>
              </a:rPr>
              <a:t>www.vtlmi.info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059653"/>
            <a:ext cx="8461375" cy="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64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Occupational Employment Statistics</a:t>
            </a:r>
            <a:br>
              <a:rPr lang="en-US" dirty="0"/>
            </a:br>
            <a:r>
              <a:rPr lang="en-US" sz="2400" dirty="0"/>
              <a:t>OES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What does it measure? </a:t>
            </a:r>
          </a:p>
          <a:p>
            <a:pPr marL="0" indent="0">
              <a:buNone/>
            </a:pPr>
            <a:r>
              <a:rPr lang="en-US" i="1" dirty="0"/>
              <a:t>Occupations and rates of pay for Vermonters.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How does it measure this?</a:t>
            </a:r>
          </a:p>
          <a:p>
            <a:pPr marL="0" indent="0">
              <a:buNone/>
            </a:pPr>
            <a:r>
              <a:rPr lang="en-US" i="1" dirty="0"/>
              <a:t>Survey of approximately 5,000 Vermont firms over a three-year period.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How is it used?</a:t>
            </a:r>
          </a:p>
          <a:p>
            <a:pPr marL="0" indent="0">
              <a:buNone/>
            </a:pPr>
            <a:r>
              <a:rPr lang="en-US" i="1" dirty="0"/>
              <a:t>To produce estimates of employment by occupation and detailed wage ranges.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Strengths: Precise wage data that informs a wide range of public policy questions. </a:t>
            </a:r>
          </a:p>
          <a:p>
            <a:pPr marL="0" indent="0">
              <a:buNone/>
            </a:pPr>
            <a:r>
              <a:rPr lang="en-US" dirty="0"/>
              <a:t>Limitations: 3 geographies, not time series, and reclassification problems.</a:t>
            </a:r>
          </a:p>
        </p:txBody>
      </p:sp>
    </p:spTree>
    <p:extLst>
      <p:ext uri="{BB962C8B-B14F-4D97-AF65-F5344CB8AC3E}">
        <p14:creationId xmlns:p14="http://schemas.microsoft.com/office/powerpoint/2010/main" val="752388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0060419"/>
              </p:ext>
            </p:extLst>
          </p:nvPr>
        </p:nvGraphicFramePr>
        <p:xfrm>
          <a:off x="400831" y="876816"/>
          <a:ext cx="11523947" cy="54488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5138">
                  <a:extLst>
                    <a:ext uri="{9D8B030D-6E8A-4147-A177-3AD203B41FA5}">
                      <a16:colId xmlns:a16="http://schemas.microsoft.com/office/drawing/2014/main" val="2804424318"/>
                    </a:ext>
                  </a:extLst>
                </a:gridCol>
                <a:gridCol w="1418390">
                  <a:extLst>
                    <a:ext uri="{9D8B030D-6E8A-4147-A177-3AD203B41FA5}">
                      <a16:colId xmlns:a16="http://schemas.microsoft.com/office/drawing/2014/main" val="2958048834"/>
                    </a:ext>
                  </a:extLst>
                </a:gridCol>
                <a:gridCol w="645771">
                  <a:extLst>
                    <a:ext uri="{9D8B030D-6E8A-4147-A177-3AD203B41FA5}">
                      <a16:colId xmlns:a16="http://schemas.microsoft.com/office/drawing/2014/main" val="1697112279"/>
                    </a:ext>
                  </a:extLst>
                </a:gridCol>
                <a:gridCol w="3428738">
                  <a:extLst>
                    <a:ext uri="{9D8B030D-6E8A-4147-A177-3AD203B41FA5}">
                      <a16:colId xmlns:a16="http://schemas.microsoft.com/office/drawing/2014/main" val="2317047420"/>
                    </a:ext>
                  </a:extLst>
                </a:gridCol>
                <a:gridCol w="726492">
                  <a:extLst>
                    <a:ext uri="{9D8B030D-6E8A-4147-A177-3AD203B41FA5}">
                      <a16:colId xmlns:a16="http://schemas.microsoft.com/office/drawing/2014/main" val="4108831297"/>
                    </a:ext>
                  </a:extLst>
                </a:gridCol>
                <a:gridCol w="814903">
                  <a:extLst>
                    <a:ext uri="{9D8B030D-6E8A-4147-A177-3AD203B41FA5}">
                      <a16:colId xmlns:a16="http://schemas.microsoft.com/office/drawing/2014/main" val="4095018179"/>
                    </a:ext>
                  </a:extLst>
                </a:gridCol>
                <a:gridCol w="814903">
                  <a:extLst>
                    <a:ext uri="{9D8B030D-6E8A-4147-A177-3AD203B41FA5}">
                      <a16:colId xmlns:a16="http://schemas.microsoft.com/office/drawing/2014/main" val="4021945426"/>
                    </a:ext>
                  </a:extLst>
                </a:gridCol>
                <a:gridCol w="814903">
                  <a:extLst>
                    <a:ext uri="{9D8B030D-6E8A-4147-A177-3AD203B41FA5}">
                      <a16:colId xmlns:a16="http://schemas.microsoft.com/office/drawing/2014/main" val="3235090077"/>
                    </a:ext>
                  </a:extLst>
                </a:gridCol>
                <a:gridCol w="814903">
                  <a:extLst>
                    <a:ext uri="{9D8B030D-6E8A-4147-A177-3AD203B41FA5}">
                      <a16:colId xmlns:a16="http://schemas.microsoft.com/office/drawing/2014/main" val="3089400831"/>
                    </a:ext>
                  </a:extLst>
                </a:gridCol>
                <a:gridCol w="814903">
                  <a:extLst>
                    <a:ext uri="{9D8B030D-6E8A-4147-A177-3AD203B41FA5}">
                      <a16:colId xmlns:a16="http://schemas.microsoft.com/office/drawing/2014/main" val="2103732750"/>
                    </a:ext>
                  </a:extLst>
                </a:gridCol>
                <a:gridCol w="814903">
                  <a:extLst>
                    <a:ext uri="{9D8B030D-6E8A-4147-A177-3AD203B41FA5}">
                      <a16:colId xmlns:a16="http://schemas.microsoft.com/office/drawing/2014/main" val="1307767250"/>
                    </a:ext>
                  </a:extLst>
                </a:gridCol>
              </a:tblGrid>
              <a:tr h="6811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Year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Area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SOC</a:t>
                      </a:r>
                      <a:r>
                        <a:rPr lang="en-US" sz="1400" u="none" strike="noStrike" baseline="30000" dirty="0">
                          <a:effectLst/>
                        </a:rPr>
                        <a:t>1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Occupation Title</a:t>
                      </a:r>
                      <a:r>
                        <a:rPr lang="en-US" sz="1400" u="none" strike="noStrike" baseline="30000" dirty="0">
                          <a:effectLst/>
                        </a:rPr>
                        <a:t>1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Employment</a:t>
                      </a:r>
                      <a:r>
                        <a:rPr lang="en-US" sz="1400" u="none" strike="noStrike" baseline="30000">
                          <a:effectLst/>
                        </a:rPr>
                        <a:t>2 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 Hourly Wages </a:t>
                      </a:r>
                      <a:r>
                        <a:rPr lang="en-US" sz="1400" u="none" strike="noStrike" baseline="30000">
                          <a:effectLst/>
                        </a:rPr>
                        <a:t>3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89316948"/>
                  </a:ext>
                </a:extLst>
              </a:tr>
              <a:tr h="11351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Mean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10th Percentile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25th Percentile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Median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75th Percentile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90th Percentile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6558044"/>
                  </a:ext>
                </a:extLst>
              </a:tr>
              <a:tr h="4540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2016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Vermont Statewide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00-0000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All Occupations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304,670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22.90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10.45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13.05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18.23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27.12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38.85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65108509"/>
                  </a:ext>
                </a:extLst>
              </a:tr>
              <a:tr h="4540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2016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Vermont Statewide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11-0000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Management Occupations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12,250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49.34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22.31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30.41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42.63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58.96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84.42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9858099"/>
                  </a:ext>
                </a:extLst>
              </a:tr>
              <a:tr h="4540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2016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Vermont Statewide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11-1011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Chief Executives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280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92.83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33.32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56.17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90.59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100.00+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100.00+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192827"/>
                  </a:ext>
                </a:extLst>
              </a:tr>
              <a:tr h="4540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2016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Vermont Statewide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11-1021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General and Operations Managers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2,760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53.69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22.08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30.73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45.16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66.52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96.61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8513997"/>
                  </a:ext>
                </a:extLst>
              </a:tr>
              <a:tr h="4540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2016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Vermont Statewide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11-2011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Advertising and Promotions Managers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57.71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27.03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41.64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53.04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69.70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92.79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7447867"/>
                  </a:ext>
                </a:extLst>
              </a:tr>
              <a:tr h="4540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2016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Vermont Statewide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11-2021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Marketing Managers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380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58.95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26.94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35.57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51.93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75.70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96.34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9881082"/>
                  </a:ext>
                </a:extLst>
              </a:tr>
              <a:tr h="4540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2016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Vermont Statewide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11-2022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Sales Managers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480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68.43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28.50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36.80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54.35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82.73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100.00+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8042292"/>
                  </a:ext>
                </a:extLst>
              </a:tr>
              <a:tr h="4540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2016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Vermont Statewide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11-2031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Public Relations and Fundraising Managers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210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51.18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28.10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31.88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41.91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63.70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94.62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1538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2509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725" y="237574"/>
            <a:ext cx="10515600" cy="764088"/>
          </a:xfrm>
        </p:spPr>
        <p:txBody>
          <a:bodyPr/>
          <a:lstStyle/>
          <a:p>
            <a:pPr algn="ctr"/>
            <a:r>
              <a:rPr lang="en-US" dirty="0"/>
              <a:t>OES Detailed Occupation Reports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726" y="1001662"/>
            <a:ext cx="10515599" cy="583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84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5"/>
            <a:ext cx="10515600" cy="752475"/>
          </a:xfrm>
        </p:spPr>
        <p:txBody>
          <a:bodyPr/>
          <a:lstStyle/>
          <a:p>
            <a:pPr algn="ctr"/>
            <a:r>
              <a:rPr lang="en-US" dirty="0"/>
              <a:t>Projections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254125"/>
            <a:ext cx="10515600" cy="4351338"/>
          </a:xfrm>
        </p:spPr>
        <p:txBody>
          <a:bodyPr/>
          <a:lstStyle/>
          <a:p>
            <a:r>
              <a:rPr lang="en-US" dirty="0"/>
              <a:t>Occupation and Industry Employment Projections</a:t>
            </a:r>
          </a:p>
          <a:p>
            <a:r>
              <a:rPr lang="en-US" dirty="0"/>
              <a:t>2-year and 10-year</a:t>
            </a:r>
          </a:p>
          <a:p>
            <a:r>
              <a:rPr lang="en-US" dirty="0"/>
              <a:t>Statewide and 3 Sub-State Geographies</a:t>
            </a:r>
          </a:p>
          <a:p>
            <a:r>
              <a:rPr lang="en-US" dirty="0"/>
              <a:t>Secular Estimates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6" y="3551872"/>
            <a:ext cx="108680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Economic and Demographic Profile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Detailed review of our data products at the town and county levels.</a:t>
            </a:r>
          </a:p>
          <a:p>
            <a:r>
              <a:rPr lang="en-US" dirty="0"/>
              <a:t>Also includes data from </a:t>
            </a:r>
          </a:p>
          <a:p>
            <a:pPr lvl="1"/>
            <a:r>
              <a:rPr lang="en-US" dirty="0"/>
              <a:t>BEA</a:t>
            </a:r>
          </a:p>
          <a:p>
            <a:pPr lvl="1"/>
            <a:r>
              <a:rPr lang="en-US" dirty="0"/>
              <a:t>Census</a:t>
            </a:r>
          </a:p>
          <a:p>
            <a:pPr lvl="1"/>
            <a:r>
              <a:rPr lang="en-US" dirty="0"/>
              <a:t>QWI</a:t>
            </a:r>
          </a:p>
          <a:p>
            <a:pPr lvl="1"/>
            <a:r>
              <a:rPr lang="en-US" dirty="0"/>
              <a:t>LEHD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Tax</a:t>
            </a:r>
          </a:p>
          <a:p>
            <a:pPr lvl="1"/>
            <a:r>
              <a:rPr lang="en-US" dirty="0"/>
              <a:t>Agriculture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205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Other Data Sources:</a:t>
            </a:r>
            <a:br>
              <a:rPr lang="en-US" dirty="0"/>
            </a:br>
            <a:r>
              <a:rPr lang="en-US" dirty="0"/>
              <a:t>Longitudinal Employer-Household Dynamics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on employment, earnings, and job flows at detailed geographies, industry, and demographics.</a:t>
            </a:r>
          </a:p>
          <a:p>
            <a:r>
              <a:rPr lang="en-US" dirty="0"/>
              <a:t>Combines administrative data from UI, QCEW and Census</a:t>
            </a:r>
          </a:p>
          <a:p>
            <a:r>
              <a:rPr lang="en-US" dirty="0"/>
              <a:t>Can be used to measure labor market conditions – Hires, fires, turnover etc… (Quarterly Workforce Indicators, QWI)</a:t>
            </a:r>
          </a:p>
          <a:p>
            <a:r>
              <a:rPr lang="en-US" dirty="0"/>
              <a:t>Can be used to explore commuting patterns (</a:t>
            </a:r>
            <a:r>
              <a:rPr lang="en-US" dirty="0" err="1"/>
              <a:t>OnTheMap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28498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275" y="18343"/>
            <a:ext cx="11119757" cy="683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36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014" y="1"/>
            <a:ext cx="11040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18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704342"/>
            <a:ext cx="5105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Questions or Comments?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06" y="381000"/>
            <a:ext cx="4778694" cy="4886484"/>
          </a:xfrm>
        </p:spPr>
      </p:pic>
      <p:cxnSp>
        <p:nvCxnSpPr>
          <p:cNvPr id="5" name="Straight Connector 4"/>
          <p:cNvCxnSpPr/>
          <p:nvPr/>
        </p:nvCxnSpPr>
        <p:spPr>
          <a:xfrm>
            <a:off x="6553200" y="381000"/>
            <a:ext cx="0" cy="647700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524000" y="5562600"/>
            <a:ext cx="9144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29399" y="1524000"/>
            <a:ext cx="50559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292934"/>
                </a:solidFill>
              </a:rPr>
              <a:t>For More Information:		</a:t>
            </a:r>
          </a:p>
          <a:p>
            <a:endParaRPr lang="en-US" dirty="0">
              <a:solidFill>
                <a:srgbClr val="292934"/>
              </a:solidFill>
            </a:endParaRPr>
          </a:p>
          <a:p>
            <a:r>
              <a:rPr lang="en-US" dirty="0">
                <a:solidFill>
                  <a:srgbClr val="292934"/>
                </a:solidFill>
              </a:rPr>
              <a:t>Kevin Stapleton</a:t>
            </a:r>
          </a:p>
          <a:p>
            <a:r>
              <a:rPr lang="en-US" dirty="0">
                <a:solidFill>
                  <a:srgbClr val="292934"/>
                </a:solidFill>
              </a:rPr>
              <a:t>Assistant Chief </a:t>
            </a:r>
          </a:p>
          <a:p>
            <a:r>
              <a:rPr lang="en-US" dirty="0">
                <a:solidFill>
                  <a:srgbClr val="292934"/>
                </a:solidFill>
              </a:rPr>
              <a:t>Economic &amp; Labor Market Information</a:t>
            </a:r>
            <a:r>
              <a:rPr lang="en-US" i="1" dirty="0">
                <a:solidFill>
                  <a:srgbClr val="292934"/>
                </a:solidFill>
              </a:rPr>
              <a:t> </a:t>
            </a:r>
            <a:r>
              <a:rPr lang="en-US" dirty="0">
                <a:solidFill>
                  <a:srgbClr val="292934"/>
                </a:solidFill>
              </a:rPr>
              <a:t>Division</a:t>
            </a:r>
          </a:p>
          <a:p>
            <a:r>
              <a:rPr lang="en-US" dirty="0">
                <a:solidFill>
                  <a:srgbClr val="292934"/>
                </a:solidFill>
              </a:rPr>
              <a:t>Vermont Department of Labor</a:t>
            </a:r>
          </a:p>
          <a:p>
            <a:endParaRPr lang="en-US" dirty="0">
              <a:solidFill>
                <a:srgbClr val="292934"/>
              </a:solidFill>
            </a:endParaRPr>
          </a:p>
          <a:p>
            <a:r>
              <a:rPr lang="en-US" dirty="0">
                <a:solidFill>
                  <a:srgbClr val="292934"/>
                </a:solidFill>
              </a:rPr>
              <a:t>(802) 868 – 3868</a:t>
            </a:r>
          </a:p>
          <a:p>
            <a:r>
              <a:rPr lang="en-US" dirty="0">
                <a:solidFill>
                  <a:srgbClr val="292934"/>
                </a:solidFill>
              </a:rPr>
              <a:t>Kevin.stapleton@Vermont.gov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19899" y="5857717"/>
            <a:ext cx="3733800" cy="800219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endParaRPr lang="en-US" b="1" dirty="0">
              <a:solidFill>
                <a:srgbClr val="2F2B20"/>
              </a:solidFill>
            </a:endParaRPr>
          </a:p>
          <a:p>
            <a:pPr algn="ctr"/>
            <a:r>
              <a:rPr lang="en-US" sz="2800" b="1" dirty="0">
                <a:solidFill>
                  <a:srgbClr val="2F2B20"/>
                </a:solidFill>
              </a:rPr>
              <a:t>www.vtlmi.info</a:t>
            </a:r>
          </a:p>
        </p:txBody>
      </p:sp>
    </p:spTree>
    <p:extLst>
      <p:ext uri="{BB962C8B-B14F-4D97-AF65-F5344CB8AC3E}">
        <p14:creationId xmlns:p14="http://schemas.microsoft.com/office/powerpoint/2010/main" val="276751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52401"/>
            <a:ext cx="8229600" cy="944563"/>
          </a:xfrm>
        </p:spPr>
        <p:txBody>
          <a:bodyPr/>
          <a:lstStyle/>
          <a:p>
            <a:pPr eaLnBrk="1" hangingPunct="1"/>
            <a:r>
              <a:rPr lang="en-US" b="1" cap="small" dirty="0"/>
              <a:t>E&amp;LMI:  Who are we?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371600"/>
            <a:ext cx="8229600" cy="48006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/>
              <a:t>The Economic &amp; Labor Market Information Division</a:t>
            </a:r>
            <a:endParaRPr lang="en-US" i="1" dirty="0"/>
          </a:p>
          <a:p>
            <a:pPr marL="800100" lvl="1" indent="-342900"/>
            <a:r>
              <a:rPr lang="en-US" dirty="0"/>
              <a:t>Housed in the Vermont Department of Labor</a:t>
            </a:r>
          </a:p>
          <a:p>
            <a:pPr marL="800100" lvl="1" indent="-342900"/>
            <a:r>
              <a:rPr lang="en-US" dirty="0"/>
              <a:t>State partner to the Bureau of Labor Statistics</a:t>
            </a:r>
          </a:p>
          <a:p>
            <a:pPr marL="800100" lvl="1" indent="-342900"/>
            <a:r>
              <a:rPr lang="en-US" dirty="0"/>
              <a:t>100% federally funded</a:t>
            </a:r>
          </a:p>
          <a:p>
            <a:pPr marL="800100" lvl="1" indent="-342900"/>
            <a:r>
              <a:rPr lang="en-US" dirty="0"/>
              <a:t>LMI for short </a:t>
            </a:r>
          </a:p>
          <a:p>
            <a:pPr marL="800100" lvl="1" indent="-342900"/>
            <a:r>
              <a:rPr lang="en-US" dirty="0"/>
              <a:t>Every state has one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Purpose:</a:t>
            </a:r>
          </a:p>
          <a:p>
            <a:pPr marL="457200" lvl="1" indent="0">
              <a:buNone/>
            </a:pPr>
            <a:r>
              <a:rPr lang="en-US" dirty="0"/>
              <a:t>	- To produce, explain, and disseminate economic data for the benefit of the State of Vermont, educational institutes, employers, students, job-seekers, researchers, and the general public.</a:t>
            </a:r>
          </a:p>
          <a:p>
            <a:pPr marL="457200" lvl="1" indent="0">
              <a:buNone/>
            </a:pPr>
            <a:endParaRPr lang="en-US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8305800" y="6172201"/>
            <a:ext cx="2362200" cy="646331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en-US" b="1" dirty="0">
              <a:solidFill>
                <a:prstClr val="black"/>
              </a:solidFill>
              <a:latin typeface="Calibri"/>
            </a:endParaRPr>
          </a:p>
          <a:p>
            <a:r>
              <a:rPr lang="en-US" b="1" dirty="0">
                <a:solidFill>
                  <a:prstClr val="black"/>
                </a:solidFill>
                <a:latin typeface="Calibri"/>
              </a:rPr>
              <a:t>www.vtlmi.info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1"/>
            <a:ext cx="9144000" cy="4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459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Quarterly Census of Employment &amp; Wages</a:t>
            </a:r>
            <a:br>
              <a:rPr lang="en-US" dirty="0"/>
            </a:br>
            <a:r>
              <a:rPr lang="en-US" sz="2400" dirty="0"/>
              <a:t>QCEW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What does it measure? </a:t>
            </a:r>
          </a:p>
          <a:p>
            <a:pPr marL="0" indent="0">
              <a:buNone/>
            </a:pPr>
            <a:r>
              <a:rPr lang="en-US" i="1" dirty="0"/>
              <a:t>Covered Employment &amp; Wages of all VT firms, sortable by industry and geography.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How does it measure this?</a:t>
            </a:r>
          </a:p>
          <a:p>
            <a:pPr marL="0" indent="0">
              <a:buNone/>
            </a:pPr>
            <a:r>
              <a:rPr lang="en-US" i="1" dirty="0"/>
              <a:t>A census of every firm in the state that participates in the UI Program.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How is it used?</a:t>
            </a:r>
          </a:p>
          <a:p>
            <a:pPr marL="0" indent="0">
              <a:buNone/>
            </a:pPr>
            <a:r>
              <a:rPr lang="en-US" i="1" dirty="0"/>
              <a:t>The anchor for most of our other data products. Data on employment by firm size, industry wages etc…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Strengths: Accuracy, detailed geographies and industries.</a:t>
            </a:r>
          </a:p>
          <a:p>
            <a:pPr marL="0" indent="0">
              <a:buNone/>
            </a:pPr>
            <a:r>
              <a:rPr lang="en-US" dirty="0"/>
              <a:t>Limitations: Delayed production, limited universe, and not time series.</a:t>
            </a:r>
          </a:p>
        </p:txBody>
      </p:sp>
    </p:spTree>
    <p:extLst>
      <p:ext uri="{BB962C8B-B14F-4D97-AF65-F5344CB8AC3E}">
        <p14:creationId xmlns:p14="http://schemas.microsoft.com/office/powerpoint/2010/main" val="2229925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1916"/>
            <a:ext cx="10515600" cy="82240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</a:rPr>
              <a:t>Employment by Industry </a:t>
            </a:r>
            <a:br>
              <a:rPr lang="en-US" dirty="0"/>
            </a:br>
            <a:r>
              <a:rPr lang="en-US" sz="1600" dirty="0"/>
              <a:t>Q4 2016 – Q3 2017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518247"/>
          <a:ext cx="10515600" cy="4989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56904" y="6507678"/>
            <a:ext cx="61751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Source: Vermont Department of Labor, Quarterly Census of Employment &amp; Wages</a:t>
            </a:r>
          </a:p>
        </p:txBody>
      </p:sp>
    </p:spTree>
    <p:extLst>
      <p:ext uri="{BB962C8B-B14F-4D97-AF65-F5344CB8AC3E}">
        <p14:creationId xmlns:p14="http://schemas.microsoft.com/office/powerpoint/2010/main" val="2719276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Current Employment Statistics </a:t>
            </a:r>
            <a:br>
              <a:rPr lang="en-US" dirty="0"/>
            </a:br>
            <a:r>
              <a:rPr lang="en-US" sz="2400" dirty="0"/>
              <a:t>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What does it measure? </a:t>
            </a:r>
          </a:p>
          <a:p>
            <a:pPr marL="0" indent="0">
              <a:buNone/>
            </a:pPr>
            <a:r>
              <a:rPr lang="en-US" i="1" dirty="0"/>
              <a:t>Employment, hours, and earnings of workers on nonfarm payrolls.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How does it measure this?</a:t>
            </a:r>
          </a:p>
          <a:p>
            <a:pPr marL="0" indent="0">
              <a:buNone/>
            </a:pPr>
            <a:r>
              <a:rPr lang="en-US" i="1" dirty="0"/>
              <a:t>A modeled survey of approximately 2,000 Vermont businesses each month.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How is it used?</a:t>
            </a:r>
          </a:p>
          <a:p>
            <a:pPr marL="0" indent="0">
              <a:buNone/>
            </a:pPr>
            <a:r>
              <a:rPr lang="en-US" i="1" dirty="0"/>
              <a:t>To estimate job growth and wage changes– a more timely &amp; comprehensive QCEW.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Strengths: Timeliness, broader universe, and time series.</a:t>
            </a:r>
          </a:p>
          <a:p>
            <a:pPr marL="0" indent="0">
              <a:buNone/>
            </a:pPr>
            <a:r>
              <a:rPr lang="en-US" dirty="0"/>
              <a:t>Limitations: Monthly data subject to significant revision, and very limited geographies.</a:t>
            </a:r>
          </a:p>
        </p:txBody>
      </p:sp>
    </p:spTree>
    <p:extLst>
      <p:ext uri="{BB962C8B-B14F-4D97-AF65-F5344CB8AC3E}">
        <p14:creationId xmlns:p14="http://schemas.microsoft.com/office/powerpoint/2010/main" val="4023206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524000" y="155738"/>
          <a:ext cx="8461375" cy="5841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3176" y="6208714"/>
            <a:ext cx="2362200" cy="646331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en-US" b="1" dirty="0">
              <a:solidFill>
                <a:prstClr val="black"/>
              </a:solidFill>
              <a:latin typeface="Calibri"/>
            </a:endParaRPr>
          </a:p>
          <a:p>
            <a:r>
              <a:rPr lang="en-US" b="1" dirty="0">
                <a:solidFill>
                  <a:prstClr val="black"/>
                </a:solidFill>
                <a:latin typeface="Calibri"/>
              </a:rPr>
              <a:t>www.vtlmi.info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172201"/>
            <a:ext cx="8461375" cy="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24000" y="5931715"/>
            <a:ext cx="31979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Source: Current Employment Statistics Program</a:t>
            </a:r>
          </a:p>
        </p:txBody>
      </p:sp>
    </p:spTree>
    <p:extLst>
      <p:ext uri="{BB962C8B-B14F-4D97-AF65-F5344CB8AC3E}">
        <p14:creationId xmlns:p14="http://schemas.microsoft.com/office/powerpoint/2010/main" val="4087036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Local Area Unemployment Statistics</a:t>
            </a:r>
            <a:br>
              <a:rPr lang="en-US" dirty="0"/>
            </a:br>
            <a:r>
              <a:rPr lang="en-US" sz="2400" dirty="0"/>
              <a:t>LAUS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9240"/>
            <a:ext cx="10515600" cy="5105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What does it measure? </a:t>
            </a:r>
          </a:p>
          <a:p>
            <a:pPr marL="0" indent="0">
              <a:buNone/>
            </a:pPr>
            <a:r>
              <a:rPr lang="en-US" i="1" dirty="0"/>
              <a:t>Labor force situation of all household members 16+.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How does it measure this?</a:t>
            </a:r>
          </a:p>
          <a:p>
            <a:pPr marL="0" indent="0">
              <a:buNone/>
            </a:pPr>
            <a:r>
              <a:rPr lang="en-US" i="1" dirty="0"/>
              <a:t>Modeled data from the Current Population Survey of 1,200+/- Vermont households.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How is it used?</a:t>
            </a:r>
          </a:p>
          <a:p>
            <a:pPr marL="0" indent="0">
              <a:buNone/>
            </a:pPr>
            <a:r>
              <a:rPr lang="en-US" i="1" dirty="0"/>
              <a:t>To generate labor force data: The number of employed, unemployed, and out of the labor force; the unemployment rate and a wide range of participation </a:t>
            </a:r>
            <a:r>
              <a:rPr lang="en-US" i="1"/>
              <a:t>questions at </a:t>
            </a:r>
            <a:r>
              <a:rPr lang="en-US" i="1" dirty="0"/>
              <a:t>the county and town level (until 2018) in Vermont.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Strengths: Detailed household data, many geographies, and time series.</a:t>
            </a:r>
          </a:p>
          <a:p>
            <a:pPr marL="0" indent="0">
              <a:buNone/>
            </a:pPr>
            <a:r>
              <a:rPr lang="en-US" dirty="0"/>
              <a:t>Limitations: Monthly data subject to significant revision, smaller geographies have very larger error ranges.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402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6777F31-41D1-409A-851D-A1ABD3FD69A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66844" y="288324"/>
          <a:ext cx="8658311" cy="6281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01933" y="6569675"/>
            <a:ext cx="61751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Source: Bureau of Labor Statistics, Current Population Survey</a:t>
            </a:r>
          </a:p>
        </p:txBody>
      </p:sp>
    </p:spTree>
    <p:extLst>
      <p:ext uri="{BB962C8B-B14F-4D97-AF65-F5344CB8AC3E}">
        <p14:creationId xmlns:p14="http://schemas.microsoft.com/office/powerpoint/2010/main" val="1445840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57" y="174172"/>
            <a:ext cx="7228114" cy="6683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910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Words>820</Words>
  <Application>Microsoft Office PowerPoint</Application>
  <PresentationFormat>Widescreen</PresentationFormat>
  <Paragraphs>230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Agenda</vt:lpstr>
      <vt:lpstr>E&amp;LMI:  Who are we?</vt:lpstr>
      <vt:lpstr>Quarterly Census of Employment &amp; Wages QCEW</vt:lpstr>
      <vt:lpstr>Employment by Industry  Q4 2016 – Q3 2017</vt:lpstr>
      <vt:lpstr>Current Employment Statistics  CES</vt:lpstr>
      <vt:lpstr>PowerPoint Presentation</vt:lpstr>
      <vt:lpstr>Local Area Unemployment Statistics LAUS</vt:lpstr>
      <vt:lpstr>PowerPoint Presentation</vt:lpstr>
      <vt:lpstr>PowerPoint Presentation</vt:lpstr>
      <vt:lpstr>Occupational Employment Statistics OES</vt:lpstr>
      <vt:lpstr>PowerPoint Presentation</vt:lpstr>
      <vt:lpstr>OES Detailed Occupation Reports</vt:lpstr>
      <vt:lpstr>Projections</vt:lpstr>
      <vt:lpstr>Economic and Demographic Profile</vt:lpstr>
      <vt:lpstr>Other Data Sources: Longitudinal Employer-Household Dynamics </vt:lpstr>
      <vt:lpstr>PowerPoint Presentation</vt:lpstr>
      <vt:lpstr>PowerPoint Presentation</vt:lpstr>
      <vt:lpstr>Questions or Comments?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</dc:title>
  <dc:creator>Stapleton, Kevin</dc:creator>
  <cp:lastModifiedBy>Libby, Hannah</cp:lastModifiedBy>
  <cp:revision>19</cp:revision>
  <dcterms:created xsi:type="dcterms:W3CDTF">2017-07-10T17:26:01Z</dcterms:created>
  <dcterms:modified xsi:type="dcterms:W3CDTF">2017-07-11T15:04:58Z</dcterms:modified>
</cp:coreProperties>
</file>