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0C743-16C5-4C40-B722-A728E668A7DC}" v="128" dt="2018-09-06T11:32:04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BA282-CC9C-463D-8E42-6F1A25B8F282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5" csCatId="colorful" phldr="1"/>
      <dgm:spPr/>
    </dgm:pt>
    <dgm:pt modelId="{972E8E0E-81E7-4306-9ED0-A45E4E3BCA90}">
      <dgm:prSet phldrT="[Text]"/>
      <dgm:spPr/>
      <dgm:t>
        <a:bodyPr/>
        <a:lstStyle/>
        <a:p>
          <a:r>
            <a:rPr lang="en-US"/>
            <a:t>Enable Sponsorship</a:t>
          </a:r>
        </a:p>
      </dgm:t>
    </dgm:pt>
    <dgm:pt modelId="{B135D409-33A1-4447-A2A4-DA016D80B352}" type="parTrans" cxnId="{D70E7301-A725-4D32-A216-45E6352DC3AA}">
      <dgm:prSet/>
      <dgm:spPr/>
      <dgm:t>
        <a:bodyPr/>
        <a:lstStyle/>
        <a:p>
          <a:endParaRPr lang="en-US"/>
        </a:p>
      </dgm:t>
    </dgm:pt>
    <dgm:pt modelId="{E3B32ECC-CAC5-4CC4-B185-6CC8CE3C0E72}" type="sibTrans" cxnId="{D70E7301-A725-4D32-A216-45E6352DC3A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9BF36CA-8D3A-44AE-BE2B-AC2D9AB12639}">
      <dgm:prSet phldrT="[Text]"/>
      <dgm:spPr/>
      <dgm:t>
        <a:bodyPr/>
        <a:lstStyle/>
        <a:p>
          <a:r>
            <a:rPr lang="en-US"/>
            <a:t>Expand Eligibility to Clean Water Projects</a:t>
          </a:r>
        </a:p>
      </dgm:t>
    </dgm:pt>
    <dgm:pt modelId="{728AB214-DC48-49C1-95EA-F0F9B8C43030}" type="parTrans" cxnId="{DD905235-6AB6-4312-8481-BE6C49463CAA}">
      <dgm:prSet/>
      <dgm:spPr/>
      <dgm:t>
        <a:bodyPr/>
        <a:lstStyle/>
        <a:p>
          <a:endParaRPr lang="en-US"/>
        </a:p>
      </dgm:t>
    </dgm:pt>
    <dgm:pt modelId="{FE48191B-F145-4F02-81D7-F036763E7091}" type="sibTrans" cxnId="{DD905235-6AB6-4312-8481-BE6C49463CA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2784008-11F7-43F4-9E30-749D09AB4C00}">
      <dgm:prSet phldrT="[Text]"/>
      <dgm:spPr/>
      <dgm:t>
        <a:bodyPr/>
        <a:lstStyle/>
        <a:p>
          <a:r>
            <a:rPr lang="en-US"/>
            <a:t>Expand Eligibility to Private Entities</a:t>
          </a:r>
        </a:p>
      </dgm:t>
    </dgm:pt>
    <dgm:pt modelId="{7F3A6772-6F7E-41C2-ABCC-5830F5EDEE17}" type="sibTrans" cxnId="{5AA094E9-49F0-4E46-8195-5E15C7CFDCA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F1E7009-2C0A-477D-B096-7EC36AA69364}" type="parTrans" cxnId="{5AA094E9-49F0-4E46-8195-5E15C7CFDCA9}">
      <dgm:prSet/>
      <dgm:spPr/>
      <dgm:t>
        <a:bodyPr/>
        <a:lstStyle/>
        <a:p>
          <a:endParaRPr lang="en-US"/>
        </a:p>
      </dgm:t>
    </dgm:pt>
    <dgm:pt modelId="{BB75E061-9107-4EA9-A460-88C4FF0BD618}" type="pres">
      <dgm:prSet presAssocID="{7EFBA282-CC9C-463D-8E42-6F1A25B8F282}" presName="Name0" presStyleCnt="0">
        <dgm:presLayoutVars>
          <dgm:animLvl val="lvl"/>
          <dgm:resizeHandles val="exact"/>
        </dgm:presLayoutVars>
      </dgm:prSet>
      <dgm:spPr/>
    </dgm:pt>
    <dgm:pt modelId="{312D782D-93D7-46E1-89BE-647BBC159779}" type="pres">
      <dgm:prSet presAssocID="{972E8E0E-81E7-4306-9ED0-A45E4E3BCA90}" presName="compositeNode" presStyleCnt="0">
        <dgm:presLayoutVars>
          <dgm:bulletEnabled val="1"/>
        </dgm:presLayoutVars>
      </dgm:prSet>
      <dgm:spPr/>
    </dgm:pt>
    <dgm:pt modelId="{CB2F4622-DFC7-4DC1-9EAE-84C52A52CB96}" type="pres">
      <dgm:prSet presAssocID="{972E8E0E-81E7-4306-9ED0-A45E4E3BCA90}" presName="bgRect" presStyleLbl="bgAccFollowNode1" presStyleIdx="0" presStyleCnt="3"/>
      <dgm:spPr/>
    </dgm:pt>
    <dgm:pt modelId="{AC5FE4F1-354C-43DB-942D-38A571020A33}" type="pres">
      <dgm:prSet presAssocID="{E3B32ECC-CAC5-4CC4-B185-6CC8CE3C0E72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57FB8E9-A07E-4C1D-B48B-576BC7AF3A60}" type="pres">
      <dgm:prSet presAssocID="{972E8E0E-81E7-4306-9ED0-A45E4E3BCA90}" presName="bottomLine" presStyleLbl="alignNode1" presStyleIdx="1" presStyleCnt="6">
        <dgm:presLayoutVars/>
      </dgm:prSet>
      <dgm:spPr/>
    </dgm:pt>
    <dgm:pt modelId="{32E3427A-A567-4117-B9AC-208F92F67473}" type="pres">
      <dgm:prSet presAssocID="{972E8E0E-81E7-4306-9ED0-A45E4E3BCA90}" presName="nodeText" presStyleLbl="bgAccFollowNode1" presStyleIdx="0" presStyleCnt="3">
        <dgm:presLayoutVars>
          <dgm:bulletEnabled val="1"/>
        </dgm:presLayoutVars>
      </dgm:prSet>
      <dgm:spPr/>
    </dgm:pt>
    <dgm:pt modelId="{3E2D33C5-ADB2-4E90-9545-AD880C66A710}" type="pres">
      <dgm:prSet presAssocID="{E3B32ECC-CAC5-4CC4-B185-6CC8CE3C0E72}" presName="sibTrans" presStyleCnt="0"/>
      <dgm:spPr/>
    </dgm:pt>
    <dgm:pt modelId="{6C76925D-B2F6-466E-8EC2-AC6B75996A65}" type="pres">
      <dgm:prSet presAssocID="{49BF36CA-8D3A-44AE-BE2B-AC2D9AB12639}" presName="compositeNode" presStyleCnt="0">
        <dgm:presLayoutVars>
          <dgm:bulletEnabled val="1"/>
        </dgm:presLayoutVars>
      </dgm:prSet>
      <dgm:spPr/>
    </dgm:pt>
    <dgm:pt modelId="{D09196B3-DF9A-42A0-BFDE-13DE4F0526C1}" type="pres">
      <dgm:prSet presAssocID="{49BF36CA-8D3A-44AE-BE2B-AC2D9AB12639}" presName="bgRect" presStyleLbl="bgAccFollowNode1" presStyleIdx="1" presStyleCnt="3"/>
      <dgm:spPr/>
    </dgm:pt>
    <dgm:pt modelId="{67CB4A65-4111-4FAB-8C63-3E724ABED73B}" type="pres">
      <dgm:prSet presAssocID="{FE48191B-F145-4F02-81D7-F036763E7091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A4F4E26-FB70-43AC-BC3E-CB7B1249E746}" type="pres">
      <dgm:prSet presAssocID="{49BF36CA-8D3A-44AE-BE2B-AC2D9AB12639}" presName="bottomLine" presStyleLbl="alignNode1" presStyleIdx="3" presStyleCnt="6">
        <dgm:presLayoutVars/>
      </dgm:prSet>
      <dgm:spPr/>
    </dgm:pt>
    <dgm:pt modelId="{29395333-9244-405E-BC8B-082A9423B81A}" type="pres">
      <dgm:prSet presAssocID="{49BF36CA-8D3A-44AE-BE2B-AC2D9AB12639}" presName="nodeText" presStyleLbl="bgAccFollowNode1" presStyleIdx="1" presStyleCnt="3">
        <dgm:presLayoutVars>
          <dgm:bulletEnabled val="1"/>
        </dgm:presLayoutVars>
      </dgm:prSet>
      <dgm:spPr/>
    </dgm:pt>
    <dgm:pt modelId="{E5E5026C-B6B7-49D8-81D0-831EA3574DDB}" type="pres">
      <dgm:prSet presAssocID="{FE48191B-F145-4F02-81D7-F036763E7091}" presName="sibTrans" presStyleCnt="0"/>
      <dgm:spPr/>
    </dgm:pt>
    <dgm:pt modelId="{5F53E6DB-E82F-490D-9DAE-F36A8986DF0A}" type="pres">
      <dgm:prSet presAssocID="{D2784008-11F7-43F4-9E30-749D09AB4C00}" presName="compositeNode" presStyleCnt="0">
        <dgm:presLayoutVars>
          <dgm:bulletEnabled val="1"/>
        </dgm:presLayoutVars>
      </dgm:prSet>
      <dgm:spPr/>
    </dgm:pt>
    <dgm:pt modelId="{A524EBA4-45F4-426E-9E16-910331398745}" type="pres">
      <dgm:prSet presAssocID="{D2784008-11F7-43F4-9E30-749D09AB4C00}" presName="bgRect" presStyleLbl="bgAccFollowNode1" presStyleIdx="2" presStyleCnt="3"/>
      <dgm:spPr/>
    </dgm:pt>
    <dgm:pt modelId="{5840E19B-D99E-4741-917F-05676F14B432}" type="pres">
      <dgm:prSet presAssocID="{7F3A6772-6F7E-41C2-ABCC-5830F5EDEE1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9FBD489-E815-4667-BCB2-9CE6D1BCDBB0}" type="pres">
      <dgm:prSet presAssocID="{D2784008-11F7-43F4-9E30-749D09AB4C00}" presName="bottomLine" presStyleLbl="alignNode1" presStyleIdx="5" presStyleCnt="6">
        <dgm:presLayoutVars/>
      </dgm:prSet>
      <dgm:spPr/>
    </dgm:pt>
    <dgm:pt modelId="{6AE204FC-05F9-4F31-8738-8F698B45D1DF}" type="pres">
      <dgm:prSet presAssocID="{D2784008-11F7-43F4-9E30-749D09AB4C0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70E7301-A725-4D32-A216-45E6352DC3AA}" srcId="{7EFBA282-CC9C-463D-8E42-6F1A25B8F282}" destId="{972E8E0E-81E7-4306-9ED0-A45E4E3BCA90}" srcOrd="0" destOrd="0" parTransId="{B135D409-33A1-4447-A2A4-DA016D80B352}" sibTransId="{E3B32ECC-CAC5-4CC4-B185-6CC8CE3C0E72}"/>
    <dgm:cxn modelId="{0D569E0B-AA11-403A-8DDB-BD17B4496930}" type="presOf" srcId="{7F3A6772-6F7E-41C2-ABCC-5830F5EDEE17}" destId="{5840E19B-D99E-4741-917F-05676F14B432}" srcOrd="0" destOrd="0" presId="urn:microsoft.com/office/officeart/2016/7/layout/BasicLinearProcessNumbered"/>
    <dgm:cxn modelId="{DD905235-6AB6-4312-8481-BE6C49463CAA}" srcId="{7EFBA282-CC9C-463D-8E42-6F1A25B8F282}" destId="{49BF36CA-8D3A-44AE-BE2B-AC2D9AB12639}" srcOrd="1" destOrd="0" parTransId="{728AB214-DC48-49C1-95EA-F0F9B8C43030}" sibTransId="{FE48191B-F145-4F02-81D7-F036763E7091}"/>
    <dgm:cxn modelId="{62E7B362-F7EA-4A86-B8D9-901661CF7F30}" type="presOf" srcId="{7EFBA282-CC9C-463D-8E42-6F1A25B8F282}" destId="{BB75E061-9107-4EA9-A460-88C4FF0BD618}" srcOrd="0" destOrd="0" presId="urn:microsoft.com/office/officeart/2016/7/layout/BasicLinearProcessNumbered"/>
    <dgm:cxn modelId="{DD205045-76C8-4A8B-910E-E60FCCC32F26}" type="presOf" srcId="{49BF36CA-8D3A-44AE-BE2B-AC2D9AB12639}" destId="{29395333-9244-405E-BC8B-082A9423B81A}" srcOrd="1" destOrd="0" presId="urn:microsoft.com/office/officeart/2016/7/layout/BasicLinearProcessNumbered"/>
    <dgm:cxn modelId="{DDFA015A-C177-4656-9778-E8A2B164C966}" type="presOf" srcId="{D2784008-11F7-43F4-9E30-749D09AB4C00}" destId="{6AE204FC-05F9-4F31-8738-8F698B45D1DF}" srcOrd="1" destOrd="0" presId="urn:microsoft.com/office/officeart/2016/7/layout/BasicLinearProcessNumbered"/>
    <dgm:cxn modelId="{D34DE08A-E91C-423C-B37A-4F395C5A3426}" type="presOf" srcId="{972E8E0E-81E7-4306-9ED0-A45E4E3BCA90}" destId="{CB2F4622-DFC7-4DC1-9EAE-84C52A52CB96}" srcOrd="0" destOrd="0" presId="urn:microsoft.com/office/officeart/2016/7/layout/BasicLinearProcessNumbered"/>
    <dgm:cxn modelId="{B9B170B8-4422-4831-922E-C3D2B99FD853}" type="presOf" srcId="{D2784008-11F7-43F4-9E30-749D09AB4C00}" destId="{A524EBA4-45F4-426E-9E16-910331398745}" srcOrd="0" destOrd="0" presId="urn:microsoft.com/office/officeart/2016/7/layout/BasicLinearProcessNumbered"/>
    <dgm:cxn modelId="{B3DB13BA-E769-48A2-B858-429D94B7A569}" type="presOf" srcId="{FE48191B-F145-4F02-81D7-F036763E7091}" destId="{67CB4A65-4111-4FAB-8C63-3E724ABED73B}" srcOrd="0" destOrd="0" presId="urn:microsoft.com/office/officeart/2016/7/layout/BasicLinearProcessNumbered"/>
    <dgm:cxn modelId="{CB1182C2-15F6-4A75-8834-F1C882F39162}" type="presOf" srcId="{E3B32ECC-CAC5-4CC4-B185-6CC8CE3C0E72}" destId="{AC5FE4F1-354C-43DB-942D-38A571020A33}" srcOrd="0" destOrd="0" presId="urn:microsoft.com/office/officeart/2016/7/layout/BasicLinearProcessNumbered"/>
    <dgm:cxn modelId="{B76911DA-02D6-408B-A74B-69139779C27F}" type="presOf" srcId="{972E8E0E-81E7-4306-9ED0-A45E4E3BCA90}" destId="{32E3427A-A567-4117-B9AC-208F92F67473}" srcOrd="1" destOrd="0" presId="urn:microsoft.com/office/officeart/2016/7/layout/BasicLinearProcessNumbered"/>
    <dgm:cxn modelId="{D63832E7-88BA-40CA-AD22-084CFF4D0875}" type="presOf" srcId="{49BF36CA-8D3A-44AE-BE2B-AC2D9AB12639}" destId="{D09196B3-DF9A-42A0-BFDE-13DE4F0526C1}" srcOrd="0" destOrd="0" presId="urn:microsoft.com/office/officeart/2016/7/layout/BasicLinearProcessNumbered"/>
    <dgm:cxn modelId="{5AA094E9-49F0-4E46-8195-5E15C7CFDCA9}" srcId="{7EFBA282-CC9C-463D-8E42-6F1A25B8F282}" destId="{D2784008-11F7-43F4-9E30-749D09AB4C00}" srcOrd="2" destOrd="0" parTransId="{FF1E7009-2C0A-477D-B096-7EC36AA69364}" sibTransId="{7F3A6772-6F7E-41C2-ABCC-5830F5EDEE17}"/>
    <dgm:cxn modelId="{48C398E8-B721-430B-8DF7-05D610009204}" type="presParOf" srcId="{BB75E061-9107-4EA9-A460-88C4FF0BD618}" destId="{312D782D-93D7-46E1-89BE-647BBC159779}" srcOrd="0" destOrd="0" presId="urn:microsoft.com/office/officeart/2016/7/layout/BasicLinearProcessNumbered"/>
    <dgm:cxn modelId="{7C3C212A-FCE2-4D3E-BE1E-5C6791C2CB35}" type="presParOf" srcId="{312D782D-93D7-46E1-89BE-647BBC159779}" destId="{CB2F4622-DFC7-4DC1-9EAE-84C52A52CB96}" srcOrd="0" destOrd="0" presId="urn:microsoft.com/office/officeart/2016/7/layout/BasicLinearProcessNumbered"/>
    <dgm:cxn modelId="{DAD0F1C0-A678-499D-AE51-24EF084B2BEE}" type="presParOf" srcId="{312D782D-93D7-46E1-89BE-647BBC159779}" destId="{AC5FE4F1-354C-43DB-942D-38A571020A33}" srcOrd="1" destOrd="0" presId="urn:microsoft.com/office/officeart/2016/7/layout/BasicLinearProcessNumbered"/>
    <dgm:cxn modelId="{2B33E20D-5A86-448D-89FE-2F1C8D127CF4}" type="presParOf" srcId="{312D782D-93D7-46E1-89BE-647BBC159779}" destId="{A57FB8E9-A07E-4C1D-B48B-576BC7AF3A60}" srcOrd="2" destOrd="0" presId="urn:microsoft.com/office/officeart/2016/7/layout/BasicLinearProcessNumbered"/>
    <dgm:cxn modelId="{71ACF4B0-2426-4D7D-A94F-F8DEDAF2A3CF}" type="presParOf" srcId="{312D782D-93D7-46E1-89BE-647BBC159779}" destId="{32E3427A-A567-4117-B9AC-208F92F67473}" srcOrd="3" destOrd="0" presId="urn:microsoft.com/office/officeart/2016/7/layout/BasicLinearProcessNumbered"/>
    <dgm:cxn modelId="{DDDCBA92-E860-42A8-B3B4-75D5A5BE0388}" type="presParOf" srcId="{BB75E061-9107-4EA9-A460-88C4FF0BD618}" destId="{3E2D33C5-ADB2-4E90-9545-AD880C66A710}" srcOrd="1" destOrd="0" presId="urn:microsoft.com/office/officeart/2016/7/layout/BasicLinearProcessNumbered"/>
    <dgm:cxn modelId="{1E4068E6-6610-470B-A2EF-0D003A0C8287}" type="presParOf" srcId="{BB75E061-9107-4EA9-A460-88C4FF0BD618}" destId="{6C76925D-B2F6-466E-8EC2-AC6B75996A65}" srcOrd="2" destOrd="0" presId="urn:microsoft.com/office/officeart/2016/7/layout/BasicLinearProcessNumbered"/>
    <dgm:cxn modelId="{5EF20962-6617-4FFA-8EE2-6F5E5F345437}" type="presParOf" srcId="{6C76925D-B2F6-466E-8EC2-AC6B75996A65}" destId="{D09196B3-DF9A-42A0-BFDE-13DE4F0526C1}" srcOrd="0" destOrd="0" presId="urn:microsoft.com/office/officeart/2016/7/layout/BasicLinearProcessNumbered"/>
    <dgm:cxn modelId="{00FB8EE3-CDB8-44F6-BB02-BFCDAE5E6AC1}" type="presParOf" srcId="{6C76925D-B2F6-466E-8EC2-AC6B75996A65}" destId="{67CB4A65-4111-4FAB-8C63-3E724ABED73B}" srcOrd="1" destOrd="0" presId="urn:microsoft.com/office/officeart/2016/7/layout/BasicLinearProcessNumbered"/>
    <dgm:cxn modelId="{5D116C57-0336-41A6-AA87-74ECBACACA9B}" type="presParOf" srcId="{6C76925D-B2F6-466E-8EC2-AC6B75996A65}" destId="{8A4F4E26-FB70-43AC-BC3E-CB7B1249E746}" srcOrd="2" destOrd="0" presId="urn:microsoft.com/office/officeart/2016/7/layout/BasicLinearProcessNumbered"/>
    <dgm:cxn modelId="{40CDFFF3-BF0C-4071-A8E7-F5A6AD9AB6AF}" type="presParOf" srcId="{6C76925D-B2F6-466E-8EC2-AC6B75996A65}" destId="{29395333-9244-405E-BC8B-082A9423B81A}" srcOrd="3" destOrd="0" presId="urn:microsoft.com/office/officeart/2016/7/layout/BasicLinearProcessNumbered"/>
    <dgm:cxn modelId="{0C483FAC-015B-4DD4-954A-9FC889F320FC}" type="presParOf" srcId="{BB75E061-9107-4EA9-A460-88C4FF0BD618}" destId="{E5E5026C-B6B7-49D8-81D0-831EA3574DDB}" srcOrd="3" destOrd="0" presId="urn:microsoft.com/office/officeart/2016/7/layout/BasicLinearProcessNumbered"/>
    <dgm:cxn modelId="{505AFACC-CF9F-4A4C-8365-11B9D4E445EB}" type="presParOf" srcId="{BB75E061-9107-4EA9-A460-88C4FF0BD618}" destId="{5F53E6DB-E82F-490D-9DAE-F36A8986DF0A}" srcOrd="4" destOrd="0" presId="urn:microsoft.com/office/officeart/2016/7/layout/BasicLinearProcessNumbered"/>
    <dgm:cxn modelId="{330BC3CE-45F0-43BA-A316-18A02C6D2F8D}" type="presParOf" srcId="{5F53E6DB-E82F-490D-9DAE-F36A8986DF0A}" destId="{A524EBA4-45F4-426E-9E16-910331398745}" srcOrd="0" destOrd="0" presId="urn:microsoft.com/office/officeart/2016/7/layout/BasicLinearProcessNumbered"/>
    <dgm:cxn modelId="{DD5D4885-591F-4030-A3BA-9AD09E340B0B}" type="presParOf" srcId="{5F53E6DB-E82F-490D-9DAE-F36A8986DF0A}" destId="{5840E19B-D99E-4741-917F-05676F14B432}" srcOrd="1" destOrd="0" presId="urn:microsoft.com/office/officeart/2016/7/layout/BasicLinearProcessNumbered"/>
    <dgm:cxn modelId="{7D06FBCB-5508-4720-A15A-4798255F5BAD}" type="presParOf" srcId="{5F53E6DB-E82F-490D-9DAE-F36A8986DF0A}" destId="{99FBD489-E815-4667-BCB2-9CE6D1BCDBB0}" srcOrd="2" destOrd="0" presId="urn:microsoft.com/office/officeart/2016/7/layout/BasicLinearProcessNumbered"/>
    <dgm:cxn modelId="{12CA9037-28A4-48FE-91BE-4E55C96574EC}" type="presParOf" srcId="{5F53E6DB-E82F-490D-9DAE-F36A8986DF0A}" destId="{6AE204FC-05F9-4F31-8738-8F698B45D1D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D8FD84-8084-4B56-93A3-05761BD770AF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AC4C260D-8CBF-4CC5-9B55-BA8DC7F8B2E6}">
      <dgm:prSet/>
      <dgm:spPr/>
      <dgm:t>
        <a:bodyPr/>
        <a:lstStyle/>
        <a:p>
          <a:pPr>
            <a:defRPr cap="all"/>
          </a:pPr>
          <a:r>
            <a:rPr lang="en-US"/>
            <a:t>Nonprofits or municipalities (implementers) complete a project proposal form and receive approval from dec that their project meets criteria</a:t>
          </a:r>
        </a:p>
      </dgm:t>
    </dgm:pt>
    <dgm:pt modelId="{240B55E8-6FF7-4841-B4AD-748A3CE6D47D}" type="parTrans" cxnId="{CE47986F-4EB6-4397-9060-4FC72CBA9410}">
      <dgm:prSet/>
      <dgm:spPr/>
      <dgm:t>
        <a:bodyPr/>
        <a:lstStyle/>
        <a:p>
          <a:endParaRPr lang="en-US"/>
        </a:p>
      </dgm:t>
    </dgm:pt>
    <dgm:pt modelId="{727FFBEE-9103-4448-8914-7A5080A70A27}" type="sibTrans" cxnId="{CE47986F-4EB6-4397-9060-4FC72CBA9410}">
      <dgm:prSet/>
      <dgm:spPr/>
      <dgm:t>
        <a:bodyPr/>
        <a:lstStyle/>
        <a:p>
          <a:endParaRPr lang="en-US"/>
        </a:p>
      </dgm:t>
    </dgm:pt>
    <dgm:pt modelId="{07EDD44D-8B9E-4564-9645-F4FFA1F76654}">
      <dgm:prSet/>
      <dgm:spPr/>
      <dgm:t>
        <a:bodyPr/>
        <a:lstStyle/>
        <a:p>
          <a:pPr>
            <a:defRPr cap="all"/>
          </a:pPr>
          <a:r>
            <a:rPr lang="en-US"/>
            <a:t>Implementers seek out a municipal entity willing to sponsor their project</a:t>
          </a:r>
        </a:p>
      </dgm:t>
    </dgm:pt>
    <dgm:pt modelId="{1B11C74E-BED4-4919-A4BE-B9587D40EADB}" type="parTrans" cxnId="{A7E82458-11D0-4647-832D-2D7806EAB99C}">
      <dgm:prSet/>
      <dgm:spPr/>
      <dgm:t>
        <a:bodyPr/>
        <a:lstStyle/>
        <a:p>
          <a:endParaRPr lang="en-US"/>
        </a:p>
      </dgm:t>
    </dgm:pt>
    <dgm:pt modelId="{69736D0C-40A7-4E70-B059-1AE6F60DA9BA}" type="sibTrans" cxnId="{A7E82458-11D0-4647-832D-2D7806EAB99C}">
      <dgm:prSet/>
      <dgm:spPr/>
      <dgm:t>
        <a:bodyPr/>
        <a:lstStyle/>
        <a:p>
          <a:endParaRPr lang="en-US"/>
        </a:p>
      </dgm:t>
    </dgm:pt>
    <dgm:pt modelId="{2175EFB2-A919-4ECA-B1A3-2954CB654879}">
      <dgm:prSet/>
      <dgm:spPr/>
      <dgm:t>
        <a:bodyPr/>
        <a:lstStyle/>
        <a:p>
          <a:pPr>
            <a:defRPr cap="all"/>
          </a:pPr>
          <a:r>
            <a:rPr lang="en-US"/>
            <a:t>Both Projects are submitted for the priority list as a single project and ranked*</a:t>
          </a:r>
        </a:p>
      </dgm:t>
    </dgm:pt>
    <dgm:pt modelId="{F718F567-63DC-469B-AF27-3B38C6572BA3}" type="parTrans" cxnId="{1C2F6A56-8405-4192-B8E4-AA913D08E79A}">
      <dgm:prSet/>
      <dgm:spPr/>
      <dgm:t>
        <a:bodyPr/>
        <a:lstStyle/>
        <a:p>
          <a:endParaRPr lang="en-US"/>
        </a:p>
      </dgm:t>
    </dgm:pt>
    <dgm:pt modelId="{AF62FB57-F052-4BD5-8D17-022B81EC65BA}" type="sibTrans" cxnId="{1C2F6A56-8405-4192-B8E4-AA913D08E79A}">
      <dgm:prSet/>
      <dgm:spPr/>
      <dgm:t>
        <a:bodyPr/>
        <a:lstStyle/>
        <a:p>
          <a:endParaRPr lang="en-US"/>
        </a:p>
      </dgm:t>
    </dgm:pt>
    <dgm:pt modelId="{1C4EF0A9-BF1C-4587-B0C0-7BA43513DA35}">
      <dgm:prSet/>
      <dgm:spPr/>
      <dgm:t>
        <a:bodyPr/>
        <a:lstStyle/>
        <a:p>
          <a:pPr>
            <a:defRPr cap="all"/>
          </a:pPr>
          <a:r>
            <a:rPr lang="en-US"/>
            <a:t>Projects apply for funding, receive approval, and construction (if applicable) happens</a:t>
          </a:r>
        </a:p>
      </dgm:t>
    </dgm:pt>
    <dgm:pt modelId="{E8A41842-BBA8-48CB-A870-4A10C1CBD7F2}" type="parTrans" cxnId="{A43D4B9B-5C70-499D-8AE4-1A17159F48A2}">
      <dgm:prSet/>
      <dgm:spPr/>
      <dgm:t>
        <a:bodyPr/>
        <a:lstStyle/>
        <a:p>
          <a:endParaRPr lang="en-US"/>
        </a:p>
      </dgm:t>
    </dgm:pt>
    <dgm:pt modelId="{64A909DC-633C-49D2-B2D3-7F2F5FE95E5B}" type="sibTrans" cxnId="{A43D4B9B-5C70-499D-8AE4-1A17159F48A2}">
      <dgm:prSet/>
      <dgm:spPr/>
      <dgm:t>
        <a:bodyPr/>
        <a:lstStyle/>
        <a:p>
          <a:endParaRPr lang="en-US"/>
        </a:p>
      </dgm:t>
    </dgm:pt>
    <dgm:pt modelId="{31B10559-2A8A-4559-A054-C9239DE6812B}">
      <dgm:prSet/>
      <dgm:spPr/>
      <dgm:t>
        <a:bodyPr/>
        <a:lstStyle/>
        <a:p>
          <a:pPr>
            <a:defRPr cap="all"/>
          </a:pPr>
          <a:r>
            <a:rPr lang="en-US"/>
            <a:t>Long term agreement (easement) is in place to preserve natural resource in perpetuity</a:t>
          </a:r>
        </a:p>
      </dgm:t>
    </dgm:pt>
    <dgm:pt modelId="{28341A55-1B86-4E0F-91E1-BF07E16760B2}" type="parTrans" cxnId="{DFEBC414-A772-40FF-92D8-51668B872F96}">
      <dgm:prSet/>
      <dgm:spPr/>
      <dgm:t>
        <a:bodyPr/>
        <a:lstStyle/>
        <a:p>
          <a:endParaRPr lang="en-US"/>
        </a:p>
      </dgm:t>
    </dgm:pt>
    <dgm:pt modelId="{362EDB91-9B82-4325-9E4F-590162BE74A9}" type="sibTrans" cxnId="{DFEBC414-A772-40FF-92D8-51668B872F96}">
      <dgm:prSet/>
      <dgm:spPr/>
      <dgm:t>
        <a:bodyPr/>
        <a:lstStyle/>
        <a:p>
          <a:endParaRPr lang="en-US"/>
        </a:p>
      </dgm:t>
    </dgm:pt>
    <dgm:pt modelId="{B39EBC28-9D84-424A-B143-F4ABCB15CE3B}" type="pres">
      <dgm:prSet presAssocID="{3DD8FD84-8084-4B56-93A3-05761BD770AF}" presName="root" presStyleCnt="0">
        <dgm:presLayoutVars>
          <dgm:dir/>
          <dgm:resizeHandles val="exact"/>
        </dgm:presLayoutVars>
      </dgm:prSet>
      <dgm:spPr/>
    </dgm:pt>
    <dgm:pt modelId="{4A0171D2-8528-4694-9993-6F85CE71730C}" type="pres">
      <dgm:prSet presAssocID="{AC4C260D-8CBF-4CC5-9B55-BA8DC7F8B2E6}" presName="compNode" presStyleCnt="0"/>
      <dgm:spPr/>
    </dgm:pt>
    <dgm:pt modelId="{479F640D-C43A-49A8-A7A7-FB89D56318E7}" type="pres">
      <dgm:prSet presAssocID="{AC4C260D-8CBF-4CC5-9B55-BA8DC7F8B2E6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AA20A37-F7A5-4684-9007-1231E97CF509}" type="pres">
      <dgm:prSet presAssocID="{AC4C260D-8CBF-4CC5-9B55-BA8DC7F8B2E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AB68C55F-AC13-40A0-B74B-C97A57DE91AC}" type="pres">
      <dgm:prSet presAssocID="{AC4C260D-8CBF-4CC5-9B55-BA8DC7F8B2E6}" presName="spaceRect" presStyleCnt="0"/>
      <dgm:spPr/>
    </dgm:pt>
    <dgm:pt modelId="{194ED18D-272F-4AA2-9778-800C2749A759}" type="pres">
      <dgm:prSet presAssocID="{AC4C260D-8CBF-4CC5-9B55-BA8DC7F8B2E6}" presName="textRect" presStyleLbl="revTx" presStyleIdx="0" presStyleCnt="5">
        <dgm:presLayoutVars>
          <dgm:chMax val="1"/>
          <dgm:chPref val="1"/>
        </dgm:presLayoutVars>
      </dgm:prSet>
      <dgm:spPr/>
    </dgm:pt>
    <dgm:pt modelId="{3D22E9BD-F1E5-43F3-9164-FAC7190B95E1}" type="pres">
      <dgm:prSet presAssocID="{727FFBEE-9103-4448-8914-7A5080A70A27}" presName="sibTrans" presStyleCnt="0"/>
      <dgm:spPr/>
    </dgm:pt>
    <dgm:pt modelId="{F15FEF0D-C1A8-4152-BD85-A511038F72F9}" type="pres">
      <dgm:prSet presAssocID="{07EDD44D-8B9E-4564-9645-F4FFA1F76654}" presName="compNode" presStyleCnt="0"/>
      <dgm:spPr/>
    </dgm:pt>
    <dgm:pt modelId="{FECDB11E-3384-435F-9E8C-890BD3790576}" type="pres">
      <dgm:prSet presAssocID="{07EDD44D-8B9E-4564-9645-F4FFA1F76654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9B31CD7-4668-4EE8-AAF5-6398547F0B75}" type="pres">
      <dgm:prSet presAssocID="{07EDD44D-8B9E-4564-9645-F4FFA1F7665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5954C76-F9D5-4BB2-A62F-0F04F037721C}" type="pres">
      <dgm:prSet presAssocID="{07EDD44D-8B9E-4564-9645-F4FFA1F76654}" presName="spaceRect" presStyleCnt="0"/>
      <dgm:spPr/>
    </dgm:pt>
    <dgm:pt modelId="{B6758F9A-1E4F-444B-8E5A-72C7E2F05AF8}" type="pres">
      <dgm:prSet presAssocID="{07EDD44D-8B9E-4564-9645-F4FFA1F76654}" presName="textRect" presStyleLbl="revTx" presStyleIdx="1" presStyleCnt="5">
        <dgm:presLayoutVars>
          <dgm:chMax val="1"/>
          <dgm:chPref val="1"/>
        </dgm:presLayoutVars>
      </dgm:prSet>
      <dgm:spPr/>
    </dgm:pt>
    <dgm:pt modelId="{EB3F89F6-42D7-4482-AC29-E954877AA08D}" type="pres">
      <dgm:prSet presAssocID="{69736D0C-40A7-4E70-B059-1AE6F60DA9BA}" presName="sibTrans" presStyleCnt="0"/>
      <dgm:spPr/>
    </dgm:pt>
    <dgm:pt modelId="{9A35E9FC-CBF3-42FE-BA39-5052D8CCF1DB}" type="pres">
      <dgm:prSet presAssocID="{2175EFB2-A919-4ECA-B1A3-2954CB654879}" presName="compNode" presStyleCnt="0"/>
      <dgm:spPr/>
    </dgm:pt>
    <dgm:pt modelId="{D65BC1FD-C613-4B33-946B-7BC95AFC3472}" type="pres">
      <dgm:prSet presAssocID="{2175EFB2-A919-4ECA-B1A3-2954CB654879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80E3E70-EB6A-4A6B-81A2-669E1B041B6C}" type="pres">
      <dgm:prSet presAssocID="{2175EFB2-A919-4ECA-B1A3-2954CB65487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2E55B715-F130-4B7D-8DC1-BD65F076400F}" type="pres">
      <dgm:prSet presAssocID="{2175EFB2-A919-4ECA-B1A3-2954CB654879}" presName="spaceRect" presStyleCnt="0"/>
      <dgm:spPr/>
    </dgm:pt>
    <dgm:pt modelId="{4ABB0D66-51BF-4AB2-BFDF-49CAEABF8DB1}" type="pres">
      <dgm:prSet presAssocID="{2175EFB2-A919-4ECA-B1A3-2954CB654879}" presName="textRect" presStyleLbl="revTx" presStyleIdx="2" presStyleCnt="5">
        <dgm:presLayoutVars>
          <dgm:chMax val="1"/>
          <dgm:chPref val="1"/>
        </dgm:presLayoutVars>
      </dgm:prSet>
      <dgm:spPr/>
    </dgm:pt>
    <dgm:pt modelId="{83B32529-4AA5-4665-B362-E2FF0413A0B8}" type="pres">
      <dgm:prSet presAssocID="{AF62FB57-F052-4BD5-8D17-022B81EC65BA}" presName="sibTrans" presStyleCnt="0"/>
      <dgm:spPr/>
    </dgm:pt>
    <dgm:pt modelId="{D619ED7F-6F58-4831-A8ED-F9982CEE233B}" type="pres">
      <dgm:prSet presAssocID="{1C4EF0A9-BF1C-4587-B0C0-7BA43513DA35}" presName="compNode" presStyleCnt="0"/>
      <dgm:spPr/>
    </dgm:pt>
    <dgm:pt modelId="{4DB0328A-4A60-41EC-B8AE-E36BB12AD7CF}" type="pres">
      <dgm:prSet presAssocID="{1C4EF0A9-BF1C-4587-B0C0-7BA43513DA35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FE7CCDB-2E4F-4768-8EB2-6A27930B70FF}" type="pres">
      <dgm:prSet presAssocID="{1C4EF0A9-BF1C-4587-B0C0-7BA43513DA3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"/>
        </a:ext>
      </dgm:extLst>
    </dgm:pt>
    <dgm:pt modelId="{E86D085E-03B8-4395-B172-F221783B1BD5}" type="pres">
      <dgm:prSet presAssocID="{1C4EF0A9-BF1C-4587-B0C0-7BA43513DA35}" presName="spaceRect" presStyleCnt="0"/>
      <dgm:spPr/>
    </dgm:pt>
    <dgm:pt modelId="{FF32C20D-0254-42F6-AF47-35CF2AB8E070}" type="pres">
      <dgm:prSet presAssocID="{1C4EF0A9-BF1C-4587-B0C0-7BA43513DA35}" presName="textRect" presStyleLbl="revTx" presStyleIdx="3" presStyleCnt="5">
        <dgm:presLayoutVars>
          <dgm:chMax val="1"/>
          <dgm:chPref val="1"/>
        </dgm:presLayoutVars>
      </dgm:prSet>
      <dgm:spPr/>
    </dgm:pt>
    <dgm:pt modelId="{EDA61499-C672-481E-9DFE-15B92E738C74}" type="pres">
      <dgm:prSet presAssocID="{64A909DC-633C-49D2-B2D3-7F2F5FE95E5B}" presName="sibTrans" presStyleCnt="0"/>
      <dgm:spPr/>
    </dgm:pt>
    <dgm:pt modelId="{CBF0B8B2-7031-47EE-A364-DBA11D8B96CF}" type="pres">
      <dgm:prSet presAssocID="{31B10559-2A8A-4559-A054-C9239DE6812B}" presName="compNode" presStyleCnt="0"/>
      <dgm:spPr/>
    </dgm:pt>
    <dgm:pt modelId="{669A915C-262D-49C1-98A3-CF7E6ECD2F8E}" type="pres">
      <dgm:prSet presAssocID="{31B10559-2A8A-4559-A054-C9239DE6812B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44AA68B-CBDF-4CB7-9F9F-DA882BA5E91F}" type="pres">
      <dgm:prSet presAssocID="{31B10559-2A8A-4559-A054-C9239DE6812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310075D-9E9D-464C-9124-F5F24C59F669}" type="pres">
      <dgm:prSet presAssocID="{31B10559-2A8A-4559-A054-C9239DE6812B}" presName="spaceRect" presStyleCnt="0"/>
      <dgm:spPr/>
    </dgm:pt>
    <dgm:pt modelId="{331CF27E-479E-42BF-92B1-BF7979A9FF39}" type="pres">
      <dgm:prSet presAssocID="{31B10559-2A8A-4559-A054-C9239DE6812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FEBC414-A772-40FF-92D8-51668B872F96}" srcId="{3DD8FD84-8084-4B56-93A3-05761BD770AF}" destId="{31B10559-2A8A-4559-A054-C9239DE6812B}" srcOrd="4" destOrd="0" parTransId="{28341A55-1B86-4E0F-91E1-BF07E16760B2}" sibTransId="{362EDB91-9B82-4325-9E4F-590162BE74A9}"/>
    <dgm:cxn modelId="{F50A632D-FE06-44AC-91FD-DC3CA1AFB545}" type="presOf" srcId="{2175EFB2-A919-4ECA-B1A3-2954CB654879}" destId="{4ABB0D66-51BF-4AB2-BFDF-49CAEABF8DB1}" srcOrd="0" destOrd="0" presId="urn:microsoft.com/office/officeart/2018/5/layout/IconLeafLabelList"/>
    <dgm:cxn modelId="{97973360-5CDD-4E15-8652-4020252403F0}" type="presOf" srcId="{AC4C260D-8CBF-4CC5-9B55-BA8DC7F8B2E6}" destId="{194ED18D-272F-4AA2-9778-800C2749A759}" srcOrd="0" destOrd="0" presId="urn:microsoft.com/office/officeart/2018/5/layout/IconLeafLabelList"/>
    <dgm:cxn modelId="{BE35ED67-5727-4370-BD1B-8965BB85098A}" type="presOf" srcId="{07EDD44D-8B9E-4564-9645-F4FFA1F76654}" destId="{B6758F9A-1E4F-444B-8E5A-72C7E2F05AF8}" srcOrd="0" destOrd="0" presId="urn:microsoft.com/office/officeart/2018/5/layout/IconLeafLabelList"/>
    <dgm:cxn modelId="{CE47986F-4EB6-4397-9060-4FC72CBA9410}" srcId="{3DD8FD84-8084-4B56-93A3-05761BD770AF}" destId="{AC4C260D-8CBF-4CC5-9B55-BA8DC7F8B2E6}" srcOrd="0" destOrd="0" parTransId="{240B55E8-6FF7-4841-B4AD-748A3CE6D47D}" sibTransId="{727FFBEE-9103-4448-8914-7A5080A70A27}"/>
    <dgm:cxn modelId="{1C2F6A56-8405-4192-B8E4-AA913D08E79A}" srcId="{3DD8FD84-8084-4B56-93A3-05761BD770AF}" destId="{2175EFB2-A919-4ECA-B1A3-2954CB654879}" srcOrd="2" destOrd="0" parTransId="{F718F567-63DC-469B-AF27-3B38C6572BA3}" sibTransId="{AF62FB57-F052-4BD5-8D17-022B81EC65BA}"/>
    <dgm:cxn modelId="{A7E82458-11D0-4647-832D-2D7806EAB99C}" srcId="{3DD8FD84-8084-4B56-93A3-05761BD770AF}" destId="{07EDD44D-8B9E-4564-9645-F4FFA1F76654}" srcOrd="1" destOrd="0" parTransId="{1B11C74E-BED4-4919-A4BE-B9587D40EADB}" sibTransId="{69736D0C-40A7-4E70-B059-1AE6F60DA9BA}"/>
    <dgm:cxn modelId="{A43D4B9B-5C70-499D-8AE4-1A17159F48A2}" srcId="{3DD8FD84-8084-4B56-93A3-05761BD770AF}" destId="{1C4EF0A9-BF1C-4587-B0C0-7BA43513DA35}" srcOrd="3" destOrd="0" parTransId="{E8A41842-BBA8-48CB-A870-4A10C1CBD7F2}" sibTransId="{64A909DC-633C-49D2-B2D3-7F2F5FE95E5B}"/>
    <dgm:cxn modelId="{206F50A8-2A49-4FBE-AB02-64FC58F74A3A}" type="presOf" srcId="{1C4EF0A9-BF1C-4587-B0C0-7BA43513DA35}" destId="{FF32C20D-0254-42F6-AF47-35CF2AB8E070}" srcOrd="0" destOrd="0" presId="urn:microsoft.com/office/officeart/2018/5/layout/IconLeafLabelList"/>
    <dgm:cxn modelId="{2B4D26DB-DD90-47B5-91BA-3C138342ECB3}" type="presOf" srcId="{3DD8FD84-8084-4B56-93A3-05761BD770AF}" destId="{B39EBC28-9D84-424A-B143-F4ABCB15CE3B}" srcOrd="0" destOrd="0" presId="urn:microsoft.com/office/officeart/2018/5/layout/IconLeafLabelList"/>
    <dgm:cxn modelId="{EA28A4E9-00AA-4EF8-A6F4-23530A8CE1E8}" type="presOf" srcId="{31B10559-2A8A-4559-A054-C9239DE6812B}" destId="{331CF27E-479E-42BF-92B1-BF7979A9FF39}" srcOrd="0" destOrd="0" presId="urn:microsoft.com/office/officeart/2018/5/layout/IconLeafLabelList"/>
    <dgm:cxn modelId="{B4A61ED7-E77F-4649-BF59-0D61D8C319FB}" type="presParOf" srcId="{B39EBC28-9D84-424A-B143-F4ABCB15CE3B}" destId="{4A0171D2-8528-4694-9993-6F85CE71730C}" srcOrd="0" destOrd="0" presId="urn:microsoft.com/office/officeart/2018/5/layout/IconLeafLabelList"/>
    <dgm:cxn modelId="{60317A1B-5F0C-4548-B070-D377806BC2F6}" type="presParOf" srcId="{4A0171D2-8528-4694-9993-6F85CE71730C}" destId="{479F640D-C43A-49A8-A7A7-FB89D56318E7}" srcOrd="0" destOrd="0" presId="urn:microsoft.com/office/officeart/2018/5/layout/IconLeafLabelList"/>
    <dgm:cxn modelId="{0A90A5EC-8937-4E1B-AB95-B905543A7FA4}" type="presParOf" srcId="{4A0171D2-8528-4694-9993-6F85CE71730C}" destId="{EAA20A37-F7A5-4684-9007-1231E97CF509}" srcOrd="1" destOrd="0" presId="urn:microsoft.com/office/officeart/2018/5/layout/IconLeafLabelList"/>
    <dgm:cxn modelId="{1C1A27EC-F3AE-4BE0-B1CC-BB7C91D2E530}" type="presParOf" srcId="{4A0171D2-8528-4694-9993-6F85CE71730C}" destId="{AB68C55F-AC13-40A0-B74B-C97A57DE91AC}" srcOrd="2" destOrd="0" presId="urn:microsoft.com/office/officeart/2018/5/layout/IconLeafLabelList"/>
    <dgm:cxn modelId="{4A02D59C-86F0-4A1C-BC5F-33B5BEFE4A34}" type="presParOf" srcId="{4A0171D2-8528-4694-9993-6F85CE71730C}" destId="{194ED18D-272F-4AA2-9778-800C2749A759}" srcOrd="3" destOrd="0" presId="urn:microsoft.com/office/officeart/2018/5/layout/IconLeafLabelList"/>
    <dgm:cxn modelId="{568C9B71-D02B-44CA-A61A-F1C999D060FB}" type="presParOf" srcId="{B39EBC28-9D84-424A-B143-F4ABCB15CE3B}" destId="{3D22E9BD-F1E5-43F3-9164-FAC7190B95E1}" srcOrd="1" destOrd="0" presId="urn:microsoft.com/office/officeart/2018/5/layout/IconLeafLabelList"/>
    <dgm:cxn modelId="{B24A6B68-E963-4D73-87B4-7344724318D8}" type="presParOf" srcId="{B39EBC28-9D84-424A-B143-F4ABCB15CE3B}" destId="{F15FEF0D-C1A8-4152-BD85-A511038F72F9}" srcOrd="2" destOrd="0" presId="urn:microsoft.com/office/officeart/2018/5/layout/IconLeafLabelList"/>
    <dgm:cxn modelId="{DD3B17CC-CDB2-4787-9B19-97702DB2E30A}" type="presParOf" srcId="{F15FEF0D-C1A8-4152-BD85-A511038F72F9}" destId="{FECDB11E-3384-435F-9E8C-890BD3790576}" srcOrd="0" destOrd="0" presId="urn:microsoft.com/office/officeart/2018/5/layout/IconLeafLabelList"/>
    <dgm:cxn modelId="{D8424BBD-5A39-4A73-8BE6-564132EDFA03}" type="presParOf" srcId="{F15FEF0D-C1A8-4152-BD85-A511038F72F9}" destId="{79B31CD7-4668-4EE8-AAF5-6398547F0B75}" srcOrd="1" destOrd="0" presId="urn:microsoft.com/office/officeart/2018/5/layout/IconLeafLabelList"/>
    <dgm:cxn modelId="{70DECAD8-C203-43A0-A782-CB4B3DF898A5}" type="presParOf" srcId="{F15FEF0D-C1A8-4152-BD85-A511038F72F9}" destId="{85954C76-F9D5-4BB2-A62F-0F04F037721C}" srcOrd="2" destOrd="0" presId="urn:microsoft.com/office/officeart/2018/5/layout/IconLeafLabelList"/>
    <dgm:cxn modelId="{B3A3D2D5-224A-40C6-96DA-3196706077A2}" type="presParOf" srcId="{F15FEF0D-C1A8-4152-BD85-A511038F72F9}" destId="{B6758F9A-1E4F-444B-8E5A-72C7E2F05AF8}" srcOrd="3" destOrd="0" presId="urn:microsoft.com/office/officeart/2018/5/layout/IconLeafLabelList"/>
    <dgm:cxn modelId="{A55B3DE2-043B-45E8-9CCA-82D7678246A3}" type="presParOf" srcId="{B39EBC28-9D84-424A-B143-F4ABCB15CE3B}" destId="{EB3F89F6-42D7-4482-AC29-E954877AA08D}" srcOrd="3" destOrd="0" presId="urn:microsoft.com/office/officeart/2018/5/layout/IconLeafLabelList"/>
    <dgm:cxn modelId="{59F58032-104E-42B3-86C8-16A285F0A1FF}" type="presParOf" srcId="{B39EBC28-9D84-424A-B143-F4ABCB15CE3B}" destId="{9A35E9FC-CBF3-42FE-BA39-5052D8CCF1DB}" srcOrd="4" destOrd="0" presId="urn:microsoft.com/office/officeart/2018/5/layout/IconLeafLabelList"/>
    <dgm:cxn modelId="{3564677E-6BA4-4130-979F-B28906346C0D}" type="presParOf" srcId="{9A35E9FC-CBF3-42FE-BA39-5052D8CCF1DB}" destId="{D65BC1FD-C613-4B33-946B-7BC95AFC3472}" srcOrd="0" destOrd="0" presId="urn:microsoft.com/office/officeart/2018/5/layout/IconLeafLabelList"/>
    <dgm:cxn modelId="{7939E086-6A3E-404F-AB91-063B8F5765DD}" type="presParOf" srcId="{9A35E9FC-CBF3-42FE-BA39-5052D8CCF1DB}" destId="{C80E3E70-EB6A-4A6B-81A2-669E1B041B6C}" srcOrd="1" destOrd="0" presId="urn:microsoft.com/office/officeart/2018/5/layout/IconLeafLabelList"/>
    <dgm:cxn modelId="{9F96E2C2-7B67-4879-8735-4850DD40412A}" type="presParOf" srcId="{9A35E9FC-CBF3-42FE-BA39-5052D8CCF1DB}" destId="{2E55B715-F130-4B7D-8DC1-BD65F076400F}" srcOrd="2" destOrd="0" presId="urn:microsoft.com/office/officeart/2018/5/layout/IconLeafLabelList"/>
    <dgm:cxn modelId="{06FF823C-B6B6-4F10-BCB1-E41C1D7DE912}" type="presParOf" srcId="{9A35E9FC-CBF3-42FE-BA39-5052D8CCF1DB}" destId="{4ABB0D66-51BF-4AB2-BFDF-49CAEABF8DB1}" srcOrd="3" destOrd="0" presId="urn:microsoft.com/office/officeart/2018/5/layout/IconLeafLabelList"/>
    <dgm:cxn modelId="{73648BF2-A904-4A3E-94D0-27309289D2B4}" type="presParOf" srcId="{B39EBC28-9D84-424A-B143-F4ABCB15CE3B}" destId="{83B32529-4AA5-4665-B362-E2FF0413A0B8}" srcOrd="5" destOrd="0" presId="urn:microsoft.com/office/officeart/2018/5/layout/IconLeafLabelList"/>
    <dgm:cxn modelId="{1C68EF3C-9A00-44BF-A3DC-5F0A451F7241}" type="presParOf" srcId="{B39EBC28-9D84-424A-B143-F4ABCB15CE3B}" destId="{D619ED7F-6F58-4831-A8ED-F9982CEE233B}" srcOrd="6" destOrd="0" presId="urn:microsoft.com/office/officeart/2018/5/layout/IconLeafLabelList"/>
    <dgm:cxn modelId="{609C53B4-46A5-4E43-90CB-10C53D310F4D}" type="presParOf" srcId="{D619ED7F-6F58-4831-A8ED-F9982CEE233B}" destId="{4DB0328A-4A60-41EC-B8AE-E36BB12AD7CF}" srcOrd="0" destOrd="0" presId="urn:microsoft.com/office/officeart/2018/5/layout/IconLeafLabelList"/>
    <dgm:cxn modelId="{750B6931-CAEA-4892-8D64-FC6467264212}" type="presParOf" srcId="{D619ED7F-6F58-4831-A8ED-F9982CEE233B}" destId="{8FE7CCDB-2E4F-4768-8EB2-6A27930B70FF}" srcOrd="1" destOrd="0" presId="urn:microsoft.com/office/officeart/2018/5/layout/IconLeafLabelList"/>
    <dgm:cxn modelId="{0FE9CD62-42AF-4E15-8653-0EFDD342D950}" type="presParOf" srcId="{D619ED7F-6F58-4831-A8ED-F9982CEE233B}" destId="{E86D085E-03B8-4395-B172-F221783B1BD5}" srcOrd="2" destOrd="0" presId="urn:microsoft.com/office/officeart/2018/5/layout/IconLeafLabelList"/>
    <dgm:cxn modelId="{4FE76C79-7C85-47B5-ADA0-CC16E54A54A6}" type="presParOf" srcId="{D619ED7F-6F58-4831-A8ED-F9982CEE233B}" destId="{FF32C20D-0254-42F6-AF47-35CF2AB8E070}" srcOrd="3" destOrd="0" presId="urn:microsoft.com/office/officeart/2018/5/layout/IconLeafLabelList"/>
    <dgm:cxn modelId="{BA30A918-5077-4769-9D70-EA78F443F6F0}" type="presParOf" srcId="{B39EBC28-9D84-424A-B143-F4ABCB15CE3B}" destId="{EDA61499-C672-481E-9DFE-15B92E738C74}" srcOrd="7" destOrd="0" presId="urn:microsoft.com/office/officeart/2018/5/layout/IconLeafLabelList"/>
    <dgm:cxn modelId="{06BA552A-D7ED-4AF0-BFAB-15077A46B5B2}" type="presParOf" srcId="{B39EBC28-9D84-424A-B143-F4ABCB15CE3B}" destId="{CBF0B8B2-7031-47EE-A364-DBA11D8B96CF}" srcOrd="8" destOrd="0" presId="urn:microsoft.com/office/officeart/2018/5/layout/IconLeafLabelList"/>
    <dgm:cxn modelId="{C17B4211-23FA-43EF-9E51-4A00D4181262}" type="presParOf" srcId="{CBF0B8B2-7031-47EE-A364-DBA11D8B96CF}" destId="{669A915C-262D-49C1-98A3-CF7E6ECD2F8E}" srcOrd="0" destOrd="0" presId="urn:microsoft.com/office/officeart/2018/5/layout/IconLeafLabelList"/>
    <dgm:cxn modelId="{51141DAD-1926-4803-9D96-28277C5B6BD4}" type="presParOf" srcId="{CBF0B8B2-7031-47EE-A364-DBA11D8B96CF}" destId="{D44AA68B-CBDF-4CB7-9F9F-DA882BA5E91F}" srcOrd="1" destOrd="0" presId="urn:microsoft.com/office/officeart/2018/5/layout/IconLeafLabelList"/>
    <dgm:cxn modelId="{B7DCE1EB-C623-4BA8-B96B-AD5983A4E052}" type="presParOf" srcId="{CBF0B8B2-7031-47EE-A364-DBA11D8B96CF}" destId="{E310075D-9E9D-464C-9124-F5F24C59F669}" srcOrd="2" destOrd="0" presId="urn:microsoft.com/office/officeart/2018/5/layout/IconLeafLabelList"/>
    <dgm:cxn modelId="{61D720DD-CF54-4C6A-A924-A30DE97C73AB}" type="presParOf" srcId="{CBF0B8B2-7031-47EE-A364-DBA11D8B96CF}" destId="{331CF27E-479E-42BF-92B1-BF7979A9FF3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4B760-4BB5-482C-89C1-5ACCF58E31F4}" type="doc">
      <dgm:prSet loTypeId="urn:microsoft.com/office/officeart/2005/8/layout/bProcess2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B39E45-A7DC-45D0-81EF-2D4111DF7E0B}">
      <dgm:prSet/>
      <dgm:spPr/>
      <dgm:t>
        <a:bodyPr/>
        <a:lstStyle/>
        <a:p>
          <a:r>
            <a:rPr lang="en-US"/>
            <a:t>Program expanded eligibility to private entities, will charge them a higher rate than municipalities; that excess $ makes up for lost revenue from sponsorship</a:t>
          </a:r>
        </a:p>
      </dgm:t>
    </dgm:pt>
    <dgm:pt modelId="{36A81436-C06A-4FD7-8E1F-03B01299578A}" type="parTrans" cxnId="{8C91FE18-CBEE-4422-8715-B7A93503941F}">
      <dgm:prSet/>
      <dgm:spPr/>
      <dgm:t>
        <a:bodyPr/>
        <a:lstStyle/>
        <a:p>
          <a:endParaRPr lang="en-US"/>
        </a:p>
      </dgm:t>
    </dgm:pt>
    <dgm:pt modelId="{0E71A355-5AB2-4EFF-8B70-D7F80AD89770}" type="sibTrans" cxnId="{8C91FE18-CBEE-4422-8715-B7A93503941F}">
      <dgm:prSet/>
      <dgm:spPr/>
      <dgm:t>
        <a:bodyPr/>
        <a:lstStyle/>
        <a:p>
          <a:endParaRPr lang="en-US"/>
        </a:p>
      </dgm:t>
    </dgm:pt>
    <dgm:pt modelId="{B40F3831-0114-4DCA-A959-DE2B7E83E453}">
      <dgm:prSet/>
      <dgm:spPr/>
      <dgm:t>
        <a:bodyPr/>
        <a:lstStyle/>
        <a:p>
          <a:r>
            <a:rPr lang="en-US"/>
            <a:t>Note on Additional subsidy: this act preserves adsub for our municipalities; they can still enjoy principal loan forgiveness as outlined in the iup</a:t>
          </a:r>
        </a:p>
      </dgm:t>
    </dgm:pt>
    <dgm:pt modelId="{9C5BFAFF-9BDB-40BD-8B53-F7752C7950B3}" type="parTrans" cxnId="{B3A5AD31-9F31-4486-95AE-BCBF7D5B031A}">
      <dgm:prSet/>
      <dgm:spPr/>
      <dgm:t>
        <a:bodyPr/>
        <a:lstStyle/>
        <a:p>
          <a:endParaRPr lang="en-US"/>
        </a:p>
      </dgm:t>
    </dgm:pt>
    <dgm:pt modelId="{E2B55A6F-001F-413A-B47E-BAF9E18E4504}" type="sibTrans" cxnId="{B3A5AD31-9F31-4486-95AE-BCBF7D5B031A}">
      <dgm:prSet/>
      <dgm:spPr/>
      <dgm:t>
        <a:bodyPr/>
        <a:lstStyle/>
        <a:p>
          <a:endParaRPr lang="en-US"/>
        </a:p>
      </dgm:t>
    </dgm:pt>
    <dgm:pt modelId="{AC2EEDB5-C85A-4E2F-8241-72B2C361060E}" type="pres">
      <dgm:prSet presAssocID="{7A64B760-4BB5-482C-89C1-5ACCF58E31F4}" presName="diagram" presStyleCnt="0">
        <dgm:presLayoutVars>
          <dgm:dir/>
          <dgm:resizeHandles/>
        </dgm:presLayoutVars>
      </dgm:prSet>
      <dgm:spPr/>
    </dgm:pt>
    <dgm:pt modelId="{B8627CD2-CF42-477D-924C-A74BCD1A022C}" type="pres">
      <dgm:prSet presAssocID="{CEB39E45-A7DC-45D0-81EF-2D4111DF7E0B}" presName="firstNode" presStyleLbl="node1" presStyleIdx="0" presStyleCnt="2">
        <dgm:presLayoutVars>
          <dgm:bulletEnabled val="1"/>
        </dgm:presLayoutVars>
      </dgm:prSet>
      <dgm:spPr/>
    </dgm:pt>
    <dgm:pt modelId="{BE0DC11C-17C1-4027-8E62-982F5AAA513F}" type="pres">
      <dgm:prSet presAssocID="{0E71A355-5AB2-4EFF-8B70-D7F80AD89770}" presName="sibTrans" presStyleLbl="sibTrans2D1" presStyleIdx="0" presStyleCnt="1"/>
      <dgm:spPr/>
    </dgm:pt>
    <dgm:pt modelId="{AC978B62-F989-44A5-B5CA-DE55C36926E0}" type="pres">
      <dgm:prSet presAssocID="{B40F3831-0114-4DCA-A959-DE2B7E83E453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21079D0A-CF4A-438F-BAB2-CACC7A10D25B}" type="presOf" srcId="{0E71A355-5AB2-4EFF-8B70-D7F80AD89770}" destId="{BE0DC11C-17C1-4027-8E62-982F5AAA513F}" srcOrd="0" destOrd="0" presId="urn:microsoft.com/office/officeart/2005/8/layout/bProcess2"/>
    <dgm:cxn modelId="{8C91FE18-CBEE-4422-8715-B7A93503941F}" srcId="{7A64B760-4BB5-482C-89C1-5ACCF58E31F4}" destId="{CEB39E45-A7DC-45D0-81EF-2D4111DF7E0B}" srcOrd="0" destOrd="0" parTransId="{36A81436-C06A-4FD7-8E1F-03B01299578A}" sibTransId="{0E71A355-5AB2-4EFF-8B70-D7F80AD89770}"/>
    <dgm:cxn modelId="{B3A5AD31-9F31-4486-95AE-BCBF7D5B031A}" srcId="{7A64B760-4BB5-482C-89C1-5ACCF58E31F4}" destId="{B40F3831-0114-4DCA-A959-DE2B7E83E453}" srcOrd="1" destOrd="0" parTransId="{9C5BFAFF-9BDB-40BD-8B53-F7752C7950B3}" sibTransId="{E2B55A6F-001F-413A-B47E-BAF9E18E4504}"/>
    <dgm:cxn modelId="{C0474A3A-7BF5-450D-B829-613917031F7B}" type="presOf" srcId="{B40F3831-0114-4DCA-A959-DE2B7E83E453}" destId="{AC978B62-F989-44A5-B5CA-DE55C36926E0}" srcOrd="0" destOrd="0" presId="urn:microsoft.com/office/officeart/2005/8/layout/bProcess2"/>
    <dgm:cxn modelId="{D0270F8A-5E50-42A6-A581-1327A5FC46BC}" type="presOf" srcId="{CEB39E45-A7DC-45D0-81EF-2D4111DF7E0B}" destId="{B8627CD2-CF42-477D-924C-A74BCD1A022C}" srcOrd="0" destOrd="0" presId="urn:microsoft.com/office/officeart/2005/8/layout/bProcess2"/>
    <dgm:cxn modelId="{1454E99A-9CB1-4074-A577-EA34014FEC1F}" type="presOf" srcId="{7A64B760-4BB5-482C-89C1-5ACCF58E31F4}" destId="{AC2EEDB5-C85A-4E2F-8241-72B2C361060E}" srcOrd="0" destOrd="0" presId="urn:microsoft.com/office/officeart/2005/8/layout/bProcess2"/>
    <dgm:cxn modelId="{EA0024CD-A0B9-4404-B069-ADDDBDF54C31}" type="presParOf" srcId="{AC2EEDB5-C85A-4E2F-8241-72B2C361060E}" destId="{B8627CD2-CF42-477D-924C-A74BCD1A022C}" srcOrd="0" destOrd="0" presId="urn:microsoft.com/office/officeart/2005/8/layout/bProcess2"/>
    <dgm:cxn modelId="{8AC403F9-906A-4B2C-8D2E-7E7F72039653}" type="presParOf" srcId="{AC2EEDB5-C85A-4E2F-8241-72B2C361060E}" destId="{BE0DC11C-17C1-4027-8E62-982F5AAA513F}" srcOrd="1" destOrd="0" presId="urn:microsoft.com/office/officeart/2005/8/layout/bProcess2"/>
    <dgm:cxn modelId="{124174A2-D278-401B-9F55-0DBDF3E40D36}" type="presParOf" srcId="{AC2EEDB5-C85A-4E2F-8241-72B2C361060E}" destId="{AC978B62-F989-44A5-B5CA-DE55C36926E0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BBC4CA-BED1-4B2F-9F83-EAE6282AD346}" type="doc">
      <dgm:prSet loTypeId="urn:microsoft.com/office/officeart/2005/8/layout/process4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303A98C-0A8B-4A4B-9323-BB3E8136F989}">
      <dgm:prSet/>
      <dgm:spPr/>
      <dgm:t>
        <a:bodyPr/>
        <a:lstStyle/>
        <a:p>
          <a:r>
            <a:rPr lang="en-US" baseline="0"/>
            <a:t>Ch. 2 revision (effective 12/2017) gives out state Pollution control grants based on a percentage of points received when ranking criteria is applied</a:t>
          </a:r>
          <a:endParaRPr lang="en-US"/>
        </a:p>
      </dgm:t>
    </dgm:pt>
    <dgm:pt modelId="{10B87BC4-4900-422B-9407-6667580EB280}" type="parTrans" cxnId="{37717ECA-050D-4C9A-8B83-2FF2275578D3}">
      <dgm:prSet/>
      <dgm:spPr/>
      <dgm:t>
        <a:bodyPr/>
        <a:lstStyle/>
        <a:p>
          <a:endParaRPr lang="en-US"/>
        </a:p>
      </dgm:t>
    </dgm:pt>
    <dgm:pt modelId="{B3DEB9E6-992F-4991-A1F9-798CCDAC2173}" type="sibTrans" cxnId="{37717ECA-050D-4C9A-8B83-2FF2275578D3}">
      <dgm:prSet/>
      <dgm:spPr/>
      <dgm:t>
        <a:bodyPr/>
        <a:lstStyle/>
        <a:p>
          <a:endParaRPr lang="en-US"/>
        </a:p>
      </dgm:t>
    </dgm:pt>
    <dgm:pt modelId="{4A900E0C-25BB-4BA0-B7DD-9429480268B8}">
      <dgm:prSet/>
      <dgm:spPr/>
      <dgm:t>
        <a:bodyPr/>
        <a:lstStyle/>
        <a:p>
          <a:r>
            <a:rPr lang="en-US" baseline="0"/>
            <a:t>WISPR has a baked in financial incentive: two projects together are likely to increase overall points which means the traditional CWSRF project will be elevated higher on priority list</a:t>
          </a:r>
          <a:endParaRPr lang="en-US"/>
        </a:p>
      </dgm:t>
    </dgm:pt>
    <dgm:pt modelId="{BDEDB160-0A30-4EE1-BD25-84359BC24AF0}" type="parTrans" cxnId="{204E7234-0DDB-44F4-BAC5-E0069EDF9087}">
      <dgm:prSet/>
      <dgm:spPr/>
      <dgm:t>
        <a:bodyPr/>
        <a:lstStyle/>
        <a:p>
          <a:endParaRPr lang="en-US"/>
        </a:p>
      </dgm:t>
    </dgm:pt>
    <dgm:pt modelId="{8D86D1FB-FFD2-4FE0-BF4A-B889214B1A8A}" type="sibTrans" cxnId="{204E7234-0DDB-44F4-BAC5-E0069EDF9087}">
      <dgm:prSet/>
      <dgm:spPr/>
      <dgm:t>
        <a:bodyPr/>
        <a:lstStyle/>
        <a:p>
          <a:endParaRPr lang="en-US"/>
        </a:p>
      </dgm:t>
    </dgm:pt>
    <dgm:pt modelId="{BA0611DA-00F3-4184-BDB6-98AE85DEA710}">
      <dgm:prSet/>
      <dgm:spPr/>
      <dgm:t>
        <a:bodyPr/>
        <a:lstStyle/>
        <a:p>
          <a:r>
            <a:rPr lang="en-US" baseline="0"/>
            <a:t>AND higher points equals higher grant percentage community is eligible for</a:t>
          </a:r>
          <a:endParaRPr lang="en-US"/>
        </a:p>
      </dgm:t>
    </dgm:pt>
    <dgm:pt modelId="{1EB718DF-02F4-4596-8513-7D2A2ADE304B}" type="parTrans" cxnId="{13C766BF-A77E-45B2-8A2A-C543B5BFE9B7}">
      <dgm:prSet/>
      <dgm:spPr/>
      <dgm:t>
        <a:bodyPr/>
        <a:lstStyle/>
        <a:p>
          <a:endParaRPr lang="en-US"/>
        </a:p>
      </dgm:t>
    </dgm:pt>
    <dgm:pt modelId="{42750BF3-1E33-42EB-B9EA-C64DA7DEEAD6}" type="sibTrans" cxnId="{13C766BF-A77E-45B2-8A2A-C543B5BFE9B7}">
      <dgm:prSet/>
      <dgm:spPr/>
      <dgm:t>
        <a:bodyPr/>
        <a:lstStyle/>
        <a:p>
          <a:endParaRPr lang="en-US"/>
        </a:p>
      </dgm:t>
    </dgm:pt>
    <dgm:pt modelId="{92BE8712-53D2-484E-B2AB-630F34905EA6}">
      <dgm:prSet/>
      <dgm:spPr/>
      <dgm:t>
        <a:bodyPr/>
        <a:lstStyle/>
        <a:p>
          <a:r>
            <a:rPr lang="en-US" baseline="0"/>
            <a:t>AND higher points means that project will have a greater likelihood of getting high enough on the grant funding list to receive grant</a:t>
          </a:r>
          <a:endParaRPr lang="en-US"/>
        </a:p>
      </dgm:t>
    </dgm:pt>
    <dgm:pt modelId="{34CE7325-066E-4633-8396-82D913B9F55D}" type="parTrans" cxnId="{DF7BA6A9-31FA-4889-B494-F7B0E6845D60}">
      <dgm:prSet/>
      <dgm:spPr/>
      <dgm:t>
        <a:bodyPr/>
        <a:lstStyle/>
        <a:p>
          <a:endParaRPr lang="en-US"/>
        </a:p>
      </dgm:t>
    </dgm:pt>
    <dgm:pt modelId="{5DA88AE2-4B09-4C70-A4E9-BCF618AA45E1}" type="sibTrans" cxnId="{DF7BA6A9-31FA-4889-B494-F7B0E6845D60}">
      <dgm:prSet/>
      <dgm:spPr/>
      <dgm:t>
        <a:bodyPr/>
        <a:lstStyle/>
        <a:p>
          <a:endParaRPr lang="en-US"/>
        </a:p>
      </dgm:t>
    </dgm:pt>
    <dgm:pt modelId="{B1C3D0AC-4533-4739-9BEE-27E31F204B12}" type="pres">
      <dgm:prSet presAssocID="{8CBBC4CA-BED1-4B2F-9F83-EAE6282AD346}" presName="Name0" presStyleCnt="0">
        <dgm:presLayoutVars>
          <dgm:dir/>
          <dgm:animLvl val="lvl"/>
          <dgm:resizeHandles val="exact"/>
        </dgm:presLayoutVars>
      </dgm:prSet>
      <dgm:spPr/>
    </dgm:pt>
    <dgm:pt modelId="{FD7EE146-0979-416A-A2EB-7B873746870C}" type="pres">
      <dgm:prSet presAssocID="{92BE8712-53D2-484E-B2AB-630F34905EA6}" presName="boxAndChildren" presStyleCnt="0"/>
      <dgm:spPr/>
    </dgm:pt>
    <dgm:pt modelId="{883D1374-2A45-436A-9A98-18FEA8B935F7}" type="pres">
      <dgm:prSet presAssocID="{92BE8712-53D2-484E-B2AB-630F34905EA6}" presName="parentTextBox" presStyleLbl="node1" presStyleIdx="0" presStyleCnt="4"/>
      <dgm:spPr/>
    </dgm:pt>
    <dgm:pt modelId="{52789B0A-1968-49D1-A4E8-609E307ABE96}" type="pres">
      <dgm:prSet presAssocID="{42750BF3-1E33-42EB-B9EA-C64DA7DEEAD6}" presName="sp" presStyleCnt="0"/>
      <dgm:spPr/>
    </dgm:pt>
    <dgm:pt modelId="{18556943-762E-4563-95CD-7B929220EC1A}" type="pres">
      <dgm:prSet presAssocID="{BA0611DA-00F3-4184-BDB6-98AE85DEA710}" presName="arrowAndChildren" presStyleCnt="0"/>
      <dgm:spPr/>
    </dgm:pt>
    <dgm:pt modelId="{328F5E5F-EB10-41FB-A7E8-BE62CD82B6B3}" type="pres">
      <dgm:prSet presAssocID="{BA0611DA-00F3-4184-BDB6-98AE85DEA710}" presName="parentTextArrow" presStyleLbl="node1" presStyleIdx="1" presStyleCnt="4"/>
      <dgm:spPr/>
    </dgm:pt>
    <dgm:pt modelId="{46CBFEB3-51AD-4E8C-92D2-F306DB424CE2}" type="pres">
      <dgm:prSet presAssocID="{8D86D1FB-FFD2-4FE0-BF4A-B889214B1A8A}" presName="sp" presStyleCnt="0"/>
      <dgm:spPr/>
    </dgm:pt>
    <dgm:pt modelId="{79E0E70C-7EE2-4F47-9A88-3B09142B37FA}" type="pres">
      <dgm:prSet presAssocID="{4A900E0C-25BB-4BA0-B7DD-9429480268B8}" presName="arrowAndChildren" presStyleCnt="0"/>
      <dgm:spPr/>
    </dgm:pt>
    <dgm:pt modelId="{B194C19E-AECA-427E-BEDE-DEF6ADE95B14}" type="pres">
      <dgm:prSet presAssocID="{4A900E0C-25BB-4BA0-B7DD-9429480268B8}" presName="parentTextArrow" presStyleLbl="node1" presStyleIdx="2" presStyleCnt="4"/>
      <dgm:spPr/>
    </dgm:pt>
    <dgm:pt modelId="{A289DAB6-BBF0-4DD1-AD45-8496AC707792}" type="pres">
      <dgm:prSet presAssocID="{B3DEB9E6-992F-4991-A1F9-798CCDAC2173}" presName="sp" presStyleCnt="0"/>
      <dgm:spPr/>
    </dgm:pt>
    <dgm:pt modelId="{C6AC690E-AF00-47FE-AD70-364097792211}" type="pres">
      <dgm:prSet presAssocID="{3303A98C-0A8B-4A4B-9323-BB3E8136F989}" presName="arrowAndChildren" presStyleCnt="0"/>
      <dgm:spPr/>
    </dgm:pt>
    <dgm:pt modelId="{DC7807A7-AF77-48D4-B41B-05BD4507196B}" type="pres">
      <dgm:prSet presAssocID="{3303A98C-0A8B-4A4B-9323-BB3E8136F989}" presName="parentTextArrow" presStyleLbl="node1" presStyleIdx="3" presStyleCnt="4"/>
      <dgm:spPr/>
    </dgm:pt>
  </dgm:ptLst>
  <dgm:cxnLst>
    <dgm:cxn modelId="{D43A5500-8C20-4A83-B476-9B04213AD634}" type="presOf" srcId="{BA0611DA-00F3-4184-BDB6-98AE85DEA710}" destId="{328F5E5F-EB10-41FB-A7E8-BE62CD82B6B3}" srcOrd="0" destOrd="0" presId="urn:microsoft.com/office/officeart/2005/8/layout/process4"/>
    <dgm:cxn modelId="{204E7234-0DDB-44F4-BAC5-E0069EDF9087}" srcId="{8CBBC4CA-BED1-4B2F-9F83-EAE6282AD346}" destId="{4A900E0C-25BB-4BA0-B7DD-9429480268B8}" srcOrd="1" destOrd="0" parTransId="{BDEDB160-0A30-4EE1-BD25-84359BC24AF0}" sibTransId="{8D86D1FB-FFD2-4FE0-BF4A-B889214B1A8A}"/>
    <dgm:cxn modelId="{1FC0CE64-AF6D-4FCE-AC29-2E685217255E}" type="presOf" srcId="{8CBBC4CA-BED1-4B2F-9F83-EAE6282AD346}" destId="{B1C3D0AC-4533-4739-9BEE-27E31F204B12}" srcOrd="0" destOrd="0" presId="urn:microsoft.com/office/officeart/2005/8/layout/process4"/>
    <dgm:cxn modelId="{8C648457-2447-4E25-9EFC-7A8D96CCC860}" type="presOf" srcId="{3303A98C-0A8B-4A4B-9323-BB3E8136F989}" destId="{DC7807A7-AF77-48D4-B41B-05BD4507196B}" srcOrd="0" destOrd="0" presId="urn:microsoft.com/office/officeart/2005/8/layout/process4"/>
    <dgm:cxn modelId="{E0A42B91-31E8-4BC3-A102-076663A3F03C}" type="presOf" srcId="{92BE8712-53D2-484E-B2AB-630F34905EA6}" destId="{883D1374-2A45-436A-9A98-18FEA8B935F7}" srcOrd="0" destOrd="0" presId="urn:microsoft.com/office/officeart/2005/8/layout/process4"/>
    <dgm:cxn modelId="{85E2D69B-5985-4D67-A522-CC25709132B2}" type="presOf" srcId="{4A900E0C-25BB-4BA0-B7DD-9429480268B8}" destId="{B194C19E-AECA-427E-BEDE-DEF6ADE95B14}" srcOrd="0" destOrd="0" presId="urn:microsoft.com/office/officeart/2005/8/layout/process4"/>
    <dgm:cxn modelId="{DF7BA6A9-31FA-4889-B494-F7B0E6845D60}" srcId="{8CBBC4CA-BED1-4B2F-9F83-EAE6282AD346}" destId="{92BE8712-53D2-484E-B2AB-630F34905EA6}" srcOrd="3" destOrd="0" parTransId="{34CE7325-066E-4633-8396-82D913B9F55D}" sibTransId="{5DA88AE2-4B09-4C70-A4E9-BCF618AA45E1}"/>
    <dgm:cxn modelId="{13C766BF-A77E-45B2-8A2A-C543B5BFE9B7}" srcId="{8CBBC4CA-BED1-4B2F-9F83-EAE6282AD346}" destId="{BA0611DA-00F3-4184-BDB6-98AE85DEA710}" srcOrd="2" destOrd="0" parTransId="{1EB718DF-02F4-4596-8513-7D2A2ADE304B}" sibTransId="{42750BF3-1E33-42EB-B9EA-C64DA7DEEAD6}"/>
    <dgm:cxn modelId="{37717ECA-050D-4C9A-8B83-2FF2275578D3}" srcId="{8CBBC4CA-BED1-4B2F-9F83-EAE6282AD346}" destId="{3303A98C-0A8B-4A4B-9323-BB3E8136F989}" srcOrd="0" destOrd="0" parTransId="{10B87BC4-4900-422B-9407-6667580EB280}" sibTransId="{B3DEB9E6-992F-4991-A1F9-798CCDAC2173}"/>
    <dgm:cxn modelId="{DFDE6353-7747-4CCF-9A11-E85CF3F77FD4}" type="presParOf" srcId="{B1C3D0AC-4533-4739-9BEE-27E31F204B12}" destId="{FD7EE146-0979-416A-A2EB-7B873746870C}" srcOrd="0" destOrd="0" presId="urn:microsoft.com/office/officeart/2005/8/layout/process4"/>
    <dgm:cxn modelId="{238F6F79-5102-437B-A8AA-153984F10BF9}" type="presParOf" srcId="{FD7EE146-0979-416A-A2EB-7B873746870C}" destId="{883D1374-2A45-436A-9A98-18FEA8B935F7}" srcOrd="0" destOrd="0" presId="urn:microsoft.com/office/officeart/2005/8/layout/process4"/>
    <dgm:cxn modelId="{D58C24C4-3C51-4FFA-96CE-5D26A18C156F}" type="presParOf" srcId="{B1C3D0AC-4533-4739-9BEE-27E31F204B12}" destId="{52789B0A-1968-49D1-A4E8-609E307ABE96}" srcOrd="1" destOrd="0" presId="urn:microsoft.com/office/officeart/2005/8/layout/process4"/>
    <dgm:cxn modelId="{5FE9386B-4F41-47CE-BD55-D0D035A6BCF1}" type="presParOf" srcId="{B1C3D0AC-4533-4739-9BEE-27E31F204B12}" destId="{18556943-762E-4563-95CD-7B929220EC1A}" srcOrd="2" destOrd="0" presId="urn:microsoft.com/office/officeart/2005/8/layout/process4"/>
    <dgm:cxn modelId="{AAD0E4FC-337E-4F12-AEFB-D8C357354B2B}" type="presParOf" srcId="{18556943-762E-4563-95CD-7B929220EC1A}" destId="{328F5E5F-EB10-41FB-A7E8-BE62CD82B6B3}" srcOrd="0" destOrd="0" presId="urn:microsoft.com/office/officeart/2005/8/layout/process4"/>
    <dgm:cxn modelId="{3EE19D55-27B8-4446-AA0C-1B5F333F8946}" type="presParOf" srcId="{B1C3D0AC-4533-4739-9BEE-27E31F204B12}" destId="{46CBFEB3-51AD-4E8C-92D2-F306DB424CE2}" srcOrd="3" destOrd="0" presId="urn:microsoft.com/office/officeart/2005/8/layout/process4"/>
    <dgm:cxn modelId="{862F04A4-9FC1-46B9-AF14-AF7143F08FA4}" type="presParOf" srcId="{B1C3D0AC-4533-4739-9BEE-27E31F204B12}" destId="{79E0E70C-7EE2-4F47-9A88-3B09142B37FA}" srcOrd="4" destOrd="0" presId="urn:microsoft.com/office/officeart/2005/8/layout/process4"/>
    <dgm:cxn modelId="{EDFC1A61-8473-4BCD-BE3C-5C212AD371A1}" type="presParOf" srcId="{79E0E70C-7EE2-4F47-9A88-3B09142B37FA}" destId="{B194C19E-AECA-427E-BEDE-DEF6ADE95B14}" srcOrd="0" destOrd="0" presId="urn:microsoft.com/office/officeart/2005/8/layout/process4"/>
    <dgm:cxn modelId="{DD51282D-F8D0-4238-B2F5-A5FC1AB61362}" type="presParOf" srcId="{B1C3D0AC-4533-4739-9BEE-27E31F204B12}" destId="{A289DAB6-BBF0-4DD1-AD45-8496AC707792}" srcOrd="5" destOrd="0" presId="urn:microsoft.com/office/officeart/2005/8/layout/process4"/>
    <dgm:cxn modelId="{51EE5CB9-F168-47F7-90D6-31FDAF6A36A5}" type="presParOf" srcId="{B1C3D0AC-4533-4739-9BEE-27E31F204B12}" destId="{C6AC690E-AF00-47FE-AD70-364097792211}" srcOrd="6" destOrd="0" presId="urn:microsoft.com/office/officeart/2005/8/layout/process4"/>
    <dgm:cxn modelId="{7701F1F8-6422-4A8D-9FF9-BA22F5300C7B}" type="presParOf" srcId="{C6AC690E-AF00-47FE-AD70-364097792211}" destId="{DC7807A7-AF77-48D4-B41B-05BD4507196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F4622-DFC7-4DC1-9EAE-84C52A52CB96}">
      <dsp:nvSpPr>
        <dsp:cNvPr id="0" name=""/>
        <dsp:cNvSpPr/>
      </dsp:nvSpPr>
      <dsp:spPr>
        <a:xfrm>
          <a:off x="0" y="0"/>
          <a:ext cx="3238500" cy="302906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486" tIns="330200" rIns="25248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Enable Sponsorship</a:t>
          </a:r>
        </a:p>
      </dsp:txBody>
      <dsp:txXfrm>
        <a:off x="0" y="1151045"/>
        <a:ext cx="3238500" cy="1817440"/>
      </dsp:txXfrm>
    </dsp:sp>
    <dsp:sp modelId="{AC5FE4F1-354C-43DB-942D-38A571020A33}">
      <dsp:nvSpPr>
        <dsp:cNvPr id="0" name=""/>
        <dsp:cNvSpPr/>
      </dsp:nvSpPr>
      <dsp:spPr>
        <a:xfrm>
          <a:off x="1164889" y="302906"/>
          <a:ext cx="908720" cy="9087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47" tIns="12700" rIns="7084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97968" y="435985"/>
        <a:ext cx="642562" cy="642562"/>
      </dsp:txXfrm>
    </dsp:sp>
    <dsp:sp modelId="{A57FB8E9-A07E-4C1D-B48B-576BC7AF3A60}">
      <dsp:nvSpPr>
        <dsp:cNvPr id="0" name=""/>
        <dsp:cNvSpPr/>
      </dsp:nvSpPr>
      <dsp:spPr>
        <a:xfrm>
          <a:off x="0" y="3028995"/>
          <a:ext cx="3238500" cy="72"/>
        </a:xfrm>
        <a:prstGeom prst="rect">
          <a:avLst/>
        </a:prstGeom>
        <a:gradFill rotWithShape="0">
          <a:gsLst>
            <a:gs pos="0">
              <a:schemeClr val="accent5">
                <a:hueOff val="3077562"/>
                <a:satOff val="-1099"/>
                <a:lumOff val="176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3077562"/>
                <a:satOff val="-1099"/>
                <a:lumOff val="176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3077562"/>
                <a:satOff val="-1099"/>
                <a:lumOff val="176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3077562"/>
              <a:satOff val="-1099"/>
              <a:lumOff val="176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9196B3-DF9A-42A0-BFDE-13DE4F0526C1}">
      <dsp:nvSpPr>
        <dsp:cNvPr id="0" name=""/>
        <dsp:cNvSpPr/>
      </dsp:nvSpPr>
      <dsp:spPr>
        <a:xfrm>
          <a:off x="3562350" y="0"/>
          <a:ext cx="3238500" cy="3029067"/>
        </a:xfrm>
        <a:prstGeom prst="rect">
          <a:avLst/>
        </a:prstGeom>
        <a:solidFill>
          <a:schemeClr val="accent5">
            <a:tint val="40000"/>
            <a:alpha val="90000"/>
            <a:hueOff val="7779575"/>
            <a:satOff val="-738"/>
            <a:lumOff val="53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779575"/>
              <a:satOff val="-738"/>
              <a:lumOff val="5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486" tIns="330200" rIns="25248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Expand Eligibility to Clean Water Projects</a:t>
          </a:r>
        </a:p>
      </dsp:txBody>
      <dsp:txXfrm>
        <a:off x="3562350" y="1151045"/>
        <a:ext cx="3238500" cy="1817440"/>
      </dsp:txXfrm>
    </dsp:sp>
    <dsp:sp modelId="{67CB4A65-4111-4FAB-8C63-3E724ABED73B}">
      <dsp:nvSpPr>
        <dsp:cNvPr id="0" name=""/>
        <dsp:cNvSpPr/>
      </dsp:nvSpPr>
      <dsp:spPr>
        <a:xfrm>
          <a:off x="4727239" y="302906"/>
          <a:ext cx="908720" cy="908720"/>
        </a:xfrm>
        <a:prstGeom prst="ellipse">
          <a:avLst/>
        </a:prstGeom>
        <a:gradFill rotWithShape="0">
          <a:gsLst>
            <a:gs pos="0">
              <a:schemeClr val="accent5">
                <a:hueOff val="6155125"/>
                <a:satOff val="-2198"/>
                <a:lumOff val="353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6155125"/>
                <a:satOff val="-2198"/>
                <a:lumOff val="353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6155125"/>
                <a:satOff val="-2198"/>
                <a:lumOff val="353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6155125"/>
              <a:satOff val="-2198"/>
              <a:lumOff val="353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47" tIns="12700" rIns="7084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60318" y="435985"/>
        <a:ext cx="642562" cy="642562"/>
      </dsp:txXfrm>
    </dsp:sp>
    <dsp:sp modelId="{8A4F4E26-FB70-43AC-BC3E-CB7B1249E746}">
      <dsp:nvSpPr>
        <dsp:cNvPr id="0" name=""/>
        <dsp:cNvSpPr/>
      </dsp:nvSpPr>
      <dsp:spPr>
        <a:xfrm>
          <a:off x="3562350" y="3028995"/>
          <a:ext cx="3238500" cy="72"/>
        </a:xfrm>
        <a:prstGeom prst="rect">
          <a:avLst/>
        </a:prstGeom>
        <a:gradFill rotWithShape="0">
          <a:gsLst>
            <a:gs pos="0">
              <a:schemeClr val="accent5">
                <a:hueOff val="9232688"/>
                <a:satOff val="-3298"/>
                <a:lumOff val="529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9232688"/>
                <a:satOff val="-3298"/>
                <a:lumOff val="529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9232688"/>
                <a:satOff val="-3298"/>
                <a:lumOff val="529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9232688"/>
              <a:satOff val="-3298"/>
              <a:lumOff val="529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24EBA4-45F4-426E-9E16-910331398745}">
      <dsp:nvSpPr>
        <dsp:cNvPr id="0" name=""/>
        <dsp:cNvSpPr/>
      </dsp:nvSpPr>
      <dsp:spPr>
        <a:xfrm>
          <a:off x="7124700" y="0"/>
          <a:ext cx="3238500" cy="3029067"/>
        </a:xfrm>
        <a:prstGeom prst="rect">
          <a:avLst/>
        </a:prstGeom>
        <a:solidFill>
          <a:schemeClr val="accent5">
            <a:tint val="40000"/>
            <a:alpha val="90000"/>
            <a:hueOff val="15559149"/>
            <a:satOff val="-1476"/>
            <a:lumOff val="107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5559149"/>
              <a:satOff val="-1476"/>
              <a:lumOff val="10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486" tIns="330200" rIns="25248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Expand Eligibility to Private Entities</a:t>
          </a:r>
        </a:p>
      </dsp:txBody>
      <dsp:txXfrm>
        <a:off x="7124700" y="1151045"/>
        <a:ext cx="3238500" cy="1817440"/>
      </dsp:txXfrm>
    </dsp:sp>
    <dsp:sp modelId="{5840E19B-D99E-4741-917F-05676F14B432}">
      <dsp:nvSpPr>
        <dsp:cNvPr id="0" name=""/>
        <dsp:cNvSpPr/>
      </dsp:nvSpPr>
      <dsp:spPr>
        <a:xfrm>
          <a:off x="8289589" y="302906"/>
          <a:ext cx="908720" cy="908720"/>
        </a:xfrm>
        <a:prstGeom prst="ellipse">
          <a:avLst/>
        </a:prstGeom>
        <a:gradFill rotWithShape="0">
          <a:gsLst>
            <a:gs pos="0">
              <a:schemeClr val="accent5">
                <a:hueOff val="12310249"/>
                <a:satOff val="-4397"/>
                <a:lumOff val="706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2310249"/>
                <a:satOff val="-4397"/>
                <a:lumOff val="706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2310249"/>
                <a:satOff val="-4397"/>
                <a:lumOff val="706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2310249"/>
              <a:satOff val="-4397"/>
              <a:lumOff val="706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847" tIns="12700" rIns="7084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22668" y="435985"/>
        <a:ext cx="642562" cy="642562"/>
      </dsp:txXfrm>
    </dsp:sp>
    <dsp:sp modelId="{99FBD489-E815-4667-BCB2-9CE6D1BCDBB0}">
      <dsp:nvSpPr>
        <dsp:cNvPr id="0" name=""/>
        <dsp:cNvSpPr/>
      </dsp:nvSpPr>
      <dsp:spPr>
        <a:xfrm>
          <a:off x="7124700" y="3028995"/>
          <a:ext cx="3238500" cy="72"/>
        </a:xfrm>
        <a:prstGeom prst="rect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640D-C43A-49A8-A7A7-FB89D56318E7}">
      <dsp:nvSpPr>
        <dsp:cNvPr id="0" name=""/>
        <dsp:cNvSpPr/>
      </dsp:nvSpPr>
      <dsp:spPr>
        <a:xfrm>
          <a:off x="402600" y="31078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A20A37-F7A5-4684-9007-1231E97CF509}">
      <dsp:nvSpPr>
        <dsp:cNvPr id="0" name=""/>
        <dsp:cNvSpPr/>
      </dsp:nvSpPr>
      <dsp:spPr>
        <a:xfrm>
          <a:off x="636600" y="54478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ED18D-272F-4AA2-9778-800C2749A759}">
      <dsp:nvSpPr>
        <dsp:cNvPr id="0" name=""/>
        <dsp:cNvSpPr/>
      </dsp:nvSpPr>
      <dsp:spPr>
        <a:xfrm>
          <a:off x="51600" y="1750783"/>
          <a:ext cx="1800000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Nonprofits or municipalities (implementers) complete a project proposal form and receive approval from dec that their project meets criteria</a:t>
          </a:r>
        </a:p>
      </dsp:txBody>
      <dsp:txXfrm>
        <a:off x="51600" y="1750783"/>
        <a:ext cx="1800000" cy="967500"/>
      </dsp:txXfrm>
    </dsp:sp>
    <dsp:sp modelId="{FECDB11E-3384-435F-9E8C-890BD3790576}">
      <dsp:nvSpPr>
        <dsp:cNvPr id="0" name=""/>
        <dsp:cNvSpPr/>
      </dsp:nvSpPr>
      <dsp:spPr>
        <a:xfrm>
          <a:off x="2517600" y="31078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B31CD7-4668-4EE8-AAF5-6398547F0B75}">
      <dsp:nvSpPr>
        <dsp:cNvPr id="0" name=""/>
        <dsp:cNvSpPr/>
      </dsp:nvSpPr>
      <dsp:spPr>
        <a:xfrm>
          <a:off x="2751600" y="54478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758F9A-1E4F-444B-8E5A-72C7E2F05AF8}">
      <dsp:nvSpPr>
        <dsp:cNvPr id="0" name=""/>
        <dsp:cNvSpPr/>
      </dsp:nvSpPr>
      <dsp:spPr>
        <a:xfrm>
          <a:off x="2166600" y="1750783"/>
          <a:ext cx="1800000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Implementers seek out a municipal entity willing to sponsor their project</a:t>
          </a:r>
        </a:p>
      </dsp:txBody>
      <dsp:txXfrm>
        <a:off x="2166600" y="1750783"/>
        <a:ext cx="1800000" cy="967500"/>
      </dsp:txXfrm>
    </dsp:sp>
    <dsp:sp modelId="{D65BC1FD-C613-4B33-946B-7BC95AFC3472}">
      <dsp:nvSpPr>
        <dsp:cNvPr id="0" name=""/>
        <dsp:cNvSpPr/>
      </dsp:nvSpPr>
      <dsp:spPr>
        <a:xfrm>
          <a:off x="4632600" y="31078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0E3E70-EB6A-4A6B-81A2-669E1B041B6C}">
      <dsp:nvSpPr>
        <dsp:cNvPr id="0" name=""/>
        <dsp:cNvSpPr/>
      </dsp:nvSpPr>
      <dsp:spPr>
        <a:xfrm>
          <a:off x="4866600" y="54478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BB0D66-51BF-4AB2-BFDF-49CAEABF8DB1}">
      <dsp:nvSpPr>
        <dsp:cNvPr id="0" name=""/>
        <dsp:cNvSpPr/>
      </dsp:nvSpPr>
      <dsp:spPr>
        <a:xfrm>
          <a:off x="4281600" y="1750783"/>
          <a:ext cx="1800000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Both Projects are submitted for the priority list as a single project and ranked*</a:t>
          </a:r>
        </a:p>
      </dsp:txBody>
      <dsp:txXfrm>
        <a:off x="4281600" y="1750783"/>
        <a:ext cx="1800000" cy="967500"/>
      </dsp:txXfrm>
    </dsp:sp>
    <dsp:sp modelId="{4DB0328A-4A60-41EC-B8AE-E36BB12AD7CF}">
      <dsp:nvSpPr>
        <dsp:cNvPr id="0" name=""/>
        <dsp:cNvSpPr/>
      </dsp:nvSpPr>
      <dsp:spPr>
        <a:xfrm>
          <a:off x="6747600" y="31078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E7CCDB-2E4F-4768-8EB2-6A27930B70FF}">
      <dsp:nvSpPr>
        <dsp:cNvPr id="0" name=""/>
        <dsp:cNvSpPr/>
      </dsp:nvSpPr>
      <dsp:spPr>
        <a:xfrm>
          <a:off x="6981600" y="54478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2C20D-0254-42F6-AF47-35CF2AB8E070}">
      <dsp:nvSpPr>
        <dsp:cNvPr id="0" name=""/>
        <dsp:cNvSpPr/>
      </dsp:nvSpPr>
      <dsp:spPr>
        <a:xfrm>
          <a:off x="6396600" y="1750783"/>
          <a:ext cx="1800000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Projects apply for funding, receive approval, and construction (if applicable) happens</a:t>
          </a:r>
        </a:p>
      </dsp:txBody>
      <dsp:txXfrm>
        <a:off x="6396600" y="1750783"/>
        <a:ext cx="1800000" cy="967500"/>
      </dsp:txXfrm>
    </dsp:sp>
    <dsp:sp modelId="{669A915C-262D-49C1-98A3-CF7E6ECD2F8E}">
      <dsp:nvSpPr>
        <dsp:cNvPr id="0" name=""/>
        <dsp:cNvSpPr/>
      </dsp:nvSpPr>
      <dsp:spPr>
        <a:xfrm>
          <a:off x="8862600" y="31078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4AA68B-CBDF-4CB7-9F9F-DA882BA5E91F}">
      <dsp:nvSpPr>
        <dsp:cNvPr id="0" name=""/>
        <dsp:cNvSpPr/>
      </dsp:nvSpPr>
      <dsp:spPr>
        <a:xfrm>
          <a:off x="9096600" y="54478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CF27E-479E-42BF-92B1-BF7979A9FF39}">
      <dsp:nvSpPr>
        <dsp:cNvPr id="0" name=""/>
        <dsp:cNvSpPr/>
      </dsp:nvSpPr>
      <dsp:spPr>
        <a:xfrm>
          <a:off x="8511600" y="1750783"/>
          <a:ext cx="1800000" cy="96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Long term agreement (easement) is in place to preserve natural resource in perpetuity</a:t>
          </a:r>
        </a:p>
      </dsp:txBody>
      <dsp:txXfrm>
        <a:off x="8511600" y="1750783"/>
        <a:ext cx="1800000" cy="96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27CD2-CF42-477D-924C-A74BCD1A022C}">
      <dsp:nvSpPr>
        <dsp:cNvPr id="0" name=""/>
        <dsp:cNvSpPr/>
      </dsp:nvSpPr>
      <dsp:spPr>
        <a:xfrm>
          <a:off x="1399133" y="1546"/>
          <a:ext cx="3025973" cy="30259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Program expanded eligibility to private entities, will charge them a higher rate than municipalities; that excess $ makes up for lost revenue from sponsorship</a:t>
          </a:r>
        </a:p>
      </dsp:txBody>
      <dsp:txXfrm>
        <a:off x="1842276" y="444689"/>
        <a:ext cx="2139687" cy="2139687"/>
      </dsp:txXfrm>
    </dsp:sp>
    <dsp:sp modelId="{BE0DC11C-17C1-4027-8E62-982F5AAA513F}">
      <dsp:nvSpPr>
        <dsp:cNvPr id="0" name=""/>
        <dsp:cNvSpPr/>
      </dsp:nvSpPr>
      <dsp:spPr>
        <a:xfrm rot="5400000">
          <a:off x="4674749" y="1113592"/>
          <a:ext cx="1059090" cy="801882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978B62-F989-44A5-B5CA-DE55C36926E0}">
      <dsp:nvSpPr>
        <dsp:cNvPr id="0" name=""/>
        <dsp:cNvSpPr/>
      </dsp:nvSpPr>
      <dsp:spPr>
        <a:xfrm>
          <a:off x="5938093" y="1546"/>
          <a:ext cx="3025973" cy="30259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Note on Additional subsidy: this act preserves adsub for our municipalities; they can still enjoy principal loan forgiveness as outlined in the iup</a:t>
          </a:r>
        </a:p>
      </dsp:txBody>
      <dsp:txXfrm>
        <a:off x="6381236" y="444689"/>
        <a:ext cx="2139687" cy="2139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D1374-2A45-436A-9A98-18FEA8B935F7}">
      <dsp:nvSpPr>
        <dsp:cNvPr id="0" name=""/>
        <dsp:cNvSpPr/>
      </dsp:nvSpPr>
      <dsp:spPr>
        <a:xfrm>
          <a:off x="0" y="3778676"/>
          <a:ext cx="6683374" cy="8266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AND higher points means that project will have a greater likelihood of getting high enough on the grant funding list to receive grant</a:t>
          </a:r>
          <a:endParaRPr lang="en-US" sz="1600" kern="1200"/>
        </a:p>
      </dsp:txBody>
      <dsp:txXfrm>
        <a:off x="0" y="3778676"/>
        <a:ext cx="6683374" cy="826682"/>
      </dsp:txXfrm>
    </dsp:sp>
    <dsp:sp modelId="{328F5E5F-EB10-41FB-A7E8-BE62CD82B6B3}">
      <dsp:nvSpPr>
        <dsp:cNvPr id="0" name=""/>
        <dsp:cNvSpPr/>
      </dsp:nvSpPr>
      <dsp:spPr>
        <a:xfrm rot="10800000">
          <a:off x="0" y="2519639"/>
          <a:ext cx="6683374" cy="1271437"/>
        </a:xfrm>
        <a:prstGeom prst="upArrowCallout">
          <a:avLst/>
        </a:prstGeom>
        <a:gradFill rotWithShape="0">
          <a:gsLst>
            <a:gs pos="0">
              <a:schemeClr val="accent5">
                <a:hueOff val="5129271"/>
                <a:satOff val="-1832"/>
                <a:lumOff val="294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5129271"/>
                <a:satOff val="-1832"/>
                <a:lumOff val="294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5129271"/>
                <a:satOff val="-1832"/>
                <a:lumOff val="294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AND higher points equals higher grant percentage community is eligible for</a:t>
          </a:r>
          <a:endParaRPr lang="en-US" sz="1600" kern="1200"/>
        </a:p>
      </dsp:txBody>
      <dsp:txXfrm rot="10800000">
        <a:off x="0" y="2519639"/>
        <a:ext cx="6683374" cy="826142"/>
      </dsp:txXfrm>
    </dsp:sp>
    <dsp:sp modelId="{B194C19E-AECA-427E-BEDE-DEF6ADE95B14}">
      <dsp:nvSpPr>
        <dsp:cNvPr id="0" name=""/>
        <dsp:cNvSpPr/>
      </dsp:nvSpPr>
      <dsp:spPr>
        <a:xfrm rot="10800000">
          <a:off x="0" y="1260603"/>
          <a:ext cx="6683374" cy="1271437"/>
        </a:xfrm>
        <a:prstGeom prst="upArrowCallout">
          <a:avLst/>
        </a:prstGeom>
        <a:gradFill rotWithShape="0">
          <a:gsLst>
            <a:gs pos="0">
              <a:schemeClr val="accent5">
                <a:hueOff val="10258542"/>
                <a:satOff val="-3664"/>
                <a:lumOff val="588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0258542"/>
                <a:satOff val="-3664"/>
                <a:lumOff val="588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258542"/>
                <a:satOff val="-3664"/>
                <a:lumOff val="588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WISPR has a baked in financial incentive: two projects together are likely to increase overall points which means the traditional CWSRF project will be elevated higher on priority list</a:t>
          </a:r>
          <a:endParaRPr lang="en-US" sz="1600" kern="1200"/>
        </a:p>
      </dsp:txBody>
      <dsp:txXfrm rot="10800000">
        <a:off x="0" y="1260603"/>
        <a:ext cx="6683374" cy="826142"/>
      </dsp:txXfrm>
    </dsp:sp>
    <dsp:sp modelId="{DC7807A7-AF77-48D4-B41B-05BD4507196B}">
      <dsp:nvSpPr>
        <dsp:cNvPr id="0" name=""/>
        <dsp:cNvSpPr/>
      </dsp:nvSpPr>
      <dsp:spPr>
        <a:xfrm rot="10800000">
          <a:off x="0" y="1566"/>
          <a:ext cx="6683374" cy="1271437"/>
        </a:xfrm>
        <a:prstGeom prst="upArrowCallout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/>
            <a:t>Ch. 2 revision (effective 12/2017) gives out state Pollution control grants based on a percentage of points received when ranking criteria is applied</a:t>
          </a:r>
          <a:endParaRPr lang="en-US" sz="1600" kern="1200"/>
        </a:p>
      </dsp:txBody>
      <dsp:txXfrm rot="10800000">
        <a:off x="0" y="1566"/>
        <a:ext cx="6683374" cy="826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7CDA1-9164-4C8E-8860-28DA8FA5187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6E90A-A64B-4C5D-82BD-FCBA34656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6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Clean Water State Revolving Fund (CWSRF) is primarily a subsidized loan program.  Every year we receive a grant f/ EPA, that is matched 5:1 with state dollars, loans out, repayments back in.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6E90A-A64B-4C5D-82BD-FCBA34656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6E90A-A64B-4C5D-82BD-FCBA346562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7">
            <a:extLst>
              <a:ext uri="{FF2B5EF4-FFF2-40B4-BE49-F238E27FC236}">
                <a16:creationId xmlns:a16="http://schemas.microsoft.com/office/drawing/2014/main" id="{5193C720-BAE2-4A39-9751-F1518A809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9">
            <a:extLst>
              <a:ext uri="{FF2B5EF4-FFF2-40B4-BE49-F238E27FC236}">
                <a16:creationId xmlns:a16="http://schemas.microsoft.com/office/drawing/2014/main" id="{FF1B7961-B8F2-4DF3-8A5C-FECC83259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41" name="Picture 31">
            <a:extLst>
              <a:ext uri="{FF2B5EF4-FFF2-40B4-BE49-F238E27FC236}">
                <a16:creationId xmlns:a16="http://schemas.microsoft.com/office/drawing/2014/main" id="{48200506-6F68-497A-8BF1-03E63E8C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37C564-00BD-4C5F-AE88-98B1A79A0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4035" y="1124125"/>
            <a:ext cx="8689976" cy="1844385"/>
          </a:xfrm>
        </p:spPr>
        <p:txBody>
          <a:bodyPr>
            <a:normAutofit/>
          </a:bodyPr>
          <a:lstStyle/>
          <a:p>
            <a:r>
              <a:rPr lang="en-US" sz="4000" dirty="0"/>
              <a:t>Act 185 clean water </a:t>
            </a:r>
            <a:br>
              <a:rPr lang="en-US" sz="4000" dirty="0"/>
            </a:br>
            <a:r>
              <a:rPr lang="en-US" sz="4000" dirty="0"/>
              <a:t>state revolving fund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5F4B3-03C1-40FD-AC2A-A2C356529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035" y="3013746"/>
            <a:ext cx="8689976" cy="16300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September 11, 2018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 bites webinar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Terisa Thomas, SRF Program manager</a:t>
            </a:r>
          </a:p>
        </p:txBody>
      </p:sp>
      <p:pic>
        <p:nvPicPr>
          <p:cNvPr id="42" name="Picture 33">
            <a:extLst>
              <a:ext uri="{FF2B5EF4-FFF2-40B4-BE49-F238E27FC236}">
                <a16:creationId xmlns:a16="http://schemas.microsoft.com/office/drawing/2014/main" id="{840C739E-344C-45ED-B321-957FFBB02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43" name="Picture 35">
            <a:extLst>
              <a:ext uri="{FF2B5EF4-FFF2-40B4-BE49-F238E27FC236}">
                <a16:creationId xmlns:a16="http://schemas.microsoft.com/office/drawing/2014/main" id="{F099E10D-E5EA-4427-B5BF-FBCA38682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2935FD9-9DF6-4DCA-9E6A-82F00F5B2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60639"/>
            <a:ext cx="12188952" cy="1597361"/>
          </a:xfrm>
          <a:prstGeom prst="rect">
            <a:avLst/>
          </a:prstGeom>
          <a:solidFill>
            <a:srgbClr val="1C1C1C"/>
          </a:solidFill>
          <a:ln>
            <a:noFill/>
          </a:ln>
          <a:effectLst>
            <a:outerShdw blurRad="88900" dist="25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9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C1626-B4FB-49FC-95F5-F1CA8A1D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2400"/>
              <a:t>Ch. 2 Prioritization/PC Grant calculations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07CB718-8A35-4FC7-9318-98465AA2477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8784395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780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F4DB63-A191-45D9-8A53-9B18F8FE2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BB8E50-9569-495A-A548-A5AD5055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F26545-4582-4DBE-973B-ED1BC9CB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573841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CEED3-0E64-493C-B444-CFDE6FF5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9258"/>
            <a:ext cx="10364451" cy="955324"/>
          </a:xfrm>
        </p:spPr>
        <p:txBody>
          <a:bodyPr>
            <a:normAutofit/>
          </a:bodyPr>
          <a:lstStyle/>
          <a:p>
            <a:r>
              <a:rPr lang="en-US" dirty="0"/>
              <a:t>Goals for Focus Groups (&amp; Non-Goals)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7A6981-7EBF-4F2B-BD20-3124170BF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77277" y="-1"/>
            <a:ext cx="1272021" cy="841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9BD01A-0D38-48EA-98E5-BB66386F3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1036686" y="334035"/>
            <a:ext cx="1155314" cy="1230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97DCFF-C2AA-4065-BFCF-1E7535B0D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4" t="86960" r="29150"/>
          <a:stretch/>
        </p:blipFill>
        <p:spPr>
          <a:xfrm>
            <a:off x="11061755" y="-1"/>
            <a:ext cx="1127197" cy="5539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E1159C-5B31-49A8-A933-C1179723C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9" t="72411" r="-74" b="13790"/>
          <a:stretch/>
        </p:blipFill>
        <p:spPr>
          <a:xfrm>
            <a:off x="344956" y="866821"/>
            <a:ext cx="915864" cy="702727"/>
          </a:xfrm>
          <a:custGeom>
            <a:avLst/>
            <a:gdLst>
              <a:gd name="connsiteX0" fmla="*/ 0 w 915864"/>
              <a:gd name="connsiteY0" fmla="*/ 0 h 702727"/>
              <a:gd name="connsiteX1" fmla="*/ 915864 w 915864"/>
              <a:gd name="connsiteY1" fmla="*/ 0 h 702727"/>
              <a:gd name="connsiteX2" fmla="*/ 915864 w 915864"/>
              <a:gd name="connsiteY2" fmla="*/ 702727 h 702727"/>
              <a:gd name="connsiteX3" fmla="*/ 176126 w 915864"/>
              <a:gd name="connsiteY3" fmla="*/ 702727 h 702727"/>
              <a:gd name="connsiteX4" fmla="*/ 175195 w 915864"/>
              <a:gd name="connsiteY4" fmla="*/ 702179 h 702727"/>
              <a:gd name="connsiteX5" fmla="*/ 45222 w 915864"/>
              <a:gd name="connsiteY5" fmla="*/ 592499 h 702727"/>
              <a:gd name="connsiteX6" fmla="*/ 0 w 915864"/>
              <a:gd name="connsiteY6" fmla="*/ 531614 h 7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864" h="702727">
                <a:moveTo>
                  <a:pt x="0" y="0"/>
                </a:moveTo>
                <a:lnTo>
                  <a:pt x="915864" y="0"/>
                </a:lnTo>
                <a:lnTo>
                  <a:pt x="915864" y="702727"/>
                </a:lnTo>
                <a:lnTo>
                  <a:pt x="176126" y="702727"/>
                </a:lnTo>
                <a:lnTo>
                  <a:pt x="175195" y="702179"/>
                </a:lnTo>
                <a:cubicBezTo>
                  <a:pt x="126139" y="669596"/>
                  <a:pt x="82453" y="632772"/>
                  <a:pt x="45222" y="592499"/>
                </a:cubicBezTo>
                <a:lnTo>
                  <a:pt x="0" y="531614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16257-FDC4-452C-9BBA-BF4E95DBA5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83100"/>
            <a:ext cx="10363826" cy="39081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Today is: </a:t>
            </a:r>
          </a:p>
          <a:p>
            <a:r>
              <a:rPr lang="en-US" dirty="0"/>
              <a:t>Getting input on incentives and application procedure proposals</a:t>
            </a:r>
          </a:p>
          <a:p>
            <a:r>
              <a:rPr lang="en-US" dirty="0"/>
              <a:t>Gauging interest</a:t>
            </a:r>
          </a:p>
          <a:p>
            <a:r>
              <a:rPr lang="en-US" dirty="0"/>
              <a:t>Learning common vocabulary and learning perspectives from both groups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 is NOT:</a:t>
            </a:r>
          </a:p>
          <a:p>
            <a:pPr marL="0" indent="0">
              <a:buNone/>
            </a:pPr>
            <a:r>
              <a:rPr lang="en-US" dirty="0"/>
              <a:t>The beginning “matchmaking” session to start pairing up projects</a:t>
            </a:r>
          </a:p>
        </p:txBody>
      </p:sp>
    </p:spTree>
    <p:extLst>
      <p:ext uri="{BB962C8B-B14F-4D97-AF65-F5344CB8AC3E}">
        <p14:creationId xmlns:p14="http://schemas.microsoft.com/office/powerpoint/2010/main" val="602839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0670-A2AF-43FC-AE26-B9F3CEC8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What is cwsrf?</a:t>
            </a:r>
            <a:endParaRPr lang="en-US" dirty="0"/>
          </a:p>
        </p:txBody>
      </p:sp>
      <p:pic>
        <p:nvPicPr>
          <p:cNvPr id="16" name="Picture 2" descr="Image result for how does cwsrf work">
            <a:extLst>
              <a:ext uri="{FF2B5EF4-FFF2-40B4-BE49-F238E27FC236}">
                <a16:creationId xmlns:a16="http://schemas.microsoft.com/office/drawing/2014/main" id="{A49557A0-CC86-497B-B013-A4E4B7C1B57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/>
          <a:stretch/>
        </p:blipFill>
        <p:spPr bwMode="auto">
          <a:xfrm>
            <a:off x="1695450" y="2085975"/>
            <a:ext cx="8343900" cy="42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3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7EEF-DABF-4908-9DB6-8003C275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/>
              <a:t>What did Act 185 Change?</a:t>
            </a:r>
            <a:endParaRPr lang="en-US" dirty="0"/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4C0099F4-823F-4964-8B53-C22EAF42F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600365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15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EC41B9-2D25-48A6-BC40-DA8F79F3E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821DA-DB53-44E4-8277-C56ECF2F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What is sponsorship?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48A4B5-439C-4D85-80D9-3489C89B73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2676526" y="438150"/>
            <a:ext cx="7138376" cy="417595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E94C4-A7FC-4F02-B92B-6C40D705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6"/>
          <a:stretch/>
        </p:blipFill>
        <p:spPr>
          <a:xfrm>
            <a:off x="-2607" y="3133164"/>
            <a:ext cx="12192000" cy="37248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F21547-A433-450A-B2A3-930DCFAB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4"/>
          <a:stretch/>
        </p:blipFill>
        <p:spPr>
          <a:xfrm>
            <a:off x="0" y="0"/>
            <a:ext cx="3496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5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211C8-6FE9-455B-8FB2-BC4D5A72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1196516"/>
            <a:ext cx="7213723" cy="4670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3F866-D06E-4BC8-803D-1F3655C5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/>
              <a:t>Can you give me an example?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9FAEE-BE60-4B23-B0B5-F12A6D2CCE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/>
              <a:t>Municipality “X” is takes loan for $1m for a pipe replacement project, they would bond and repay that $1M over 20 years at a 2% admin rate.</a:t>
            </a:r>
          </a:p>
          <a:p>
            <a:pPr marL="0" indent="0">
              <a:buNone/>
            </a:pP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7987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ABAFF-88D0-45E3-A0EF-1701547A0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5" y="946047"/>
            <a:ext cx="6909479" cy="497482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EF56D-AEA3-40DE-9C5F-62C1C974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r>
              <a:rPr lang="en-US" dirty="0"/>
              <a:t>Sponsorship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2983-84A3-4B6D-BBDC-A057860379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Under sponsorship, that same municipality would combine that pipe replacement project with, for example, a buffer strip for $100k.  They would take out a loan for $1.1M, CWSRF would discount the admin fee amount to 1%, so they are paying the same amount over 20 years.  This makes the natural resource project “free”.</a:t>
            </a:r>
          </a:p>
          <a:p>
            <a:pPr>
              <a:lnSpc>
                <a:spcPct val="11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0240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3C8BA-59B1-45F0-806E-9A3261EE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Important statutory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E75C6-7C10-4C49-AD25-524DDB1F8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2640803"/>
            <a:ext cx="3494466" cy="26645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92D4A-F296-4B08-8699-5004D2518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3424107"/>
          </a:xfrm>
        </p:spPr>
        <p:txBody>
          <a:bodyPr>
            <a:normAutofit/>
          </a:bodyPr>
          <a:lstStyle/>
          <a:p>
            <a:r>
              <a:rPr lang="en-US" dirty="0"/>
              <a:t>Sponsorship can only be a municipal/municipal arrangement (town wants to own and maintain project) or municipal/nonprofit</a:t>
            </a:r>
          </a:p>
          <a:p>
            <a:r>
              <a:rPr lang="en-US" dirty="0"/>
              <a:t>Bonding exemption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7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2350-5733-44C2-9A64-05D7A89B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Overall proposed process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FC5A662-935D-4E95-8F3A-379EA294418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1671328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80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B53D-08C5-45CE-8583-FFAD2BCC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dirty="0"/>
              <a:t>Where does the money come from?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C553370-8E18-4EF2-954D-8D6F0724239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260386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580368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503</Words>
  <Application>Microsoft Office PowerPoint</Application>
  <PresentationFormat>Widescreen</PresentationFormat>
  <Paragraphs>45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Droplet</vt:lpstr>
      <vt:lpstr>Act 185 clean water  state revolving fund </vt:lpstr>
      <vt:lpstr>What is cwsrf?</vt:lpstr>
      <vt:lpstr>What did Act 185 Change?</vt:lpstr>
      <vt:lpstr>What is sponsorship?</vt:lpstr>
      <vt:lpstr>Can you give me an example?</vt:lpstr>
      <vt:lpstr>Sponsorship payment</vt:lpstr>
      <vt:lpstr>Important statutory language</vt:lpstr>
      <vt:lpstr>Overall proposed process</vt:lpstr>
      <vt:lpstr>Where does the money come from?</vt:lpstr>
      <vt:lpstr>Ch. 2 Prioritization/PC Grant calculations</vt:lpstr>
      <vt:lpstr>Goals for Focus Groups (&amp; Non-Goals)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185 Focus Groups: Water infrastructure Sponsorship Program (WISPr)</dc:title>
  <dc:creator>Thomas, Terisa</dc:creator>
  <cp:lastModifiedBy>Thomas, Terisa</cp:lastModifiedBy>
  <cp:revision>1</cp:revision>
  <dcterms:created xsi:type="dcterms:W3CDTF">2018-07-31T19:57:47Z</dcterms:created>
  <dcterms:modified xsi:type="dcterms:W3CDTF">2018-09-06T11:32:04Z</dcterms:modified>
</cp:coreProperties>
</file>