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81" r:id="rId3"/>
    <p:sldId id="257" r:id="rId4"/>
    <p:sldId id="275" r:id="rId5"/>
    <p:sldId id="282" r:id="rId6"/>
    <p:sldId id="287" r:id="rId7"/>
    <p:sldId id="286" r:id="rId8"/>
    <p:sldId id="283" r:id="rId9"/>
    <p:sldId id="280" r:id="rId10"/>
    <p:sldId id="265" r:id="rId11"/>
    <p:sldId id="279" r:id="rId12"/>
    <p:sldId id="260" r:id="rId13"/>
    <p:sldId id="284" r:id="rId14"/>
    <p:sldId id="28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9D47E-2074-4AC7-876B-E56D2C2BB960}" type="datetimeFigureOut">
              <a:rPr lang="en-US" smtClean="0"/>
              <a:t>11/29/2018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F31D5-BDB9-42D2-899D-A318E2BC5A8A}" type="slidenum">
              <a:rPr lang="en-US" smtClean="0"/>
              <a:t>‹#›</a:t>
            </a:fld>
            <a:endParaRPr lang="en-US"/>
          </a:p>
        </p:txBody>
      </p:sp>
    </p:spTree>
    <p:extLst>
      <p:ext uri="{BB962C8B-B14F-4D97-AF65-F5344CB8AC3E}">
        <p14:creationId xmlns:p14="http://schemas.microsoft.com/office/powerpoint/2010/main" val="404656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11/29/2018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11/29/2018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11/29/2018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11/29/2018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178" y="5464126"/>
            <a:ext cx="1425785" cy="125684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11/29/2018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11/29/2018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bit.ly/CVFdonate2018"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34338"/>
            <a:ext cx="9448800" cy="3094163"/>
          </a:xfrm>
        </p:spPr>
        <p:txBody>
          <a:bodyPr>
            <a:normAutofit/>
          </a:bodyPr>
          <a:lstStyle/>
          <a:p>
            <a:r>
              <a:rPr lang="en-US" dirty="0" err="1" smtClean="0"/>
              <a:t>CVF</a:t>
            </a:r>
            <a:r>
              <a:rPr lang="en-US" sz="4800" dirty="0" err="1" smtClean="0"/>
              <a:t>iber</a:t>
            </a:r>
            <a:r>
              <a:rPr lang="en-US" dirty="0" smtClean="0"/>
              <a:t/>
            </a:r>
            <a:br>
              <a:rPr lang="en-US" dirty="0" smtClean="0"/>
            </a:br>
            <a:r>
              <a:rPr lang="en-US" dirty="0" smtClean="0"/>
              <a:t>C</a:t>
            </a:r>
            <a:r>
              <a:rPr lang="en-US" sz="4800" dirty="0" smtClean="0"/>
              <a:t>ase</a:t>
            </a:r>
            <a:r>
              <a:rPr lang="en-US" dirty="0" smtClean="0"/>
              <a:t> </a:t>
            </a:r>
            <a:r>
              <a:rPr lang="en-US" dirty="0" err="1" smtClean="0"/>
              <a:t>S</a:t>
            </a:r>
            <a:r>
              <a:rPr lang="en-US" sz="4800" dirty="0" err="1" smtClean="0"/>
              <a:t>Tudy</a:t>
            </a:r>
            <a:r>
              <a:rPr lang="en-US" dirty="0" smtClean="0"/>
              <a:t/>
            </a:r>
            <a:br>
              <a:rPr lang="en-US" dirty="0" smtClean="0"/>
            </a:br>
            <a:endParaRPr lang="en-US" dirty="0"/>
          </a:p>
        </p:txBody>
      </p:sp>
      <p:sp>
        <p:nvSpPr>
          <p:cNvPr id="3" name="Subtitle 2"/>
          <p:cNvSpPr>
            <a:spLocks noGrp="1"/>
          </p:cNvSpPr>
          <p:nvPr>
            <p:ph type="subTitle" idx="1"/>
          </p:nvPr>
        </p:nvSpPr>
        <p:spPr>
          <a:xfrm>
            <a:off x="1371600" y="4884226"/>
            <a:ext cx="9448800" cy="685800"/>
          </a:xfrm>
        </p:spPr>
        <p:txBody>
          <a:bodyPr>
            <a:normAutofit fontScale="92500" lnSpcReduction="10000"/>
          </a:bodyPr>
          <a:lstStyle/>
          <a:p>
            <a:r>
              <a:rPr lang="en-US" dirty="0" smtClean="0"/>
              <a:t>Presented by:	Jeremy A. Hansen, </a:t>
            </a:r>
            <a:r>
              <a:rPr lang="en-US" dirty="0" err="1" smtClean="0"/>
              <a:t>Ph.D</a:t>
            </a:r>
            <a:r>
              <a:rPr lang="en-US" dirty="0" smtClean="0"/>
              <a:t> CISSP</a:t>
            </a:r>
          </a:p>
          <a:p>
            <a:r>
              <a:rPr lang="en-US" dirty="0"/>
              <a: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819" y="1155469"/>
            <a:ext cx="4487808" cy="3956049"/>
          </a:xfrm>
          <a:prstGeom prst="rect">
            <a:avLst/>
          </a:prstGeom>
        </p:spPr>
      </p:pic>
    </p:spTree>
    <p:extLst>
      <p:ext uri="{BB962C8B-B14F-4D97-AF65-F5344CB8AC3E}">
        <p14:creationId xmlns:p14="http://schemas.microsoft.com/office/powerpoint/2010/main" val="632345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28" y="387001"/>
            <a:ext cx="4974771" cy="1293028"/>
          </a:xfrm>
        </p:spPr>
        <p:txBody>
          <a:bodyPr>
            <a:normAutofit fontScale="90000"/>
          </a:bodyPr>
          <a:lstStyle/>
          <a:p>
            <a:pPr algn="ctr"/>
            <a:r>
              <a:rPr lang="en-US" dirty="0" smtClean="0"/>
              <a:t>Passed Town </a:t>
            </a:r>
            <a:br>
              <a:rPr lang="en-US" dirty="0" smtClean="0"/>
            </a:br>
            <a:r>
              <a:rPr lang="en-US" dirty="0" smtClean="0"/>
              <a:t>Meeting BALLOT IN:</a:t>
            </a:r>
            <a:endParaRPr lang="en-US" dirty="0"/>
          </a:p>
        </p:txBody>
      </p:sp>
      <p:sp>
        <p:nvSpPr>
          <p:cNvPr id="3" name="Content Placeholder 2"/>
          <p:cNvSpPr>
            <a:spLocks noGrp="1"/>
          </p:cNvSpPr>
          <p:nvPr>
            <p:ph idx="1"/>
          </p:nvPr>
        </p:nvSpPr>
        <p:spPr>
          <a:xfrm>
            <a:off x="7895771" y="1680029"/>
            <a:ext cx="2540000" cy="5073467"/>
          </a:xfrm>
        </p:spPr>
        <p:txBody>
          <a:bodyPr>
            <a:normAutofit fontScale="92500" lnSpcReduction="20000"/>
          </a:bodyPr>
          <a:lstStyle/>
          <a:p>
            <a:r>
              <a:rPr lang="en-US" dirty="0" smtClean="0"/>
              <a:t>Barre City</a:t>
            </a:r>
          </a:p>
          <a:p>
            <a:r>
              <a:rPr lang="en-US" dirty="0" smtClean="0"/>
              <a:t>Barre Town</a:t>
            </a:r>
          </a:p>
          <a:p>
            <a:r>
              <a:rPr lang="en-US" dirty="0" smtClean="0"/>
              <a:t>Berlin</a:t>
            </a:r>
          </a:p>
          <a:p>
            <a:r>
              <a:rPr lang="en-US" dirty="0" smtClean="0"/>
              <a:t>Calais</a:t>
            </a:r>
          </a:p>
          <a:p>
            <a:r>
              <a:rPr lang="en-US" dirty="0" smtClean="0"/>
              <a:t>East Montpelier</a:t>
            </a:r>
          </a:p>
          <a:p>
            <a:r>
              <a:rPr lang="en-US" dirty="0" smtClean="0"/>
              <a:t>Elmore</a:t>
            </a:r>
          </a:p>
          <a:p>
            <a:r>
              <a:rPr lang="en-US" dirty="0" smtClean="0"/>
              <a:t>Marshfield</a:t>
            </a:r>
          </a:p>
          <a:p>
            <a:r>
              <a:rPr lang="en-US" dirty="0" smtClean="0"/>
              <a:t>Middlesex</a:t>
            </a:r>
          </a:p>
          <a:p>
            <a:r>
              <a:rPr lang="en-US" dirty="0" smtClean="0"/>
              <a:t>Montpelier</a:t>
            </a:r>
          </a:p>
          <a:p>
            <a:r>
              <a:rPr lang="en-US" dirty="0" smtClean="0"/>
              <a:t>Northfield</a:t>
            </a:r>
          </a:p>
          <a:p>
            <a:r>
              <a:rPr lang="en-US" dirty="0" smtClean="0"/>
              <a:t>Plainfield</a:t>
            </a:r>
          </a:p>
          <a:p>
            <a:r>
              <a:rPr lang="en-US" dirty="0" smtClean="0"/>
              <a:t>Roxbury</a:t>
            </a:r>
          </a:p>
          <a:p>
            <a:r>
              <a:rPr lang="en-US" dirty="0" smtClean="0"/>
              <a:t>Williamstown</a:t>
            </a:r>
          </a:p>
          <a:p>
            <a:r>
              <a:rPr lang="en-US" dirty="0" smtClean="0"/>
              <a:t>Worcester</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1" y="0"/>
            <a:ext cx="5769236" cy="6858000"/>
          </a:xfrm>
          <a:prstGeom prst="rect">
            <a:avLst/>
          </a:prstGeom>
        </p:spPr>
      </p:pic>
      <p:sp>
        <p:nvSpPr>
          <p:cNvPr id="5" name="Oval 4"/>
          <p:cNvSpPr/>
          <p:nvPr/>
        </p:nvSpPr>
        <p:spPr>
          <a:xfrm>
            <a:off x="3228725" y="-405450"/>
            <a:ext cx="989045" cy="979714"/>
          </a:xfrm>
          <a:prstGeom prst="ellipse">
            <a:avLst/>
          </a:prstGeom>
          <a:solidFill>
            <a:schemeClr val="accent4">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555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28" y="387001"/>
            <a:ext cx="4974771" cy="1293028"/>
          </a:xfrm>
        </p:spPr>
        <p:txBody>
          <a:bodyPr>
            <a:normAutofit/>
          </a:bodyPr>
          <a:lstStyle/>
          <a:p>
            <a:pPr algn="ctr"/>
            <a:r>
              <a:rPr lang="en-US" dirty="0" smtClean="0">
                <a:solidFill>
                  <a:schemeClr val="accent3"/>
                </a:solidFill>
              </a:rPr>
              <a:t>Added LATER</a:t>
            </a:r>
            <a:r>
              <a:rPr lang="en-US" dirty="0" smtClean="0"/>
              <a:t>:</a:t>
            </a:r>
            <a:endParaRPr lang="en-US" dirty="0"/>
          </a:p>
        </p:txBody>
      </p:sp>
      <p:sp>
        <p:nvSpPr>
          <p:cNvPr id="3" name="Content Placeholder 2"/>
          <p:cNvSpPr>
            <a:spLocks noGrp="1"/>
          </p:cNvSpPr>
          <p:nvPr>
            <p:ph idx="1"/>
          </p:nvPr>
        </p:nvSpPr>
        <p:spPr>
          <a:xfrm>
            <a:off x="7895771" y="1355412"/>
            <a:ext cx="2540000" cy="951775"/>
          </a:xfrm>
        </p:spPr>
        <p:txBody>
          <a:bodyPr>
            <a:normAutofit/>
          </a:bodyPr>
          <a:lstStyle/>
          <a:p>
            <a:r>
              <a:rPr lang="en-US" dirty="0" smtClean="0"/>
              <a:t>Cabot</a:t>
            </a:r>
          </a:p>
          <a:p>
            <a:r>
              <a:rPr lang="en-US" dirty="0" smtClean="0"/>
              <a:t>Orange</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1" y="0"/>
            <a:ext cx="5769236" cy="6858000"/>
          </a:xfrm>
          <a:prstGeom prst="rect">
            <a:avLst/>
          </a:prstGeom>
        </p:spPr>
      </p:pic>
      <p:sp>
        <p:nvSpPr>
          <p:cNvPr id="6" name="Oval 5"/>
          <p:cNvSpPr/>
          <p:nvPr/>
        </p:nvSpPr>
        <p:spPr>
          <a:xfrm>
            <a:off x="1222550" y="2779512"/>
            <a:ext cx="989045" cy="979714"/>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42383" y="638810"/>
            <a:ext cx="989045" cy="979714"/>
          </a:xfrm>
          <a:prstGeom prst="ellipse">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28725" y="-405450"/>
            <a:ext cx="989045" cy="979714"/>
          </a:xfrm>
          <a:prstGeom prst="ellipse">
            <a:avLst/>
          </a:prstGeom>
          <a:solidFill>
            <a:schemeClr val="accent4">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70127" y="387001"/>
            <a:ext cx="437623" cy="180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5146" y="5982188"/>
            <a:ext cx="989045" cy="979714"/>
          </a:xfrm>
          <a:prstGeom prst="ellipse">
            <a:avLst/>
          </a:prstGeom>
          <a:solidFill>
            <a:schemeClr val="accent6">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77058" y="6368143"/>
            <a:ext cx="989045" cy="979714"/>
          </a:xfrm>
          <a:prstGeom prst="ellipse">
            <a:avLst/>
          </a:prstGeom>
          <a:solidFill>
            <a:schemeClr val="accent6">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63268" y="6123215"/>
            <a:ext cx="989045" cy="979714"/>
          </a:xfrm>
          <a:prstGeom prst="ellipse">
            <a:avLst/>
          </a:prstGeom>
          <a:solidFill>
            <a:schemeClr val="accent6">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6531428" y="1969996"/>
            <a:ext cx="4974771"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dirty="0" smtClean="0">
                <a:solidFill>
                  <a:schemeClr val="accent1"/>
                </a:solidFill>
              </a:rPr>
              <a:t>Interested</a:t>
            </a:r>
            <a:r>
              <a:rPr lang="en-US" dirty="0" smtClean="0"/>
              <a:t>:</a:t>
            </a:r>
            <a:endParaRPr lang="en-US" dirty="0"/>
          </a:p>
        </p:txBody>
      </p:sp>
      <p:sp>
        <p:nvSpPr>
          <p:cNvPr id="15" name="Content Placeholder 2"/>
          <p:cNvSpPr txBox="1">
            <a:spLocks/>
          </p:cNvSpPr>
          <p:nvPr/>
        </p:nvSpPr>
        <p:spPr>
          <a:xfrm>
            <a:off x="7895771" y="2931872"/>
            <a:ext cx="2540000" cy="827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err="1" smtClean="0"/>
              <a:t>Moretown</a:t>
            </a:r>
            <a:endParaRPr lang="en-US" dirty="0" smtClean="0"/>
          </a:p>
          <a:p>
            <a:r>
              <a:rPr lang="en-US" dirty="0" smtClean="0"/>
              <a:t>Washington</a:t>
            </a:r>
            <a:endParaRPr lang="en-US" dirty="0"/>
          </a:p>
        </p:txBody>
      </p:sp>
      <p:sp>
        <p:nvSpPr>
          <p:cNvPr id="16" name="Title 1"/>
          <p:cNvSpPr txBox="1">
            <a:spLocks/>
          </p:cNvSpPr>
          <p:nvPr/>
        </p:nvSpPr>
        <p:spPr>
          <a:xfrm>
            <a:off x="6531428" y="3519662"/>
            <a:ext cx="4974771"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dirty="0" err="1" smtClean="0">
                <a:solidFill>
                  <a:schemeClr val="accent6"/>
                </a:solidFill>
              </a:rPr>
              <a:t>ECFiber</a:t>
            </a:r>
            <a:r>
              <a:rPr lang="en-US" dirty="0" smtClean="0"/>
              <a:t>:</a:t>
            </a:r>
            <a:endParaRPr lang="en-US" dirty="0"/>
          </a:p>
        </p:txBody>
      </p:sp>
      <p:sp>
        <p:nvSpPr>
          <p:cNvPr id="17" name="Content Placeholder 2"/>
          <p:cNvSpPr txBox="1">
            <a:spLocks/>
          </p:cNvSpPr>
          <p:nvPr/>
        </p:nvSpPr>
        <p:spPr>
          <a:xfrm>
            <a:off x="7895771" y="4488073"/>
            <a:ext cx="2540000" cy="1416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Braintree</a:t>
            </a:r>
          </a:p>
          <a:p>
            <a:r>
              <a:rPr lang="en-US" dirty="0" smtClean="0"/>
              <a:t>Brookfield</a:t>
            </a:r>
          </a:p>
          <a:p>
            <a:r>
              <a:rPr lang="en-US" dirty="0" smtClean="0"/>
              <a:t>Granville</a:t>
            </a:r>
            <a:endParaRPr lang="en-US" dirty="0"/>
          </a:p>
        </p:txBody>
      </p:sp>
      <p:sp>
        <p:nvSpPr>
          <p:cNvPr id="18" name="Rectangle 17"/>
          <p:cNvSpPr/>
          <p:nvPr/>
        </p:nvSpPr>
        <p:spPr>
          <a:xfrm>
            <a:off x="148838" y="5046981"/>
            <a:ext cx="437623" cy="1807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06492" y="4238689"/>
            <a:ext cx="989045" cy="979714"/>
          </a:xfrm>
          <a:prstGeom prst="ellipse">
            <a:avLst/>
          </a:prstGeom>
          <a:solidFill>
            <a:schemeClr val="accent3">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232501" y="5414739"/>
            <a:ext cx="989045" cy="979714"/>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5681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a:t>
            </a:r>
            <a:r>
              <a:rPr lang="en-US" dirty="0" smtClean="0"/>
              <a:t>Steps &amp;</a:t>
            </a:r>
            <a:br>
              <a:rPr lang="en-US" dirty="0" smtClean="0"/>
            </a:br>
            <a:r>
              <a:rPr lang="en-US" dirty="0" smtClean="0"/>
              <a:t>ROUGH TIMELINE</a:t>
            </a:r>
            <a:endParaRPr lang="en-US" dirty="0"/>
          </a:p>
        </p:txBody>
      </p:sp>
      <p:sp>
        <p:nvSpPr>
          <p:cNvPr id="3" name="Content Placeholder 2"/>
          <p:cNvSpPr>
            <a:spLocks noGrp="1"/>
          </p:cNvSpPr>
          <p:nvPr>
            <p:ph idx="1"/>
          </p:nvPr>
        </p:nvSpPr>
        <p:spPr>
          <a:xfrm>
            <a:off x="195943" y="2194560"/>
            <a:ext cx="10425165" cy="4024125"/>
          </a:xfrm>
        </p:spPr>
        <p:txBody>
          <a:bodyPr>
            <a:normAutofit/>
          </a:bodyPr>
          <a:lstStyle/>
          <a:p>
            <a:pPr marL="0" indent="0">
              <a:buNone/>
            </a:pPr>
            <a:r>
              <a:rPr lang="en-US" i="1" dirty="0" smtClean="0"/>
              <a:t>NOTE: Lots of “chicken &amp; egg” situations to untangle</a:t>
            </a:r>
          </a:p>
          <a:p>
            <a:pPr marL="457200" indent="-457200">
              <a:buFont typeface="+mj-lt"/>
              <a:buAutoNum type="arabicPeriod"/>
            </a:pPr>
            <a:endParaRPr lang="en-US" dirty="0"/>
          </a:p>
          <a:p>
            <a:pPr marL="457200" indent="-457200">
              <a:buFont typeface="+mj-lt"/>
              <a:buAutoNum type="arabicPeriod"/>
            </a:pPr>
            <a:r>
              <a:rPr lang="en-US" dirty="0" smtClean="0"/>
              <a:t>Set up </a:t>
            </a:r>
            <a:r>
              <a:rPr lang="en-US" dirty="0" smtClean="0"/>
              <a:t>organization [</a:t>
            </a:r>
            <a:r>
              <a:rPr lang="en-US" dirty="0" smtClean="0"/>
              <a:t>finishing]</a:t>
            </a:r>
          </a:p>
          <a:p>
            <a:pPr marL="457200" indent="-457200">
              <a:buFont typeface="+mj-lt"/>
              <a:buAutoNum type="arabicPeriod"/>
            </a:pPr>
            <a:r>
              <a:rPr lang="en-US" dirty="0"/>
              <a:t>Add additional members(?)</a:t>
            </a:r>
          </a:p>
          <a:p>
            <a:pPr marL="457200" indent="-457200">
              <a:buFont typeface="+mj-lt"/>
              <a:buAutoNum type="arabicPeriod"/>
            </a:pPr>
            <a:r>
              <a:rPr lang="en-US" dirty="0" smtClean="0"/>
              <a:t>Identify sources of seed money* and anchor institutions [in process]</a:t>
            </a:r>
          </a:p>
          <a:p>
            <a:pPr marL="457200" indent="-457200">
              <a:buFont typeface="+mj-lt"/>
              <a:buAutoNum type="arabicPeriod"/>
            </a:pPr>
            <a:r>
              <a:rPr lang="en-US" dirty="0" smtClean="0"/>
              <a:t>Identify a network operator [in process]</a:t>
            </a:r>
          </a:p>
          <a:p>
            <a:pPr marL="457200" indent="-457200">
              <a:buFont typeface="+mj-lt"/>
              <a:buAutoNum type="arabicPeriod"/>
            </a:pPr>
            <a:r>
              <a:rPr lang="en-US" dirty="0" smtClean="0"/>
              <a:t>Work with network operator to survey, draft business plan, and design a pilot project [in process]</a:t>
            </a:r>
            <a:endParaRPr lang="en-US" dirty="0"/>
          </a:p>
          <a:p>
            <a:pPr marL="514350" indent="-514350">
              <a:buFont typeface="+mj-lt"/>
              <a:buAutoNum type="arabicPeriod"/>
            </a:pPr>
            <a:r>
              <a:rPr lang="en-US" dirty="0" smtClean="0"/>
              <a:t>First </a:t>
            </a:r>
            <a:r>
              <a:rPr lang="en-US" dirty="0" smtClean="0"/>
              <a:t>construction at </a:t>
            </a:r>
            <a:r>
              <a:rPr lang="en-US" dirty="0" smtClean="0"/>
              <a:t>end of 2019(?)</a:t>
            </a:r>
          </a:p>
          <a:p>
            <a:pPr marL="0" indent="0">
              <a:buNone/>
            </a:pPr>
            <a:endParaRPr lang="en-US" dirty="0" smtClean="0"/>
          </a:p>
        </p:txBody>
      </p:sp>
    </p:spTree>
    <p:extLst>
      <p:ext uri="{BB962C8B-B14F-4D97-AF65-F5344CB8AC3E}">
        <p14:creationId xmlns:p14="http://schemas.microsoft.com/office/powerpoint/2010/main" val="2375850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smtClean="0"/>
              <a:t>Questions?</a:t>
            </a:r>
            <a:endParaRPr lang="en-US" sz="7200" dirty="0"/>
          </a:p>
        </p:txBody>
      </p:sp>
      <p:sp>
        <p:nvSpPr>
          <p:cNvPr id="5" name="Text Placeholder 4"/>
          <p:cNvSpPr>
            <a:spLocks noGrp="1"/>
          </p:cNvSpPr>
          <p:nvPr>
            <p:ph type="body" idx="1"/>
          </p:nvPr>
        </p:nvSpPr>
        <p:spPr>
          <a:xfrm>
            <a:off x="1024467" y="3641724"/>
            <a:ext cx="5245704" cy="2118995"/>
          </a:xfrm>
        </p:spPr>
        <p:txBody>
          <a:bodyPr>
            <a:normAutofit/>
          </a:bodyPr>
          <a:lstStyle/>
          <a:p>
            <a:endParaRPr lang="en-US" dirty="0" smtClean="0"/>
          </a:p>
          <a:p>
            <a:r>
              <a:rPr lang="en-US" dirty="0" smtClean="0"/>
              <a:t>Feel free to contact me: </a:t>
            </a:r>
          </a:p>
          <a:p>
            <a:r>
              <a:rPr lang="en-US" dirty="0" smtClean="0"/>
              <a:t>central.vermont.internet@gmail.com </a:t>
            </a:r>
            <a:endParaRPr lang="en-US" dirty="0" smtClean="0"/>
          </a:p>
          <a:p>
            <a:r>
              <a:rPr lang="en-US" dirty="0" smtClean="0"/>
              <a:t>802-279-6054</a:t>
            </a:r>
          </a:p>
        </p:txBody>
      </p:sp>
    </p:spTree>
    <p:extLst>
      <p:ext uri="{BB962C8B-B14F-4D97-AF65-F5344CB8AC3E}">
        <p14:creationId xmlns:p14="http://schemas.microsoft.com/office/powerpoint/2010/main" val="1112819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smtClean="0"/>
              <a:t>Want to Donate?</a:t>
            </a:r>
            <a:endParaRPr lang="en-US" sz="7200" dirty="0"/>
          </a:p>
        </p:txBody>
      </p:sp>
      <p:sp>
        <p:nvSpPr>
          <p:cNvPr id="5" name="Text Placeholder 4"/>
          <p:cNvSpPr>
            <a:spLocks noGrp="1"/>
          </p:cNvSpPr>
          <p:nvPr>
            <p:ph type="body" idx="1"/>
          </p:nvPr>
        </p:nvSpPr>
        <p:spPr>
          <a:xfrm>
            <a:off x="3774592" y="3444255"/>
            <a:ext cx="7731607" cy="2118995"/>
          </a:xfrm>
        </p:spPr>
        <p:txBody>
          <a:bodyPr>
            <a:normAutofit/>
          </a:bodyPr>
          <a:lstStyle/>
          <a:p>
            <a:endParaRPr lang="en-US" sz="3600" dirty="0" smtClean="0">
              <a:latin typeface="Courier New" panose="02070309020205020404" pitchFamily="49" charset="0"/>
              <a:cs typeface="Courier New" panose="02070309020205020404" pitchFamily="49" charset="0"/>
            </a:endParaRPr>
          </a:p>
          <a:p>
            <a:r>
              <a:rPr lang="en-US" sz="3600" dirty="0" smtClean="0">
                <a:latin typeface="Courier New" panose="02070309020205020404" pitchFamily="49" charset="0"/>
                <a:cs typeface="Courier New" panose="02070309020205020404" pitchFamily="49" charset="0"/>
                <a:hlinkClick r:id="rId2"/>
              </a:rPr>
              <a:t>http</a:t>
            </a:r>
            <a:r>
              <a:rPr lang="en-US" sz="3600" dirty="0">
                <a:latin typeface="Courier New" panose="02070309020205020404" pitchFamily="49" charset="0"/>
                <a:cs typeface="Courier New" panose="02070309020205020404" pitchFamily="49" charset="0"/>
                <a:hlinkClick r:id="rId2"/>
              </a:rPr>
              <a:t>://</a:t>
            </a:r>
            <a:r>
              <a:rPr lang="en-US" sz="3600" dirty="0" smtClean="0">
                <a:latin typeface="Courier New" panose="02070309020205020404" pitchFamily="49" charset="0"/>
                <a:cs typeface="Courier New" panose="02070309020205020404" pitchFamily="49" charset="0"/>
                <a:hlinkClick r:id="rId2"/>
              </a:rPr>
              <a:t>bit.ly/CVFdonate2018</a:t>
            </a:r>
            <a:endParaRPr lang="en-US" sz="3600" dirty="0" smtClean="0">
              <a:latin typeface="Courier New" panose="02070309020205020404" pitchFamily="49" charset="0"/>
              <a:cs typeface="Courier New" panose="02070309020205020404" pitchFamily="49" charset="0"/>
            </a:endParaRPr>
          </a:p>
          <a:p>
            <a:endParaRPr lang="en-US" sz="36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95582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lstStyle/>
          <a:p>
            <a:pPr>
              <a:buFont typeface="Wingdings" pitchFamily="-28" charset="2"/>
              <a:buChar char="§"/>
            </a:pPr>
            <a:r>
              <a:rPr lang="en-US" dirty="0"/>
              <a:t>PhD in Computer Science</a:t>
            </a:r>
          </a:p>
          <a:p>
            <a:pPr>
              <a:buFont typeface="Wingdings" pitchFamily="-28" charset="2"/>
              <a:buChar char="§"/>
            </a:pPr>
            <a:r>
              <a:rPr lang="en-US" dirty="0" smtClean="0"/>
              <a:t>Associate </a:t>
            </a:r>
            <a:r>
              <a:rPr lang="en-US" dirty="0"/>
              <a:t>Professor at Norwich University</a:t>
            </a:r>
          </a:p>
          <a:p>
            <a:pPr>
              <a:buFont typeface="Wingdings" pitchFamily="-28" charset="2"/>
              <a:buChar char="§"/>
            </a:pPr>
            <a:r>
              <a:rPr lang="en-US" dirty="0"/>
              <a:t>10+ years in information technology &amp; security</a:t>
            </a:r>
          </a:p>
          <a:p>
            <a:pPr lvl="1">
              <a:buFont typeface="Wingdings" pitchFamily="-28" charset="2"/>
              <a:buChar char="§"/>
            </a:pPr>
            <a:r>
              <a:rPr lang="en-US" dirty="0"/>
              <a:t>Experience in Fortune 500 down to 2 person organizations</a:t>
            </a:r>
          </a:p>
          <a:p>
            <a:pPr>
              <a:buFont typeface="Wingdings" pitchFamily="-28" charset="2"/>
              <a:buChar char="§"/>
            </a:pPr>
            <a:r>
              <a:rPr lang="en-US" dirty="0" err="1"/>
              <a:t>Selectboard</a:t>
            </a:r>
            <a:r>
              <a:rPr lang="en-US" dirty="0"/>
              <a:t> </a:t>
            </a:r>
            <a:r>
              <a:rPr lang="en-US" dirty="0" smtClean="0"/>
              <a:t>member in Berlin since 2013</a:t>
            </a:r>
            <a:endParaRPr lang="en-US" dirty="0"/>
          </a:p>
          <a:p>
            <a:endParaRPr lang="en-US" dirty="0"/>
          </a:p>
        </p:txBody>
      </p:sp>
    </p:spTree>
    <p:extLst>
      <p:ext uri="{BB962C8B-B14F-4D97-AF65-F5344CB8AC3E}">
        <p14:creationId xmlns:p14="http://schemas.microsoft.com/office/powerpoint/2010/main" val="2824415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674255" y="1815869"/>
            <a:ext cx="11102109" cy="2663767"/>
          </a:xfrm>
        </p:spPr>
        <p:txBody>
          <a:bodyPr>
            <a:noAutofit/>
          </a:bodyPr>
          <a:lstStyle/>
          <a:p>
            <a:pPr marL="0" indent="0" algn="ctr">
              <a:buNone/>
            </a:pPr>
            <a:r>
              <a:rPr lang="en-US" sz="3600" b="1" dirty="0" smtClean="0">
                <a:solidFill>
                  <a:schemeClr val="accent1"/>
                </a:solidFill>
              </a:rPr>
              <a:t>“…ensure </a:t>
            </a:r>
            <a:r>
              <a:rPr lang="en-US" sz="3600" b="1" dirty="0">
                <a:solidFill>
                  <a:schemeClr val="accent1"/>
                </a:solidFill>
              </a:rPr>
              <a:t>that by the end of the year 2024 every E-911 business and residential location in Vermont has infrastructure capable of delivering Internet access with service that has a minimum download speed of 100 Mbps </a:t>
            </a:r>
            <a:r>
              <a:rPr lang="en-US" sz="3600" b="1" dirty="0" smtClean="0">
                <a:solidFill>
                  <a:schemeClr val="accent1"/>
                </a:solidFill>
              </a:rPr>
              <a:t>symmetrical.”</a:t>
            </a:r>
            <a:endParaRPr lang="en-US" sz="3600" b="1" dirty="0">
              <a:solidFill>
                <a:schemeClr val="accent1"/>
              </a:solidFill>
            </a:endParaRPr>
          </a:p>
        </p:txBody>
      </p:sp>
      <p:sp>
        <p:nvSpPr>
          <p:cNvPr id="4" name="Content Placeholder 2"/>
          <p:cNvSpPr txBox="1">
            <a:spLocks/>
          </p:cNvSpPr>
          <p:nvPr/>
        </p:nvSpPr>
        <p:spPr>
          <a:xfrm>
            <a:off x="6142182" y="4553531"/>
            <a:ext cx="5634182" cy="9836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r">
              <a:buNone/>
            </a:pPr>
            <a:r>
              <a:rPr lang="en-US" sz="3600" b="1" dirty="0">
                <a:solidFill>
                  <a:schemeClr val="accent1">
                    <a:lumMod val="40000"/>
                    <a:lumOff val="60000"/>
                  </a:schemeClr>
                </a:solidFill>
              </a:rPr>
              <a:t>30 V.S.A § 202c (b)(10</a:t>
            </a:r>
            <a:r>
              <a:rPr lang="en-US" sz="3600" b="1" dirty="0" smtClean="0">
                <a:solidFill>
                  <a:schemeClr val="accent1">
                    <a:lumMod val="40000"/>
                    <a:lumOff val="60000"/>
                  </a:schemeClr>
                </a:solidFill>
              </a:rPr>
              <a:t>)</a:t>
            </a:r>
            <a:endParaRPr lang="en-US" sz="3600" b="1" dirty="0">
              <a:solidFill>
                <a:schemeClr val="accent1">
                  <a:lumMod val="40000"/>
                  <a:lumOff val="60000"/>
                </a:schemeClr>
              </a:solidFill>
            </a:endParaRPr>
          </a:p>
        </p:txBody>
      </p:sp>
    </p:spTree>
    <p:extLst>
      <p:ext uri="{BB962C8B-B14F-4D97-AF65-F5344CB8AC3E}">
        <p14:creationId xmlns:p14="http://schemas.microsoft.com/office/powerpoint/2010/main" val="2631160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273632"/>
            <a:ext cx="8151222" cy="7482631"/>
          </a:xfrm>
        </p:spPr>
      </p:pic>
    </p:spTree>
    <p:extLst>
      <p:ext uri="{BB962C8B-B14F-4D97-AF65-F5344CB8AC3E}">
        <p14:creationId xmlns:p14="http://schemas.microsoft.com/office/powerpoint/2010/main" val="2214924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Did</a:t>
            </a:r>
            <a:endParaRPr lang="en-US" dirty="0"/>
          </a:p>
        </p:txBody>
      </p:sp>
      <p:sp>
        <p:nvSpPr>
          <p:cNvPr id="3" name="Content Placeholder 2"/>
          <p:cNvSpPr>
            <a:spLocks noGrp="1"/>
          </p:cNvSpPr>
          <p:nvPr>
            <p:ph idx="1"/>
          </p:nvPr>
        </p:nvSpPr>
        <p:spPr/>
        <p:txBody>
          <a:bodyPr>
            <a:normAutofit/>
          </a:bodyPr>
          <a:lstStyle/>
          <a:p>
            <a:r>
              <a:rPr lang="en-US" sz="2800" dirty="0" smtClean="0"/>
              <a:t>Started a community-owned Internet Service Provider</a:t>
            </a:r>
          </a:p>
          <a:p>
            <a:pPr lvl="1"/>
            <a:r>
              <a:rPr lang="en-US" sz="2800" dirty="0" smtClean="0"/>
              <a:t>Communications Union District: a municipal entity</a:t>
            </a:r>
          </a:p>
          <a:p>
            <a:r>
              <a:rPr lang="en-US" sz="2800" dirty="0"/>
              <a:t>Add language to </a:t>
            </a:r>
            <a:r>
              <a:rPr lang="en-US" sz="2800" dirty="0" smtClean="0"/>
              <a:t>2+ Town Meeting ballots:</a:t>
            </a:r>
            <a:endParaRPr lang="en-US" sz="2800" dirty="0"/>
          </a:p>
          <a:p>
            <a:pPr marL="914400" lvl="2" indent="0">
              <a:lnSpc>
                <a:spcPct val="170000"/>
              </a:lnSpc>
              <a:buNone/>
            </a:pPr>
            <a:r>
              <a:rPr lang="en-US" sz="2800" i="1" dirty="0" smtClean="0"/>
              <a:t>“</a:t>
            </a:r>
            <a:r>
              <a:rPr lang="en-US" sz="2800" i="1" dirty="0"/>
              <a:t>Shall the </a:t>
            </a:r>
            <a:r>
              <a:rPr lang="en-US" sz="2800" i="1" dirty="0" smtClean="0"/>
              <a:t>Town </a:t>
            </a:r>
            <a:r>
              <a:rPr lang="en-US" sz="2800" i="1" dirty="0"/>
              <a:t>of </a:t>
            </a:r>
            <a:r>
              <a:rPr lang="en-US" sz="2800" i="1" dirty="0" smtClean="0"/>
              <a:t>Berlin </a:t>
            </a:r>
            <a:r>
              <a:rPr lang="en-US" sz="2800" i="1" dirty="0"/>
              <a:t>enter into a communications union district to be known as Central Vermont </a:t>
            </a:r>
            <a:r>
              <a:rPr lang="en-US" sz="2800" i="1" dirty="0" smtClean="0"/>
              <a:t>Internet*, </a:t>
            </a:r>
            <a:r>
              <a:rPr lang="en-US" sz="2800" i="1" dirty="0"/>
              <a:t>under the provisions of 30 VSA </a:t>
            </a:r>
            <a:r>
              <a:rPr lang="en-US" sz="2800" i="1" dirty="0" err="1"/>
              <a:t>Ch</a:t>
            </a:r>
            <a:r>
              <a:rPr lang="en-US" sz="2800" i="1" dirty="0"/>
              <a:t> 82</a:t>
            </a:r>
            <a:r>
              <a:rPr lang="en-US" sz="2800" i="1" dirty="0" smtClean="0"/>
              <a:t>?”</a:t>
            </a:r>
            <a:endParaRPr lang="en-US" sz="2800" i="1" dirty="0"/>
          </a:p>
        </p:txBody>
      </p:sp>
    </p:spTree>
    <p:extLst>
      <p:ext uri="{BB962C8B-B14F-4D97-AF65-F5344CB8AC3E}">
        <p14:creationId xmlns:p14="http://schemas.microsoft.com/office/powerpoint/2010/main" val="2033293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703783" y="173621"/>
            <a:ext cx="4084562" cy="6580294"/>
          </a:xfrm>
          <a:prstGeom prst="rect">
            <a:avLst/>
          </a:prstGeom>
        </p:spPr>
      </p:pic>
    </p:spTree>
    <p:extLst>
      <p:ext uri="{BB962C8B-B14F-4D97-AF65-F5344CB8AC3E}">
        <p14:creationId xmlns:p14="http://schemas.microsoft.com/office/powerpoint/2010/main" val="192524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Selling it to </a:t>
            </a:r>
            <a:r>
              <a:rPr lang="en-US" dirty="0" err="1" smtClean="0"/>
              <a:t>Selectboards</a:t>
            </a:r>
            <a:endParaRPr lang="en-US" dirty="0"/>
          </a:p>
        </p:txBody>
      </p:sp>
      <p:sp>
        <p:nvSpPr>
          <p:cNvPr id="3" name="Content Placeholder 2"/>
          <p:cNvSpPr>
            <a:spLocks noGrp="1"/>
          </p:cNvSpPr>
          <p:nvPr>
            <p:ph idx="1"/>
          </p:nvPr>
        </p:nvSpPr>
        <p:spPr/>
        <p:txBody>
          <a:bodyPr>
            <a:noAutofit/>
          </a:bodyPr>
          <a:lstStyle/>
          <a:p>
            <a:r>
              <a:rPr lang="en-US" sz="2800" dirty="0" smtClean="0"/>
              <a:t>The </a:t>
            </a:r>
            <a:r>
              <a:rPr lang="en-US" sz="2800" dirty="0"/>
              <a:t>member towns are totally insulated from the financial activities of the district. No tax money may be used!</a:t>
            </a:r>
          </a:p>
          <a:p>
            <a:r>
              <a:rPr lang="en-US" sz="2800" dirty="0"/>
              <a:t>The statute requires: “Each member shall make available for lease to the district one or more sites for a communications plant or components </a:t>
            </a:r>
            <a:br>
              <a:rPr lang="en-US" sz="2800" dirty="0"/>
            </a:br>
            <a:r>
              <a:rPr lang="en-US" sz="2800" dirty="0"/>
              <a:t>thereof within such member municipality.”</a:t>
            </a:r>
          </a:p>
          <a:p>
            <a:r>
              <a:rPr lang="en-US" sz="2800" dirty="0"/>
              <a:t>Appoint a </a:t>
            </a:r>
            <a:r>
              <a:rPr lang="en-US" sz="2800" dirty="0" smtClean="0"/>
              <a:t>governing </a:t>
            </a:r>
            <a:r>
              <a:rPr lang="en-US" sz="2800" dirty="0"/>
              <a:t>board member, an alternate, </a:t>
            </a:r>
            <a:r>
              <a:rPr lang="en-US" sz="2800" dirty="0" smtClean="0"/>
              <a:t>and the town is done!</a:t>
            </a:r>
            <a:endParaRPr lang="en-US" sz="2800" dirty="0"/>
          </a:p>
        </p:txBody>
      </p:sp>
    </p:spTree>
    <p:extLst>
      <p:ext uri="{BB962C8B-B14F-4D97-AF65-F5344CB8AC3E}">
        <p14:creationId xmlns:p14="http://schemas.microsoft.com/office/powerpoint/2010/main" val="2546889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this as a</a:t>
            </a:r>
            <a:br>
              <a:rPr lang="en-US" dirty="0" smtClean="0"/>
            </a:br>
            <a:r>
              <a:rPr lang="en-US" dirty="0" smtClean="0"/>
              <a:t>municipal entity?</a:t>
            </a:r>
            <a:endParaRPr lang="en-US" dirty="0"/>
          </a:p>
        </p:txBody>
      </p:sp>
      <p:sp>
        <p:nvSpPr>
          <p:cNvPr id="3" name="Content Placeholder 2"/>
          <p:cNvSpPr>
            <a:spLocks noGrp="1"/>
          </p:cNvSpPr>
          <p:nvPr>
            <p:ph idx="1"/>
          </p:nvPr>
        </p:nvSpPr>
        <p:spPr/>
        <p:txBody>
          <a:bodyPr/>
          <a:lstStyle/>
          <a:p>
            <a:r>
              <a:rPr lang="en-US" sz="2400" dirty="0" smtClean="0"/>
              <a:t>Existing ISPs have little motivation to provide truly high-speed Internet</a:t>
            </a:r>
          </a:p>
          <a:p>
            <a:r>
              <a:rPr lang="en-US" sz="2400" dirty="0" smtClean="0"/>
              <a:t>Local governance = local control = local accountability</a:t>
            </a:r>
          </a:p>
          <a:p>
            <a:r>
              <a:rPr lang="en-US" sz="2400" dirty="0" smtClean="0"/>
              <a:t>No profit motive + municipal bonding → cheaper rates</a:t>
            </a:r>
            <a:endParaRPr lang="en-US" sz="2400" dirty="0"/>
          </a:p>
          <a:p>
            <a:r>
              <a:rPr lang="en-US" sz="2400" dirty="0"/>
              <a:t>Net </a:t>
            </a:r>
            <a:r>
              <a:rPr lang="en-US" sz="2400" dirty="0" smtClean="0"/>
              <a:t>neutrality &amp; subscriber </a:t>
            </a:r>
            <a:r>
              <a:rPr lang="en-US" sz="2400" dirty="0"/>
              <a:t>privacy </a:t>
            </a:r>
            <a:r>
              <a:rPr lang="en-US" sz="2400" dirty="0" smtClean="0"/>
              <a:t>concerns</a:t>
            </a:r>
            <a:endParaRPr lang="en-US" sz="2400" dirty="0"/>
          </a:p>
          <a:p>
            <a:r>
              <a:rPr lang="en-US" sz="2400" dirty="0" smtClean="0"/>
              <a:t>Economic development</a:t>
            </a:r>
          </a:p>
          <a:p>
            <a:pPr lvl="1"/>
            <a:r>
              <a:rPr lang="en-US" sz="2400" dirty="0" smtClean="0"/>
              <a:t>Telecommuters</a:t>
            </a:r>
          </a:p>
          <a:p>
            <a:pPr lvl="1"/>
            <a:r>
              <a:rPr lang="en-US" sz="2400" dirty="0" smtClean="0"/>
              <a:t>Internet-based companies</a:t>
            </a:r>
          </a:p>
          <a:p>
            <a:pPr lvl="1"/>
            <a:r>
              <a:rPr lang="en-US" sz="2400" dirty="0" smtClean="0"/>
              <a:t>Draw more young workers &amp; entrepreneurs to Vermont</a:t>
            </a:r>
          </a:p>
          <a:p>
            <a:endParaRPr lang="en-US" dirty="0" smtClean="0"/>
          </a:p>
          <a:p>
            <a:endParaRPr lang="en-US" dirty="0"/>
          </a:p>
        </p:txBody>
      </p:sp>
    </p:spTree>
    <p:extLst>
      <p:ext uri="{BB962C8B-B14F-4D97-AF65-F5344CB8AC3E}">
        <p14:creationId xmlns:p14="http://schemas.microsoft.com/office/powerpoint/2010/main" val="2270146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&amp; Vision</a:t>
            </a:r>
            <a:endParaRPr lang="en-US" dirty="0"/>
          </a:p>
        </p:txBody>
      </p:sp>
      <p:sp>
        <p:nvSpPr>
          <p:cNvPr id="3" name="Content Placeholder 2"/>
          <p:cNvSpPr>
            <a:spLocks noGrp="1"/>
          </p:cNvSpPr>
          <p:nvPr>
            <p:ph idx="1"/>
          </p:nvPr>
        </p:nvSpPr>
        <p:spPr/>
        <p:txBody>
          <a:bodyPr/>
          <a:lstStyle/>
          <a:p>
            <a:r>
              <a:rPr lang="en-US" b="1" dirty="0" smtClean="0"/>
              <a:t>Mission</a:t>
            </a:r>
            <a:r>
              <a:rPr lang="en-US" dirty="0"/>
              <a:t/>
            </a:r>
            <a:br>
              <a:rPr lang="en-US" dirty="0"/>
            </a:br>
            <a:r>
              <a:rPr lang="en-US" dirty="0" smtClean="0"/>
              <a:t>“We provide </a:t>
            </a:r>
            <a:r>
              <a:rPr lang="en-US" dirty="0"/>
              <a:t>Central Vermont residents, businesses, and civic institutions with universal access to a reliable, </a:t>
            </a:r>
            <a:r>
              <a:rPr lang="en-US" dirty="0" smtClean="0"/>
              <a:t>secure, locally-owned and governed </a:t>
            </a:r>
            <a:r>
              <a:rPr lang="en-US" dirty="0"/>
              <a:t>communications network able to grow to meet future community needs</a:t>
            </a:r>
            <a:r>
              <a:rPr lang="en-US" dirty="0" smtClean="0"/>
              <a:t>.”</a:t>
            </a:r>
            <a:br>
              <a:rPr lang="en-US" dirty="0" smtClean="0"/>
            </a:br>
            <a:endParaRPr lang="en-US" dirty="0" smtClean="0"/>
          </a:p>
          <a:p>
            <a:r>
              <a:rPr lang="en-US" b="1" dirty="0" smtClean="0"/>
              <a:t>Vision</a:t>
            </a:r>
            <a:r>
              <a:rPr lang="en-US" dirty="0"/>
              <a:t/>
            </a:r>
            <a:br>
              <a:rPr lang="en-US" dirty="0"/>
            </a:br>
            <a:r>
              <a:rPr lang="en-US" dirty="0" smtClean="0"/>
              <a:t>“We </a:t>
            </a:r>
            <a:r>
              <a:rPr lang="en-US" dirty="0"/>
              <a:t>envision a high-speed digital highway where traffic flows freely, growing the regional economy and broadening digital opportunities for people of all ages, means, and interests, thereby enriching the public and private lives of our residents</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416364966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8709</TotalTime>
  <Words>369</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Courier New</vt:lpstr>
      <vt:lpstr>Wingdings</vt:lpstr>
      <vt:lpstr>Vapor Trail</vt:lpstr>
      <vt:lpstr>CVFiber Case STudy </vt:lpstr>
      <vt:lpstr>About me…</vt:lpstr>
      <vt:lpstr>Motivation</vt:lpstr>
      <vt:lpstr>PowerPoint Presentation</vt:lpstr>
      <vt:lpstr>What We Did</vt:lpstr>
      <vt:lpstr>PowerPoint Presentation</vt:lpstr>
      <vt:lpstr>Selling it to Selectboards</vt:lpstr>
      <vt:lpstr>Why do this as a municipal entity?</vt:lpstr>
      <vt:lpstr>Mission &amp; Vision</vt:lpstr>
      <vt:lpstr>Passed Town  Meeting BALLOT IN:</vt:lpstr>
      <vt:lpstr>Added LATER:</vt:lpstr>
      <vt:lpstr>Next Steps &amp; ROUGH TIMELINE</vt:lpstr>
      <vt:lpstr>Questions?</vt:lpstr>
      <vt:lpstr>Want to Donate?</vt:lpstr>
    </vt:vector>
  </TitlesOfParts>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Cracking WE with a Dictionary ATTACK</dc:title>
  <dc:creator>Jeremy Hansen</dc:creator>
  <cp:lastModifiedBy>Jeremy Hansen</cp:lastModifiedBy>
  <cp:revision>60</cp:revision>
  <dcterms:created xsi:type="dcterms:W3CDTF">2017-06-15T18:28:17Z</dcterms:created>
  <dcterms:modified xsi:type="dcterms:W3CDTF">2018-11-29T21:33:09Z</dcterms:modified>
</cp:coreProperties>
</file>