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99f71db32_0_28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99f71db32_0_28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299f71db32_0_28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c69385a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c69385a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4c69385a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99f71db32_0_2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99f71db32_0_2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 audience, for people who have no idea about CEDS explain</a:t>
            </a:r>
            <a:endParaRPr/>
          </a:p>
        </p:txBody>
      </p:sp>
      <p:sp>
        <p:nvSpPr>
          <p:cNvPr id="136" name="Google Shape;136;g299f71db32_0_2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c53db62e6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c53db62e6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target audience, for people who have no idea about CEDS explain</a:t>
            </a:r>
            <a:endParaRPr/>
          </a:p>
        </p:txBody>
      </p:sp>
      <p:sp>
        <p:nvSpPr>
          <p:cNvPr id="143" name="Google Shape;143;g4c53db62e6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844e34fb2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844e34fb2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2844e34fb2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99f71db32_0_2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99f71db32_0_2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299f71db32_0_25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99f71db32_0_2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99f71db32_0_2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299f71db32_0_24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99f71db32_0_27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99f71db32_0_27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299f71db32_0_27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/>
          <p:nvPr/>
        </p:nvSpPr>
        <p:spPr>
          <a:xfrm flipH="1" rot="10800000">
            <a:off x="7213577" y="3810001"/>
            <a:ext cx="4978425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 flipH="1" rot="10800000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/>
          <p:nvPr/>
        </p:nvSpPr>
        <p:spPr>
          <a:xfrm flipH="1" rot="10800000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 flipH="1" rot="10800000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 flipH="1" rot="10800000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7213600" y="3962400"/>
            <a:ext cx="408432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9835343" y="4060983"/>
            <a:ext cx="21336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1" y="3675528"/>
            <a:ext cx="12192000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"/>
          <p:cNvSpPr/>
          <p:nvPr/>
        </p:nvSpPr>
        <p:spPr>
          <a:xfrm flipH="1" rot="10800000">
            <a:off x="8552068" y="3643090"/>
            <a:ext cx="3639933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"/>
          <p:cNvSpPr txBox="1"/>
          <p:nvPr>
            <p:ph idx="10" type="dt"/>
          </p:nvPr>
        </p:nvSpPr>
        <p:spPr>
          <a:xfrm>
            <a:off x="8940800" y="4206240"/>
            <a:ext cx="12801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2"/>
          <p:cNvSpPr txBox="1"/>
          <p:nvPr>
            <p:ph idx="11" type="ftr"/>
          </p:nvPr>
        </p:nvSpPr>
        <p:spPr>
          <a:xfrm>
            <a:off x="7213600" y="4205288"/>
            <a:ext cx="172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2"/>
          <p:cNvSpPr txBox="1"/>
          <p:nvPr>
            <p:ph idx="12" type="sldNum"/>
          </p:nvPr>
        </p:nvSpPr>
        <p:spPr>
          <a:xfrm>
            <a:off x="11093451" y="1136"/>
            <a:ext cx="996949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2"/>
          <p:cNvSpPr txBox="1"/>
          <p:nvPr>
            <p:ph idx="1" type="subTitle"/>
          </p:nvPr>
        </p:nvSpPr>
        <p:spPr>
          <a:xfrm>
            <a:off x="609600" y="3899938"/>
            <a:ext cx="6604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507" lvl="0" marL="64008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b="0" i="0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2"/>
          <p:cNvSpPr txBox="1"/>
          <p:nvPr>
            <p:ph type="ctrTitle"/>
          </p:nvPr>
        </p:nvSpPr>
        <p:spPr>
          <a:xfrm>
            <a:off x="609600" y="2401888"/>
            <a:ext cx="11277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11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1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1"/>
          <p:cNvSpPr txBox="1"/>
          <p:nvPr>
            <p:ph idx="1" type="body"/>
          </p:nvPr>
        </p:nvSpPr>
        <p:spPr>
          <a:xfrm rot="5400000">
            <a:off x="3933444" y="-1074420"/>
            <a:ext cx="4325112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11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2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2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6" name="Google Shape;106;p12"/>
          <p:cNvSpPr txBox="1"/>
          <p:nvPr>
            <p:ph idx="1" type="body"/>
          </p:nvPr>
        </p:nvSpPr>
        <p:spPr>
          <a:xfrm rot="5400000">
            <a:off x="2051050" y="-298450"/>
            <a:ext cx="5448300" cy="83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12"/>
          <p:cNvSpPr txBox="1"/>
          <p:nvPr>
            <p:ph type="title"/>
          </p:nvPr>
        </p:nvSpPr>
        <p:spPr>
          <a:xfrm rot="5400000">
            <a:off x="7588250" y="2597150"/>
            <a:ext cx="5448300" cy="25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3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3"/>
          <p:cNvSpPr txBox="1"/>
          <p:nvPr>
            <p:ph idx="1" type="body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3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4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4"/>
          <p:cNvSpPr txBox="1"/>
          <p:nvPr>
            <p:ph idx="1" type="body"/>
          </p:nvPr>
        </p:nvSpPr>
        <p:spPr>
          <a:xfrm>
            <a:off x="963084" y="3367088"/>
            <a:ext cx="103632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None/>
              <a:defRPr b="0" i="0" sz="2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Georgia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4"/>
          <p:cNvSpPr txBox="1"/>
          <p:nvPr>
            <p:ph type="title"/>
          </p:nvPr>
        </p:nvSpPr>
        <p:spPr>
          <a:xfrm>
            <a:off x="963084" y="19812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Calibri"/>
              <a:buNone/>
              <a:defRPr b="1" i="0" sz="43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5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5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6197600" y="2249425"/>
            <a:ext cx="5384800" cy="4341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Georgia"/>
              <a:buChar char="▫"/>
              <a:defRPr b="0" i="0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609600" y="2249425"/>
            <a:ext cx="5384800" cy="4341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Georgia"/>
              <a:buChar char="▫"/>
              <a:defRPr b="0" i="0" sz="1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5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6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6"/>
          <p:cNvSpPr txBox="1"/>
          <p:nvPr>
            <p:ph idx="1" type="body"/>
          </p:nvPr>
        </p:nvSpPr>
        <p:spPr>
          <a:xfrm>
            <a:off x="6291073" y="2708519"/>
            <a:ext cx="5389033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6"/>
          <p:cNvSpPr txBox="1"/>
          <p:nvPr>
            <p:ph idx="2" type="body"/>
          </p:nvPr>
        </p:nvSpPr>
        <p:spPr>
          <a:xfrm>
            <a:off x="6294968" y="2244970"/>
            <a:ext cx="5389033" cy="457200"/>
          </a:xfrm>
          <a:prstGeom prst="rect">
            <a:avLst/>
          </a:prstGeom>
          <a:solidFill>
            <a:srgbClr val="D3E06F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Georgia"/>
              <a:buNone/>
              <a:defRPr b="1" i="0" sz="19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6"/>
          <p:cNvSpPr txBox="1"/>
          <p:nvPr>
            <p:ph idx="3" type="body"/>
          </p:nvPr>
        </p:nvSpPr>
        <p:spPr>
          <a:xfrm>
            <a:off x="508000" y="2708519"/>
            <a:ext cx="5388864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6"/>
          <p:cNvSpPr txBox="1"/>
          <p:nvPr>
            <p:ph idx="4" type="body"/>
          </p:nvPr>
        </p:nvSpPr>
        <p:spPr>
          <a:xfrm>
            <a:off x="508000" y="2244970"/>
            <a:ext cx="5388864" cy="457200"/>
          </a:xfrm>
          <a:prstGeom prst="rect">
            <a:avLst/>
          </a:prstGeom>
          <a:solidFill>
            <a:srgbClr val="D3E06F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Georgia"/>
              <a:buNone/>
              <a:defRPr b="1" i="0" sz="1900" u="none" cap="none" strike="noStrik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6"/>
          <p:cNvSpPr txBox="1"/>
          <p:nvPr>
            <p:ph type="title"/>
          </p:nvPr>
        </p:nvSpPr>
        <p:spPr>
          <a:xfrm>
            <a:off x="508000" y="1143000"/>
            <a:ext cx="111760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 txBox="1"/>
          <p:nvPr>
            <p:ph idx="10" type="dt"/>
          </p:nvPr>
        </p:nvSpPr>
        <p:spPr>
          <a:xfrm>
            <a:off x="8778240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7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7" name="Google Shape;77;p7"/>
          <p:cNvSpPr txBox="1"/>
          <p:nvPr>
            <p:ph type="title"/>
          </p:nvPr>
        </p:nvSpPr>
        <p:spPr>
          <a:xfrm>
            <a:off x="609600" y="1143000"/>
            <a:ext cx="109728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8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8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9"/>
          <p:cNvSpPr txBox="1"/>
          <p:nvPr>
            <p:ph idx="1" type="body"/>
          </p:nvPr>
        </p:nvSpPr>
        <p:spPr>
          <a:xfrm>
            <a:off x="203200" y="776287"/>
            <a:ext cx="6803136" cy="58050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Char char="•"/>
              <a:defRPr b="0" i="0" sz="3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Georgia"/>
              <a:buChar char="▫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9"/>
          <p:cNvSpPr txBox="1"/>
          <p:nvPr>
            <p:ph idx="2" type="body"/>
          </p:nvPr>
        </p:nvSpPr>
        <p:spPr>
          <a:xfrm>
            <a:off x="7137995" y="2010727"/>
            <a:ext cx="4511040" cy="45805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Georgia"/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9"/>
          <p:cNvSpPr txBox="1"/>
          <p:nvPr>
            <p:ph type="title"/>
          </p:nvPr>
        </p:nvSpPr>
        <p:spPr>
          <a:xfrm>
            <a:off x="7137995" y="1101970"/>
            <a:ext cx="451104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None/>
              <a:defRPr b="1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0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0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10"/>
          <p:cNvSpPr/>
          <p:nvPr>
            <p:ph idx="2" type="pic"/>
          </p:nvPr>
        </p:nvSpPr>
        <p:spPr>
          <a:xfrm>
            <a:off x="538228" y="1143000"/>
            <a:ext cx="6096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4705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5044" lvl="2" marL="923544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01675" lvl="3" marL="1179576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83388" lvl="4" marL="1389888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86944" lvl="5" marL="1609344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90500" lvl="6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88467" lvl="7" marL="2029968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82879" lvl="8" marL="224028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0"/>
          <p:cNvSpPr txBox="1"/>
          <p:nvPr>
            <p:ph idx="1" type="body"/>
          </p:nvPr>
        </p:nvSpPr>
        <p:spPr>
          <a:xfrm>
            <a:off x="8117924" y="3274309"/>
            <a:ext cx="34544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Georgia"/>
              <a:buNone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Georgia"/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0"/>
          <p:cNvSpPr txBox="1"/>
          <p:nvPr>
            <p:ph type="title"/>
          </p:nvPr>
        </p:nvSpPr>
        <p:spPr>
          <a:xfrm rot="-5400000">
            <a:off x="5304297" y="3058778"/>
            <a:ext cx="4681637" cy="7824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" y="308277"/>
            <a:ext cx="12192000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 flipH="1" rot="10800000">
            <a:off x="7213577" y="360247"/>
            <a:ext cx="4978425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 flipH="1" rot="10800000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7209785" y="497504"/>
            <a:ext cx="408432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831528" y="588943"/>
            <a:ext cx="21336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"/>
          <p:cNvSpPr txBox="1"/>
          <p:nvPr>
            <p:ph idx="10" type="dt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"/>
          <p:cNvSpPr txBox="1"/>
          <p:nvPr>
            <p:ph idx="11" type="ftr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1"/>
          <p:cNvSpPr txBox="1"/>
          <p:nvPr>
            <p:ph idx="12" type="sldNum"/>
          </p:nvPr>
        </p:nvSpPr>
        <p:spPr>
          <a:xfrm>
            <a:off x="10899648" y="2272"/>
            <a:ext cx="101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1"/>
          <p:cNvSpPr txBox="1"/>
          <p:nvPr>
            <p:ph idx="1" type="body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⚫"/>
              <a:defRPr b="0" i="0" sz="1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1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sovermontsummit.com/2019-zone-ceds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sovermontsummit.com/2019-zone-ceds" TargetMode="External"/><Relationship Id="rId4" Type="http://schemas.openxmlformats.org/officeDocument/2006/relationships/hyperlink" Target="https://www.emailmeform.com/builder/form/bKLap30SYwj5I9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 txBox="1"/>
          <p:nvPr>
            <p:ph idx="1" type="subTitle"/>
          </p:nvPr>
        </p:nvSpPr>
        <p:spPr>
          <a:xfrm>
            <a:off x="571925" y="3899938"/>
            <a:ext cx="66039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7" lvl="0" marL="64008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Laura S</a:t>
            </a:r>
            <a:r>
              <a:rPr lang="en-US"/>
              <a:t>i</a:t>
            </a: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bilia &amp; </a:t>
            </a:r>
            <a:r>
              <a:rPr lang="en-US"/>
              <a:t>Sarah Lang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7" lvl="0" marL="64008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</a:pPr>
            <a:r>
              <a:rPr lang="en-US"/>
              <a:t>January 14th, 2019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 txBox="1"/>
          <p:nvPr>
            <p:ph type="ctrTitle"/>
          </p:nvPr>
        </p:nvSpPr>
        <p:spPr>
          <a:xfrm>
            <a:off x="304800" y="2150347"/>
            <a:ext cx="11277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en-US"/>
              <a:t>9 Southern </a:t>
            </a:r>
            <a:r>
              <a:rPr lang="en-US"/>
              <a:t>Vermont</a:t>
            </a:r>
            <a:r>
              <a:rPr lang="en-US"/>
              <a:t> Zone</a:t>
            </a: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CEDS </a:t>
            </a:r>
            <a:endParaRPr b="0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Submissions </a:t>
            </a:r>
            <a:endParaRPr b="0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33573" y="4379302"/>
            <a:ext cx="2034966" cy="661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67952" y="5244860"/>
            <a:ext cx="1765204" cy="68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62875" y="5040750"/>
            <a:ext cx="1165800" cy="116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47200" y="4450500"/>
            <a:ext cx="2797150" cy="5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528850" y="6018875"/>
            <a:ext cx="2684251" cy="83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609600" y="2249424"/>
            <a:ext cx="10972800" cy="43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For information on CEDS Projects visit,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www.sovermontsummit.com/2019-zone-ceds/</a:t>
            </a:r>
            <a:r>
              <a:rPr lang="en-US"/>
              <a:t> </a:t>
            </a:r>
            <a:br>
              <a:rPr lang="en-US"/>
            </a:b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For inquiries, questions and clarifications, contact;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Sarah Lang, SVEP Manager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Brattleboro Development Credit Corporation,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slang@brattleborodevelopment.com, (802) 257-7731 x222</a:t>
            </a:r>
            <a:br>
              <a:rPr lang="en-US"/>
            </a:br>
            <a:endParaRPr/>
          </a:p>
        </p:txBody>
      </p:sp>
      <p:sp>
        <p:nvSpPr>
          <p:cNvPr id="181" name="Google Shape;181;p22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Contact for Questions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609600" y="2209800"/>
            <a:ext cx="109728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128" lvl="0" marL="109728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3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Questions and Comments</a:t>
            </a:r>
            <a:endParaRPr b="0" i="0" sz="4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89" name="Google Shape;189;p23"/>
          <p:cNvSpPr/>
          <p:nvPr/>
        </p:nvSpPr>
        <p:spPr>
          <a:xfrm>
            <a:off x="5977217" y="3244334"/>
            <a:ext cx="2904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/>
          <p:nvPr>
            <p:ph idx="1" type="body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4160" lvl="0" marL="36576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</a:pPr>
            <a:r>
              <a:rPr b="0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 Comprehensive Regional Plan addresses the following areas:</a:t>
            </a:r>
            <a:endParaRPr b="0" i="0" sz="2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Economy</a:t>
            </a:r>
            <a:endParaRPr b="0" i="0" sz="2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Population</a:t>
            </a:r>
            <a:endParaRPr b="0" i="0" sz="2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Geography</a:t>
            </a:r>
            <a:endParaRPr b="0" i="0" sz="2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Workforce Development</a:t>
            </a:r>
            <a:endParaRPr b="0" i="0" sz="2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Transportation Access</a:t>
            </a:r>
            <a:endParaRPr b="0" i="0" sz="2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 b="0" i="0" sz="2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1968" lvl="1" marL="658368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</a:pPr>
            <a:r>
              <a:rPr b="0" i="0" lang="en-US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  <a:endParaRPr b="0" i="0" sz="2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128" lvl="0" marL="109728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a Comprehensive Economic Development Strategy (CEDS)? </a:t>
            </a:r>
            <a:endParaRPr b="0" i="0" sz="36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>
            <p:ph idx="1" type="body"/>
          </p:nvPr>
        </p:nvSpPr>
        <p:spPr>
          <a:xfrm>
            <a:off x="609600" y="2268674"/>
            <a:ext cx="10972800" cy="43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2014 Windham CEDS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2019 Southern Vermont Zone CEDS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Who it involves - RED and SeVEDS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New SoVermont Project Ranking Committee being assembled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Results will be announced at May 23rd Southern Vermont Economy Summit</a:t>
            </a:r>
            <a:endParaRPr/>
          </a:p>
        </p:txBody>
      </p:sp>
      <p:sp>
        <p:nvSpPr>
          <p:cNvPr id="132" name="Google Shape;132;p15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Different in 2019?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>
            <p:ph idx="1" type="body"/>
          </p:nvPr>
        </p:nvSpPr>
        <p:spPr>
          <a:xfrm>
            <a:off x="609600" y="1721899"/>
            <a:ext cx="10972800" cy="43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/>
              <a:t>Objective 1: Increase our Population</a:t>
            </a:r>
            <a:endParaRPr b="1"/>
          </a:p>
          <a:p>
            <a:pPr indent="-406400" lvl="0" marL="45720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Attract more people to live in Southern Vermont to participate in the community, the workforce, and support the business and civic environment.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US"/>
              <a:t>Objective 2: Expand our </a:t>
            </a:r>
            <a:r>
              <a:rPr b="1" lang="en-US"/>
              <a:t>Business</a:t>
            </a:r>
            <a:r>
              <a:rPr b="1" lang="en-US"/>
              <a:t> Infrastructure</a:t>
            </a:r>
            <a:endParaRPr b="1"/>
          </a:p>
          <a:p>
            <a:pPr indent="-406400" lvl="0" marL="45720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Create an environment that will encourage more jobs and opportunities in Southern Vermont </a:t>
            </a:r>
            <a:endParaRPr/>
          </a:p>
        </p:txBody>
      </p:sp>
      <p:sp>
        <p:nvSpPr>
          <p:cNvPr id="139" name="Google Shape;139;p16"/>
          <p:cNvSpPr txBox="1"/>
          <p:nvPr>
            <p:ph type="title"/>
          </p:nvPr>
        </p:nvSpPr>
        <p:spPr>
          <a:xfrm>
            <a:off x="609600" y="832125"/>
            <a:ext cx="10972800" cy="10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CEDS Objectives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/>
          <p:nvPr>
            <p:ph idx="1" type="body"/>
          </p:nvPr>
        </p:nvSpPr>
        <p:spPr>
          <a:xfrm>
            <a:off x="609600" y="1721899"/>
            <a:ext cx="10972800" cy="43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/>
              <a:t>Objective 3: Improve our Physical Infrastructure</a:t>
            </a:r>
            <a:endParaRPr b="1"/>
          </a:p>
          <a:p>
            <a:pPr indent="-406400" lvl="0" marL="45720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Make the critical infrastructure improvements so that Southern Vermont is resident and business ready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US"/>
              <a:t>Objective 4: Enhance our Social Infrastructure</a:t>
            </a:r>
            <a:endParaRPr b="1"/>
          </a:p>
          <a:p>
            <a:pPr indent="-406400" lvl="0" marL="45720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 Improve quality of life and stability for residents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-US"/>
              <a:t>Objective 5: Strengthen our Economic Development Capacity </a:t>
            </a:r>
            <a:endParaRPr b="1"/>
          </a:p>
          <a:p>
            <a:pPr indent="-406400" lvl="0" marL="45720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 Enhance the ability for economic development professionals and partners to play a role in implementation</a:t>
            </a:r>
            <a:endParaRPr/>
          </a:p>
        </p:txBody>
      </p:sp>
      <p:sp>
        <p:nvSpPr>
          <p:cNvPr id="146" name="Google Shape;146;p17"/>
          <p:cNvSpPr txBox="1"/>
          <p:nvPr>
            <p:ph type="title"/>
          </p:nvPr>
        </p:nvSpPr>
        <p:spPr>
          <a:xfrm>
            <a:off x="609600" y="832125"/>
            <a:ext cx="10972800" cy="10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CEDS Objectives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/>
          <p:nvPr>
            <p:ph idx="1" type="body"/>
          </p:nvPr>
        </p:nvSpPr>
        <p:spPr>
          <a:xfrm>
            <a:off x="609600" y="2249424"/>
            <a:ext cx="10972800" cy="43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Indicates	to federal agencies that your project is aligned with the </a:t>
            </a:r>
            <a:r>
              <a:rPr lang="en-US"/>
              <a:t>region's</a:t>
            </a:r>
            <a:r>
              <a:rPr lang="en-US"/>
              <a:t> plan to grow the economy. Some federal grantors require a CEDS to be in place</a:t>
            </a:r>
            <a:br>
              <a:rPr lang="en-US"/>
            </a:b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Informs state and regional partners about your project which may help increase access to technical assistance and awareness of financial resources assistance.</a:t>
            </a:r>
            <a:endParaRPr/>
          </a:p>
        </p:txBody>
      </p:sp>
      <p:sp>
        <p:nvSpPr>
          <p:cNvPr id="153" name="Google Shape;153;p18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the value of submitting my project?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/>
          <p:nvPr>
            <p:ph idx="1" type="body"/>
          </p:nvPr>
        </p:nvSpPr>
        <p:spPr>
          <a:xfrm>
            <a:off x="609600" y="2249424"/>
            <a:ext cx="10972800" cy="43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Submission 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Project Review/Ranking Period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Press Event Release Project Rankings 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9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CEDS Project Process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/>
          <p:nvPr>
            <p:ph idx="1" type="body"/>
          </p:nvPr>
        </p:nvSpPr>
        <p:spPr>
          <a:xfrm>
            <a:off x="609600" y="2249424"/>
            <a:ext cx="10972800" cy="43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Projects will be prioritized and ranked based on how each project advances the CEDS objectives, as well as, readiness to begin, partners, and investments made.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br>
              <a:rPr lang="en-US"/>
            </a:br>
            <a:r>
              <a:rPr lang="en-US"/>
              <a:t>2019 Zone CEDS webpage: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https://www.sovermontsummit.com/2019-zone-ceds</a:t>
            </a:r>
            <a:r>
              <a:rPr lang="en-US"/>
              <a:t> 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Project Submission Form: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https://www.emailmeform.com/builder/form/bKLap30SYwj5I9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0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Submit a Project 	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/>
          <p:nvPr>
            <p:ph idx="1" type="body"/>
          </p:nvPr>
        </p:nvSpPr>
        <p:spPr>
          <a:xfrm>
            <a:off x="609600" y="2249424"/>
            <a:ext cx="10972800" cy="43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Projects Submission Period: January 2-March 1, 2019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Proposals are due no later than Friday, March 1, 2019 at 5:00 pm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Project Review/Ranking Period: March 1 - April 1, 2019</a:t>
            </a:r>
            <a:endParaRPr/>
          </a:p>
          <a:p>
            <a:pPr indent="-86359" lvl="0" marL="36576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US"/>
              <a:t>Project Ranking Released at Press Event: May 23, 2019</a:t>
            </a:r>
            <a:br>
              <a:rPr lang="en-US"/>
            </a:br>
            <a:endParaRPr/>
          </a:p>
        </p:txBody>
      </p:sp>
      <p:sp>
        <p:nvSpPr>
          <p:cNvPr id="174" name="Google Shape;174;p21"/>
          <p:cNvSpPr txBox="1"/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CEDS Project Timeline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ales strategy  proposal presentation">
  <a:themeElements>
    <a:clrScheme name="Marque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Marque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