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60" r:id="rId4"/>
    <p:sldId id="259" r:id="rId5"/>
    <p:sldId id="261" r:id="rId6"/>
    <p:sldId id="265" r:id="rId7"/>
    <p:sldId id="262" r:id="rId8"/>
    <p:sldId id="266" r:id="rId9"/>
    <p:sldId id="263" r:id="rId10"/>
    <p:sldId id="267" r:id="rId11"/>
    <p:sldId id="268" r:id="rId12"/>
    <p:sldId id="270" r:id="rId13"/>
    <p:sldId id="271" r:id="rId14"/>
    <p:sldId id="273" r:id="rId15"/>
    <p:sldId id="274" r:id="rId16"/>
    <p:sldId id="272" r:id="rId17"/>
    <p:sldId id="275" r:id="rId18"/>
    <p:sldId id="276" r:id="rId19"/>
    <p:sldId id="277" r:id="rId20"/>
    <p:sldId id="279" r:id="rId21"/>
    <p:sldId id="278" r:id="rId22"/>
    <p:sldId id="280" r:id="rId23"/>
    <p:sldId id="281" r:id="rId24"/>
    <p:sldId id="282" r:id="rId25"/>
    <p:sldId id="25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0" autoAdjust="0"/>
  </p:normalViewPr>
  <p:slideViewPr>
    <p:cSldViewPr snapToGrid="0">
      <p:cViewPr varScale="1">
        <p:scale>
          <a:sx n="108" d="100"/>
          <a:sy n="108" d="100"/>
        </p:scale>
        <p:origin x="654" y="108"/>
      </p:cViewPr>
      <p:guideLst/>
    </p:cSldViewPr>
  </p:slideViewPr>
  <p:outlineViewPr>
    <p:cViewPr>
      <p:scale>
        <a:sx n="33" d="100"/>
        <a:sy n="33" d="100"/>
      </p:scale>
      <p:origin x="0" y="-6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3/19/2019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3/19/2019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3/19/2019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killscommons.org/handle/taaccct/7789"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International_Economic_Development_Council" TargetMode="External"/><Relationship Id="rId2" Type="http://schemas.openxmlformats.org/officeDocument/2006/relationships/image" Target="../media/image18.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2012books.lardbucket.org/books/the-law-corporate-finance-and-management/s26-legal-aspects-of-banking.html"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83150351@N04/16993658739"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C799-092B-4BF8-A57F-0F51401CF100}"/>
              </a:ext>
            </a:extLst>
          </p:cNvPr>
          <p:cNvSpPr>
            <a:spLocks noGrp="1"/>
          </p:cNvSpPr>
          <p:nvPr>
            <p:ph type="ctrTitle"/>
          </p:nvPr>
        </p:nvSpPr>
        <p:spPr/>
        <p:txBody>
          <a:bodyPr/>
          <a:lstStyle/>
          <a:p>
            <a:r>
              <a:rPr lang="en-US" dirty="0"/>
              <a:t>“Future-ready” economic development organizations</a:t>
            </a:r>
          </a:p>
        </p:txBody>
      </p:sp>
      <p:sp>
        <p:nvSpPr>
          <p:cNvPr id="3" name="Subtitle 2">
            <a:extLst>
              <a:ext uri="{FF2B5EF4-FFF2-40B4-BE49-F238E27FC236}">
                <a16:creationId xmlns:a16="http://schemas.microsoft.com/office/drawing/2014/main" id="{9B4C5930-E489-453D-BF3D-AADDF30C80C1}"/>
              </a:ext>
            </a:extLst>
          </p:cNvPr>
          <p:cNvSpPr>
            <a:spLocks noGrp="1"/>
          </p:cNvSpPr>
          <p:nvPr>
            <p:ph type="subTitle" idx="1"/>
          </p:nvPr>
        </p:nvSpPr>
        <p:spPr/>
        <p:txBody>
          <a:bodyPr>
            <a:normAutofit lnSpcReduction="10000"/>
          </a:bodyPr>
          <a:lstStyle/>
          <a:p>
            <a:r>
              <a:rPr lang="en-US" dirty="0"/>
              <a:t>Jonathan Cooper</a:t>
            </a:r>
          </a:p>
          <a:p>
            <a:r>
              <a:rPr lang="en-US" dirty="0"/>
              <a:t>Bennington County Regional Commission</a:t>
            </a:r>
          </a:p>
          <a:p>
            <a:r>
              <a:rPr lang="en-US" dirty="0"/>
              <a:t>Knowledge Bites Webinar Series: March 19, 2019</a:t>
            </a:r>
          </a:p>
        </p:txBody>
      </p:sp>
    </p:spTree>
    <p:extLst>
      <p:ext uri="{BB962C8B-B14F-4D97-AF65-F5344CB8AC3E}">
        <p14:creationId xmlns:p14="http://schemas.microsoft.com/office/powerpoint/2010/main" val="297369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14BF-01C0-436D-9A58-372A6FDB49CE}"/>
              </a:ext>
            </a:extLst>
          </p:cNvPr>
          <p:cNvSpPr>
            <a:spLocks noGrp="1"/>
          </p:cNvSpPr>
          <p:nvPr>
            <p:ph type="title"/>
          </p:nvPr>
        </p:nvSpPr>
        <p:spPr/>
        <p:txBody>
          <a:bodyPr/>
          <a:lstStyle/>
          <a:p>
            <a:r>
              <a:rPr lang="en-US" dirty="0"/>
              <a:t>3. The Future of Work</a:t>
            </a:r>
          </a:p>
        </p:txBody>
      </p:sp>
      <p:pic>
        <p:nvPicPr>
          <p:cNvPr id="21" name="Picture 20">
            <a:extLst>
              <a:ext uri="{FF2B5EF4-FFF2-40B4-BE49-F238E27FC236}">
                <a16:creationId xmlns:a16="http://schemas.microsoft.com/office/drawing/2014/main" id="{855CCB19-FBE4-486B-8DC0-26E99DC08974}"/>
              </a:ext>
            </a:extLst>
          </p:cNvPr>
          <p:cNvPicPr>
            <a:picLocks noChangeAspect="1"/>
          </p:cNvPicPr>
          <p:nvPr/>
        </p:nvPicPr>
        <p:blipFill rotWithShape="1">
          <a:blip r:embed="rId2"/>
          <a:srcRect l="21261" t="34618" r="18300" b="28350"/>
          <a:stretch/>
        </p:blipFill>
        <p:spPr>
          <a:xfrm>
            <a:off x="1295050" y="2856493"/>
            <a:ext cx="9601900" cy="3309415"/>
          </a:xfrm>
          <a:prstGeom prst="rect">
            <a:avLst/>
          </a:prstGeom>
        </p:spPr>
      </p:pic>
    </p:spTree>
    <p:extLst>
      <p:ext uri="{BB962C8B-B14F-4D97-AF65-F5344CB8AC3E}">
        <p14:creationId xmlns:p14="http://schemas.microsoft.com/office/powerpoint/2010/main" val="138573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CE7B-9CF6-459D-8C2B-45C6C1A94269}"/>
              </a:ext>
            </a:extLst>
          </p:cNvPr>
          <p:cNvSpPr>
            <a:spLocks noGrp="1"/>
          </p:cNvSpPr>
          <p:nvPr>
            <p:ph type="title"/>
          </p:nvPr>
        </p:nvSpPr>
        <p:spPr/>
        <p:txBody>
          <a:bodyPr/>
          <a:lstStyle/>
          <a:p>
            <a:r>
              <a:rPr lang="en-US" dirty="0"/>
              <a:t>3. the future of Work</a:t>
            </a:r>
          </a:p>
        </p:txBody>
      </p:sp>
      <p:sp>
        <p:nvSpPr>
          <p:cNvPr id="3" name="Content Placeholder 2">
            <a:extLst>
              <a:ext uri="{FF2B5EF4-FFF2-40B4-BE49-F238E27FC236}">
                <a16:creationId xmlns:a16="http://schemas.microsoft.com/office/drawing/2014/main" id="{CAC5ECB7-23E0-4F52-BF96-5552B566AC9F}"/>
              </a:ext>
            </a:extLst>
          </p:cNvPr>
          <p:cNvSpPr>
            <a:spLocks noGrp="1"/>
          </p:cNvSpPr>
          <p:nvPr>
            <p:ph sz="half" idx="1"/>
          </p:nvPr>
        </p:nvSpPr>
        <p:spPr>
          <a:xfrm>
            <a:off x="1581912" y="2638043"/>
            <a:ext cx="4271771" cy="3385251"/>
          </a:xfrm>
        </p:spPr>
        <p:txBody>
          <a:bodyPr>
            <a:normAutofit fontScale="92500" lnSpcReduction="20000"/>
          </a:bodyPr>
          <a:lstStyle/>
          <a:p>
            <a:r>
              <a:rPr lang="en-US" dirty="0"/>
              <a:t>Agility enables quick responses to business needs. Two factors:</a:t>
            </a:r>
          </a:p>
          <a:p>
            <a:pPr lvl="1"/>
            <a:r>
              <a:rPr lang="en-US" dirty="0"/>
              <a:t>Mindset: cooperation, speed of decision making, knowledge sharing, innovation focus.</a:t>
            </a:r>
          </a:p>
          <a:p>
            <a:pPr lvl="1"/>
            <a:r>
              <a:rPr lang="en-US" dirty="0"/>
              <a:t>Tools/Processes: simplicity, technology adoption, empowerment, trial tolerance.</a:t>
            </a:r>
          </a:p>
          <a:p>
            <a:r>
              <a:rPr lang="en-US" dirty="0"/>
              <a:t>Employees in an Agile workplace believe in their company’s future success.</a:t>
            </a:r>
          </a:p>
          <a:p>
            <a:pPr lvl="1"/>
            <a:r>
              <a:rPr lang="en-US" dirty="0"/>
              <a:t>But only 18 percent of US workers report workplace agility, while 59 percent report non-agile workplaces.</a:t>
            </a:r>
          </a:p>
          <a:p>
            <a:pPr lvl="1"/>
            <a:r>
              <a:rPr lang="en-US" dirty="0"/>
              <a:t>This is a new form of employee opinion: new terminology, new perspectives, new definitions of company success.</a:t>
            </a:r>
          </a:p>
        </p:txBody>
      </p:sp>
      <p:sp>
        <p:nvSpPr>
          <p:cNvPr id="4" name="Content Placeholder 3">
            <a:extLst>
              <a:ext uri="{FF2B5EF4-FFF2-40B4-BE49-F238E27FC236}">
                <a16:creationId xmlns:a16="http://schemas.microsoft.com/office/drawing/2014/main" id="{834EBCDF-2E32-45F0-AF3E-BABBB28667B1}"/>
              </a:ext>
            </a:extLst>
          </p:cNvPr>
          <p:cNvSpPr>
            <a:spLocks noGrp="1"/>
          </p:cNvSpPr>
          <p:nvPr>
            <p:ph sz="half" idx="2"/>
          </p:nvPr>
        </p:nvSpPr>
        <p:spPr>
          <a:xfrm>
            <a:off x="6338315" y="2638044"/>
            <a:ext cx="4270247" cy="3385250"/>
          </a:xfrm>
        </p:spPr>
        <p:txBody>
          <a:bodyPr>
            <a:normAutofit fontScale="92500" lnSpcReduction="20000"/>
          </a:bodyPr>
          <a:lstStyle/>
          <a:p>
            <a:endParaRPr lang="en-US" dirty="0"/>
          </a:p>
        </p:txBody>
      </p:sp>
      <p:pic>
        <p:nvPicPr>
          <p:cNvPr id="6" name="Content Placeholder 15">
            <a:extLst>
              <a:ext uri="{FF2B5EF4-FFF2-40B4-BE49-F238E27FC236}">
                <a16:creationId xmlns:a16="http://schemas.microsoft.com/office/drawing/2014/main" id="{A97AAB2D-AB98-4F0F-8B67-1F65CF2CB6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31520" y="2458228"/>
            <a:ext cx="4083836" cy="3744879"/>
          </a:xfrm>
          <a:prstGeom prst="rect">
            <a:avLst/>
          </a:prstGeom>
        </p:spPr>
      </p:pic>
    </p:spTree>
    <p:extLst>
      <p:ext uri="{BB962C8B-B14F-4D97-AF65-F5344CB8AC3E}">
        <p14:creationId xmlns:p14="http://schemas.microsoft.com/office/powerpoint/2010/main" val="3028221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CE7B-9CF6-459D-8C2B-45C6C1A94269}"/>
              </a:ext>
            </a:extLst>
          </p:cNvPr>
          <p:cNvSpPr>
            <a:spLocks noGrp="1"/>
          </p:cNvSpPr>
          <p:nvPr>
            <p:ph type="title"/>
          </p:nvPr>
        </p:nvSpPr>
        <p:spPr/>
        <p:txBody>
          <a:bodyPr/>
          <a:lstStyle/>
          <a:p>
            <a:r>
              <a:rPr lang="en-US" dirty="0"/>
              <a:t>3. the future of Work</a:t>
            </a:r>
          </a:p>
        </p:txBody>
      </p:sp>
      <p:sp>
        <p:nvSpPr>
          <p:cNvPr id="3" name="Content Placeholder 2">
            <a:extLst>
              <a:ext uri="{FF2B5EF4-FFF2-40B4-BE49-F238E27FC236}">
                <a16:creationId xmlns:a16="http://schemas.microsoft.com/office/drawing/2014/main" id="{CAC5ECB7-23E0-4F52-BF96-5552B566AC9F}"/>
              </a:ext>
            </a:extLst>
          </p:cNvPr>
          <p:cNvSpPr>
            <a:spLocks noGrp="1"/>
          </p:cNvSpPr>
          <p:nvPr>
            <p:ph sz="half" idx="1"/>
          </p:nvPr>
        </p:nvSpPr>
        <p:spPr>
          <a:xfrm>
            <a:off x="1581912" y="2638043"/>
            <a:ext cx="4271771" cy="3385251"/>
          </a:xfrm>
        </p:spPr>
        <p:txBody>
          <a:bodyPr>
            <a:normAutofit/>
          </a:bodyPr>
          <a:lstStyle/>
          <a:p>
            <a:endParaRPr lang="en-US" dirty="0"/>
          </a:p>
        </p:txBody>
      </p:sp>
      <p:sp>
        <p:nvSpPr>
          <p:cNvPr id="4" name="Content Placeholder 3">
            <a:extLst>
              <a:ext uri="{FF2B5EF4-FFF2-40B4-BE49-F238E27FC236}">
                <a16:creationId xmlns:a16="http://schemas.microsoft.com/office/drawing/2014/main" id="{834EBCDF-2E32-45F0-AF3E-BABBB28667B1}"/>
              </a:ext>
            </a:extLst>
          </p:cNvPr>
          <p:cNvSpPr>
            <a:spLocks noGrp="1"/>
          </p:cNvSpPr>
          <p:nvPr>
            <p:ph sz="half" idx="2"/>
          </p:nvPr>
        </p:nvSpPr>
        <p:spPr>
          <a:xfrm>
            <a:off x="6338315" y="2638044"/>
            <a:ext cx="4270247" cy="3385250"/>
          </a:xfrm>
        </p:spPr>
        <p:txBody>
          <a:bodyPr>
            <a:normAutofit/>
          </a:bodyPr>
          <a:lstStyle/>
          <a:p>
            <a:endParaRPr lang="en-US" dirty="0"/>
          </a:p>
        </p:txBody>
      </p:sp>
      <p:pic>
        <p:nvPicPr>
          <p:cNvPr id="7" name="Picture 6">
            <a:extLst>
              <a:ext uri="{FF2B5EF4-FFF2-40B4-BE49-F238E27FC236}">
                <a16:creationId xmlns:a16="http://schemas.microsoft.com/office/drawing/2014/main" id="{1DE6DE54-C49C-4998-873D-2028C8649CCD}"/>
              </a:ext>
            </a:extLst>
          </p:cNvPr>
          <p:cNvPicPr>
            <a:picLocks noChangeAspect="1"/>
          </p:cNvPicPr>
          <p:nvPr/>
        </p:nvPicPr>
        <p:blipFill rotWithShape="1">
          <a:blip r:embed="rId2"/>
          <a:srcRect l="20642" t="23976" r="20596" b="18165"/>
          <a:stretch/>
        </p:blipFill>
        <p:spPr>
          <a:xfrm>
            <a:off x="989902" y="2612865"/>
            <a:ext cx="6157519" cy="3410429"/>
          </a:xfrm>
          <a:prstGeom prst="rect">
            <a:avLst/>
          </a:prstGeom>
        </p:spPr>
      </p:pic>
      <p:pic>
        <p:nvPicPr>
          <p:cNvPr id="9" name="Picture 8">
            <a:extLst>
              <a:ext uri="{FF2B5EF4-FFF2-40B4-BE49-F238E27FC236}">
                <a16:creationId xmlns:a16="http://schemas.microsoft.com/office/drawing/2014/main" id="{6EA8B9F5-CB21-479F-9F44-5E81E56F0B66}"/>
              </a:ext>
            </a:extLst>
          </p:cNvPr>
          <p:cNvPicPr>
            <a:picLocks noChangeAspect="1"/>
          </p:cNvPicPr>
          <p:nvPr/>
        </p:nvPicPr>
        <p:blipFill rotWithShape="1">
          <a:blip r:embed="rId3"/>
          <a:srcRect l="51246" t="27278" r="18300" b="19021"/>
          <a:stretch/>
        </p:blipFill>
        <p:spPr>
          <a:xfrm>
            <a:off x="7449424" y="2476695"/>
            <a:ext cx="3712812" cy="3682767"/>
          </a:xfrm>
          <a:prstGeom prst="rect">
            <a:avLst/>
          </a:prstGeom>
        </p:spPr>
      </p:pic>
    </p:spTree>
    <p:extLst>
      <p:ext uri="{BB962C8B-B14F-4D97-AF65-F5344CB8AC3E}">
        <p14:creationId xmlns:p14="http://schemas.microsoft.com/office/powerpoint/2010/main" val="233005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DEEA-5D3F-4C8E-A604-5A7EA9A7834C}"/>
              </a:ext>
            </a:extLst>
          </p:cNvPr>
          <p:cNvSpPr>
            <a:spLocks noGrp="1"/>
          </p:cNvSpPr>
          <p:nvPr>
            <p:ph type="title"/>
          </p:nvPr>
        </p:nvSpPr>
        <p:spPr/>
        <p:txBody>
          <a:bodyPr/>
          <a:lstStyle/>
          <a:p>
            <a:r>
              <a:rPr lang="en-US" dirty="0"/>
              <a:t>3. The Future of Work</a:t>
            </a:r>
          </a:p>
        </p:txBody>
      </p:sp>
      <p:sp>
        <p:nvSpPr>
          <p:cNvPr id="3" name="Content Placeholder 2">
            <a:extLst>
              <a:ext uri="{FF2B5EF4-FFF2-40B4-BE49-F238E27FC236}">
                <a16:creationId xmlns:a16="http://schemas.microsoft.com/office/drawing/2014/main" id="{A584E571-6498-4362-9F3C-1897EA288C06}"/>
              </a:ext>
            </a:extLst>
          </p:cNvPr>
          <p:cNvSpPr>
            <a:spLocks noGrp="1"/>
          </p:cNvSpPr>
          <p:nvPr>
            <p:ph sz="half" idx="1"/>
          </p:nvPr>
        </p:nvSpPr>
        <p:spPr/>
        <p:txBody>
          <a:bodyPr/>
          <a:lstStyle/>
          <a:p>
            <a:r>
              <a:rPr lang="en-US" dirty="0"/>
              <a:t>Grant funding for reskilling is essential.</a:t>
            </a:r>
          </a:p>
          <a:p>
            <a:pPr lvl="1"/>
            <a:r>
              <a:rPr lang="en-US" dirty="0"/>
              <a:t>Vermont Training Program</a:t>
            </a:r>
          </a:p>
          <a:p>
            <a:pPr lvl="1"/>
            <a:r>
              <a:rPr lang="en-US" dirty="0"/>
              <a:t>Department of Labor</a:t>
            </a:r>
          </a:p>
          <a:p>
            <a:r>
              <a:rPr lang="en-US" dirty="0"/>
              <a:t>Community Colleges are in an increasingly prominent role.</a:t>
            </a:r>
          </a:p>
          <a:p>
            <a:pPr lvl="1"/>
            <a:r>
              <a:rPr lang="en-US" dirty="0"/>
              <a:t>State-funded with access to federal and philanthropic support.</a:t>
            </a:r>
          </a:p>
          <a:p>
            <a:pPr lvl="1"/>
            <a:r>
              <a:rPr lang="en-US" dirty="0"/>
              <a:t>Distributed campus model can tailor offerings to local needs.</a:t>
            </a:r>
          </a:p>
        </p:txBody>
      </p:sp>
      <p:sp>
        <p:nvSpPr>
          <p:cNvPr id="4" name="Content Placeholder 3">
            <a:extLst>
              <a:ext uri="{FF2B5EF4-FFF2-40B4-BE49-F238E27FC236}">
                <a16:creationId xmlns:a16="http://schemas.microsoft.com/office/drawing/2014/main" id="{FC3D65B9-999B-4507-A923-BEBA40AFB802}"/>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1808A1FF-A38A-478B-8995-BCBBD1538016}"/>
              </a:ext>
            </a:extLst>
          </p:cNvPr>
          <p:cNvPicPr>
            <a:picLocks noChangeAspect="1"/>
          </p:cNvPicPr>
          <p:nvPr/>
        </p:nvPicPr>
        <p:blipFill rotWithShape="1">
          <a:blip r:embed="rId2"/>
          <a:srcRect l="32133" t="25077" r="19013" b="22936"/>
          <a:stretch/>
        </p:blipFill>
        <p:spPr>
          <a:xfrm>
            <a:off x="6338315" y="2668733"/>
            <a:ext cx="5079597" cy="3040604"/>
          </a:xfrm>
          <a:prstGeom prst="rect">
            <a:avLst/>
          </a:prstGeom>
        </p:spPr>
      </p:pic>
    </p:spTree>
    <p:extLst>
      <p:ext uri="{BB962C8B-B14F-4D97-AF65-F5344CB8AC3E}">
        <p14:creationId xmlns:p14="http://schemas.microsoft.com/office/powerpoint/2010/main" val="421700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D28C-32FD-4B2B-B7FC-D7621DF4416C}"/>
              </a:ext>
            </a:extLst>
          </p:cNvPr>
          <p:cNvSpPr>
            <a:spLocks noGrp="1"/>
          </p:cNvSpPr>
          <p:nvPr>
            <p:ph type="title"/>
          </p:nvPr>
        </p:nvSpPr>
        <p:spPr/>
        <p:txBody>
          <a:bodyPr>
            <a:normAutofit fontScale="90000"/>
          </a:bodyPr>
          <a:lstStyle/>
          <a:p>
            <a:r>
              <a:rPr lang="en-US" dirty="0"/>
              <a:t>4. The future of technology development and commercialization</a:t>
            </a:r>
          </a:p>
        </p:txBody>
      </p:sp>
      <p:sp>
        <p:nvSpPr>
          <p:cNvPr id="3" name="Content Placeholder 2">
            <a:extLst>
              <a:ext uri="{FF2B5EF4-FFF2-40B4-BE49-F238E27FC236}">
                <a16:creationId xmlns:a16="http://schemas.microsoft.com/office/drawing/2014/main" id="{CD9B6B0D-FF1B-49B1-BA99-71FB994DB5A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E7735DC-08E0-46D1-A8CE-655B844284DE}"/>
              </a:ext>
            </a:extLst>
          </p:cNvPr>
          <p:cNvPicPr>
            <a:picLocks noChangeAspect="1"/>
          </p:cNvPicPr>
          <p:nvPr/>
        </p:nvPicPr>
        <p:blipFill rotWithShape="1">
          <a:blip r:embed="rId2"/>
          <a:srcRect l="16858" t="11865" r="19742" b="3853"/>
          <a:stretch/>
        </p:blipFill>
        <p:spPr>
          <a:xfrm>
            <a:off x="3212648" y="2340335"/>
            <a:ext cx="5766704" cy="4312135"/>
          </a:xfrm>
          <a:prstGeom prst="rect">
            <a:avLst/>
          </a:prstGeom>
        </p:spPr>
      </p:pic>
    </p:spTree>
    <p:extLst>
      <p:ext uri="{BB962C8B-B14F-4D97-AF65-F5344CB8AC3E}">
        <p14:creationId xmlns:p14="http://schemas.microsoft.com/office/powerpoint/2010/main" val="119125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19C5-1D55-4711-A338-E6C6152893A3}"/>
              </a:ext>
            </a:extLst>
          </p:cNvPr>
          <p:cNvSpPr>
            <a:spLocks noGrp="1"/>
          </p:cNvSpPr>
          <p:nvPr>
            <p:ph type="title"/>
          </p:nvPr>
        </p:nvSpPr>
        <p:spPr/>
        <p:txBody>
          <a:bodyPr>
            <a:normAutofit fontScale="90000"/>
          </a:bodyPr>
          <a:lstStyle/>
          <a:p>
            <a:r>
              <a:rPr lang="en-US" dirty="0"/>
              <a:t>“If you don’t have the talent, you will probably be fighting a losing battle.”</a:t>
            </a:r>
          </a:p>
        </p:txBody>
      </p:sp>
      <p:sp>
        <p:nvSpPr>
          <p:cNvPr id="3" name="Text Placeholder 2">
            <a:extLst>
              <a:ext uri="{FF2B5EF4-FFF2-40B4-BE49-F238E27FC236}">
                <a16:creationId xmlns:a16="http://schemas.microsoft.com/office/drawing/2014/main" id="{6BA00F7D-00F6-483C-BC05-F5724B2609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0100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D989-9073-4119-A833-AA684335B7DF}"/>
              </a:ext>
            </a:extLst>
          </p:cNvPr>
          <p:cNvSpPr>
            <a:spLocks noGrp="1"/>
          </p:cNvSpPr>
          <p:nvPr>
            <p:ph type="title"/>
          </p:nvPr>
        </p:nvSpPr>
        <p:spPr/>
        <p:txBody>
          <a:bodyPr>
            <a:normAutofit fontScale="90000"/>
          </a:bodyPr>
          <a:lstStyle/>
          <a:p>
            <a:r>
              <a:rPr lang="en-US" dirty="0"/>
              <a:t>4. The future of technology development and commercialization</a:t>
            </a:r>
          </a:p>
        </p:txBody>
      </p:sp>
      <p:sp>
        <p:nvSpPr>
          <p:cNvPr id="3" name="Content Placeholder 2">
            <a:extLst>
              <a:ext uri="{FF2B5EF4-FFF2-40B4-BE49-F238E27FC236}">
                <a16:creationId xmlns:a16="http://schemas.microsoft.com/office/drawing/2014/main" id="{EADAF2C2-2F34-4796-926D-29C7866B1956}"/>
              </a:ext>
            </a:extLst>
          </p:cNvPr>
          <p:cNvSpPr>
            <a:spLocks noGrp="1"/>
          </p:cNvSpPr>
          <p:nvPr>
            <p:ph sz="half" idx="1"/>
          </p:nvPr>
        </p:nvSpPr>
        <p:spPr>
          <a:xfrm>
            <a:off x="1581912" y="2638043"/>
            <a:ext cx="4271771" cy="3972482"/>
          </a:xfrm>
        </p:spPr>
        <p:txBody>
          <a:bodyPr>
            <a:normAutofit fontScale="92500" lnSpcReduction="10000"/>
          </a:bodyPr>
          <a:lstStyle/>
          <a:p>
            <a:r>
              <a:rPr lang="en-US" dirty="0"/>
              <a:t>Major investments expected in a range of industries:</a:t>
            </a:r>
          </a:p>
          <a:p>
            <a:pPr lvl="1"/>
            <a:r>
              <a:rPr lang="en-US" dirty="0"/>
              <a:t>Blockchain Technology</a:t>
            </a:r>
          </a:p>
          <a:p>
            <a:pPr lvl="2"/>
            <a:r>
              <a:rPr lang="en-US" dirty="0"/>
              <a:t>Exists in Southern Vermont!</a:t>
            </a:r>
          </a:p>
          <a:p>
            <a:pPr lvl="1"/>
            <a:r>
              <a:rPr lang="en-US" dirty="0"/>
              <a:t>Artificial Intelligence businesses</a:t>
            </a:r>
          </a:p>
          <a:p>
            <a:pPr lvl="2"/>
            <a:r>
              <a:rPr lang="en-US" dirty="0"/>
              <a:t>Exists in Southern Vermont!</a:t>
            </a:r>
          </a:p>
          <a:p>
            <a:pPr lvl="1"/>
            <a:r>
              <a:rPr lang="en-US" dirty="0"/>
              <a:t>Pop-up Stores</a:t>
            </a:r>
          </a:p>
          <a:p>
            <a:pPr lvl="2"/>
            <a:r>
              <a:rPr lang="en-US" dirty="0"/>
              <a:t>Exists in Southern Vermont!</a:t>
            </a:r>
          </a:p>
          <a:p>
            <a:pPr lvl="1"/>
            <a:r>
              <a:rPr lang="en-US" dirty="0"/>
              <a:t>Voice-centric Devices</a:t>
            </a:r>
          </a:p>
          <a:p>
            <a:pPr lvl="1"/>
            <a:r>
              <a:rPr lang="en-US" dirty="0"/>
              <a:t>Subscription-based Products</a:t>
            </a:r>
          </a:p>
          <a:p>
            <a:pPr lvl="2"/>
            <a:r>
              <a:rPr lang="en-US" dirty="0"/>
              <a:t>Software as a Service (SaaS)</a:t>
            </a:r>
          </a:p>
          <a:p>
            <a:pPr lvl="2"/>
            <a:r>
              <a:rPr lang="en-US" dirty="0"/>
              <a:t>Exists in Southern Vermont!</a:t>
            </a:r>
          </a:p>
        </p:txBody>
      </p:sp>
      <p:sp>
        <p:nvSpPr>
          <p:cNvPr id="4" name="Content Placeholder 3">
            <a:extLst>
              <a:ext uri="{FF2B5EF4-FFF2-40B4-BE49-F238E27FC236}">
                <a16:creationId xmlns:a16="http://schemas.microsoft.com/office/drawing/2014/main" id="{B1AA044F-F058-42E5-A7C0-F0AE6189FC18}"/>
              </a:ext>
            </a:extLst>
          </p:cNvPr>
          <p:cNvSpPr>
            <a:spLocks noGrp="1"/>
          </p:cNvSpPr>
          <p:nvPr>
            <p:ph sz="half" idx="2"/>
          </p:nvPr>
        </p:nvSpPr>
        <p:spPr/>
        <p:txBody>
          <a:bodyPr>
            <a:normAutofit fontScale="92500" lnSpcReduction="10000"/>
          </a:bodyPr>
          <a:lstStyle/>
          <a:p>
            <a:endParaRPr lang="en-US" dirty="0"/>
          </a:p>
        </p:txBody>
      </p:sp>
      <p:pic>
        <p:nvPicPr>
          <p:cNvPr id="6" name="Picture 5">
            <a:extLst>
              <a:ext uri="{FF2B5EF4-FFF2-40B4-BE49-F238E27FC236}">
                <a16:creationId xmlns:a16="http://schemas.microsoft.com/office/drawing/2014/main" id="{31778D1B-2AED-43F0-BB5D-795F6C0B7B3D}"/>
              </a:ext>
            </a:extLst>
          </p:cNvPr>
          <p:cNvPicPr>
            <a:picLocks noChangeAspect="1"/>
          </p:cNvPicPr>
          <p:nvPr/>
        </p:nvPicPr>
        <p:blipFill rotWithShape="1">
          <a:blip r:embed="rId2"/>
          <a:srcRect l="18300" t="15290" r="22041" b="7156"/>
          <a:stretch/>
        </p:blipFill>
        <p:spPr>
          <a:xfrm>
            <a:off x="6196139" y="2959069"/>
            <a:ext cx="4554598" cy="3330429"/>
          </a:xfrm>
          <a:prstGeom prst="rect">
            <a:avLst/>
          </a:prstGeom>
        </p:spPr>
      </p:pic>
    </p:spTree>
    <p:extLst>
      <p:ext uri="{BB962C8B-B14F-4D97-AF65-F5344CB8AC3E}">
        <p14:creationId xmlns:p14="http://schemas.microsoft.com/office/powerpoint/2010/main" val="666796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D989-9073-4119-A833-AA684335B7DF}"/>
              </a:ext>
            </a:extLst>
          </p:cNvPr>
          <p:cNvSpPr>
            <a:spLocks noGrp="1"/>
          </p:cNvSpPr>
          <p:nvPr>
            <p:ph type="title"/>
          </p:nvPr>
        </p:nvSpPr>
        <p:spPr/>
        <p:txBody>
          <a:bodyPr>
            <a:normAutofit fontScale="90000"/>
          </a:bodyPr>
          <a:lstStyle/>
          <a:p>
            <a:r>
              <a:rPr lang="en-US" dirty="0"/>
              <a:t>4. The future of technology development and commercialization</a:t>
            </a:r>
          </a:p>
        </p:txBody>
      </p:sp>
      <p:sp>
        <p:nvSpPr>
          <p:cNvPr id="3" name="Content Placeholder 2">
            <a:extLst>
              <a:ext uri="{FF2B5EF4-FFF2-40B4-BE49-F238E27FC236}">
                <a16:creationId xmlns:a16="http://schemas.microsoft.com/office/drawing/2014/main" id="{EADAF2C2-2F34-4796-926D-29C7866B1956}"/>
              </a:ext>
            </a:extLst>
          </p:cNvPr>
          <p:cNvSpPr>
            <a:spLocks noGrp="1"/>
          </p:cNvSpPr>
          <p:nvPr>
            <p:ph sz="half" idx="1"/>
          </p:nvPr>
        </p:nvSpPr>
        <p:spPr>
          <a:xfrm>
            <a:off x="1581912" y="2638043"/>
            <a:ext cx="4271771" cy="3972482"/>
          </a:xfrm>
        </p:spPr>
        <p:txBody>
          <a:bodyPr>
            <a:normAutofit/>
          </a:bodyPr>
          <a:lstStyle/>
          <a:p>
            <a:r>
              <a:rPr lang="en-US" dirty="0"/>
              <a:t>Major innovations in manufacturing sector will continue.</a:t>
            </a:r>
          </a:p>
          <a:p>
            <a:pPr lvl="1"/>
            <a:r>
              <a:rPr lang="en-US" dirty="0"/>
              <a:t>Some technology is about automation.</a:t>
            </a:r>
          </a:p>
          <a:p>
            <a:pPr lvl="1"/>
            <a:r>
              <a:rPr lang="en-US" dirty="0"/>
              <a:t>Some technology is about skill-building.</a:t>
            </a:r>
          </a:p>
          <a:p>
            <a:pPr lvl="1"/>
            <a:r>
              <a:rPr lang="en-US" dirty="0"/>
              <a:t>Some technology is about new production.</a:t>
            </a:r>
          </a:p>
          <a:p>
            <a:r>
              <a:rPr lang="en-US" dirty="0"/>
              <a:t>Regional disadvantage: a major employment base in Southern Vermont will need to forge a stronger partnership with UVM’s office of Technology Commercialization (UVM Innovations)</a:t>
            </a:r>
          </a:p>
        </p:txBody>
      </p:sp>
      <p:sp>
        <p:nvSpPr>
          <p:cNvPr id="4" name="Content Placeholder 3">
            <a:extLst>
              <a:ext uri="{FF2B5EF4-FFF2-40B4-BE49-F238E27FC236}">
                <a16:creationId xmlns:a16="http://schemas.microsoft.com/office/drawing/2014/main" id="{B1AA044F-F058-42E5-A7C0-F0AE6189FC18}"/>
              </a:ext>
            </a:extLst>
          </p:cNvPr>
          <p:cNvSpPr>
            <a:spLocks noGrp="1"/>
          </p:cNvSpPr>
          <p:nvPr>
            <p:ph sz="half" idx="2"/>
          </p:nvPr>
        </p:nvSpPr>
        <p:spPr/>
        <p:txBody>
          <a:bodyPr>
            <a:normAutofit/>
          </a:bodyPr>
          <a:lstStyle/>
          <a:p>
            <a:endParaRPr lang="en-US" dirty="0"/>
          </a:p>
        </p:txBody>
      </p:sp>
      <p:pic>
        <p:nvPicPr>
          <p:cNvPr id="5" name="Picture 4">
            <a:extLst>
              <a:ext uri="{FF2B5EF4-FFF2-40B4-BE49-F238E27FC236}">
                <a16:creationId xmlns:a16="http://schemas.microsoft.com/office/drawing/2014/main" id="{BBFD479E-D013-4DE3-867C-69A262933897}"/>
              </a:ext>
            </a:extLst>
          </p:cNvPr>
          <p:cNvPicPr>
            <a:picLocks noChangeAspect="1"/>
          </p:cNvPicPr>
          <p:nvPr/>
        </p:nvPicPr>
        <p:blipFill rotWithShape="1">
          <a:blip r:embed="rId2"/>
          <a:srcRect l="18300" t="14067" r="22179" b="10948"/>
          <a:stretch/>
        </p:blipFill>
        <p:spPr>
          <a:xfrm>
            <a:off x="6025703" y="2638043"/>
            <a:ext cx="4895469" cy="3469142"/>
          </a:xfrm>
          <a:prstGeom prst="rect">
            <a:avLst/>
          </a:prstGeom>
        </p:spPr>
      </p:pic>
    </p:spTree>
    <p:extLst>
      <p:ext uri="{BB962C8B-B14F-4D97-AF65-F5344CB8AC3E}">
        <p14:creationId xmlns:p14="http://schemas.microsoft.com/office/powerpoint/2010/main" val="3392168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D28C-32FD-4B2B-B7FC-D7621DF4416C}"/>
              </a:ext>
            </a:extLst>
          </p:cNvPr>
          <p:cNvSpPr>
            <a:spLocks noGrp="1"/>
          </p:cNvSpPr>
          <p:nvPr>
            <p:ph type="title"/>
          </p:nvPr>
        </p:nvSpPr>
        <p:spPr/>
        <p:txBody>
          <a:bodyPr>
            <a:normAutofit fontScale="90000"/>
          </a:bodyPr>
          <a:lstStyle/>
          <a:p>
            <a:r>
              <a:rPr lang="en-US" dirty="0"/>
              <a:t>4. The future of technology development and commercialization</a:t>
            </a:r>
          </a:p>
        </p:txBody>
      </p:sp>
      <p:sp>
        <p:nvSpPr>
          <p:cNvPr id="3" name="Content Placeholder 2">
            <a:extLst>
              <a:ext uri="{FF2B5EF4-FFF2-40B4-BE49-F238E27FC236}">
                <a16:creationId xmlns:a16="http://schemas.microsoft.com/office/drawing/2014/main" id="{CD9B6B0D-FF1B-49B1-BA99-71FB994DB5A2}"/>
              </a:ext>
            </a:extLst>
          </p:cNvPr>
          <p:cNvSpPr>
            <a:spLocks noGrp="1"/>
          </p:cNvSpPr>
          <p:nvPr>
            <p:ph idx="1"/>
          </p:nvPr>
        </p:nvSpPr>
        <p:spPr/>
        <p:txBody>
          <a:bodyPr/>
          <a:lstStyle/>
          <a:p>
            <a:r>
              <a:rPr lang="en-US" dirty="0"/>
              <a:t>Tech Market evaluations are based on data Southern Vermont professionals should know.</a:t>
            </a:r>
          </a:p>
          <a:p>
            <a:pPr lvl="1"/>
            <a:r>
              <a:rPr lang="en-US" dirty="0"/>
              <a:t>Tech jobs as percent of total jobs.</a:t>
            </a:r>
          </a:p>
          <a:p>
            <a:pPr lvl="1"/>
            <a:r>
              <a:rPr lang="en-US" dirty="0"/>
              <a:t>Average wage.</a:t>
            </a:r>
          </a:p>
          <a:p>
            <a:pPr lvl="1"/>
            <a:r>
              <a:rPr lang="en-US" dirty="0"/>
              <a:t>Average rents for apartments and office space.</a:t>
            </a:r>
          </a:p>
          <a:p>
            <a:pPr lvl="1"/>
            <a:r>
              <a:rPr lang="en-US" dirty="0"/>
              <a:t>Educational attainment rates.</a:t>
            </a:r>
          </a:p>
          <a:p>
            <a:pPr lvl="1"/>
            <a:r>
              <a:rPr lang="en-US" dirty="0"/>
              <a:t>Millennial demographic concentration and growth rate.</a:t>
            </a:r>
          </a:p>
          <a:p>
            <a:pPr lvl="1"/>
            <a:r>
              <a:rPr lang="en-US" dirty="0"/>
              <a:t>Tech degree concentration and growth rate.</a:t>
            </a:r>
          </a:p>
        </p:txBody>
      </p:sp>
    </p:spTree>
    <p:extLst>
      <p:ext uri="{BB962C8B-B14F-4D97-AF65-F5344CB8AC3E}">
        <p14:creationId xmlns:p14="http://schemas.microsoft.com/office/powerpoint/2010/main" val="306538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7216-B43D-439A-BFE3-01F024070BC6}"/>
              </a:ext>
            </a:extLst>
          </p:cNvPr>
          <p:cNvSpPr>
            <a:spLocks noGrp="1"/>
          </p:cNvSpPr>
          <p:nvPr>
            <p:ph type="title"/>
          </p:nvPr>
        </p:nvSpPr>
        <p:spPr/>
        <p:txBody>
          <a:bodyPr/>
          <a:lstStyle/>
          <a:p>
            <a:r>
              <a:rPr lang="en-US" dirty="0"/>
              <a:t>5. The future of economic development practices</a:t>
            </a:r>
          </a:p>
        </p:txBody>
      </p:sp>
      <p:sp>
        <p:nvSpPr>
          <p:cNvPr id="3" name="Content Placeholder 2">
            <a:extLst>
              <a:ext uri="{FF2B5EF4-FFF2-40B4-BE49-F238E27FC236}">
                <a16:creationId xmlns:a16="http://schemas.microsoft.com/office/drawing/2014/main" id="{620F99F2-EDD1-4503-B70C-6FF74EEF03F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D4F60FF-C9EB-45DB-8D05-0696C49ED011}"/>
              </a:ext>
            </a:extLst>
          </p:cNvPr>
          <p:cNvPicPr>
            <a:picLocks noChangeAspect="1"/>
          </p:cNvPicPr>
          <p:nvPr/>
        </p:nvPicPr>
        <p:blipFill rotWithShape="1">
          <a:blip r:embed="rId2"/>
          <a:srcRect l="11213" t="46731" r="13204" b="10421"/>
          <a:stretch/>
        </p:blipFill>
        <p:spPr>
          <a:xfrm>
            <a:off x="1488488" y="2954798"/>
            <a:ext cx="9215023" cy="2938510"/>
          </a:xfrm>
          <a:prstGeom prst="rect">
            <a:avLst/>
          </a:prstGeom>
        </p:spPr>
      </p:pic>
    </p:spTree>
    <p:extLst>
      <p:ext uri="{BB962C8B-B14F-4D97-AF65-F5344CB8AC3E}">
        <p14:creationId xmlns:p14="http://schemas.microsoft.com/office/powerpoint/2010/main" val="317952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2810-2A91-4EFD-8045-77EF5DF6E759}"/>
              </a:ext>
            </a:extLst>
          </p:cNvPr>
          <p:cNvSpPr>
            <a:spLocks noGrp="1"/>
          </p:cNvSpPr>
          <p:nvPr>
            <p:ph type="title"/>
          </p:nvPr>
        </p:nvSpPr>
        <p:spPr/>
        <p:txBody>
          <a:bodyPr/>
          <a:lstStyle/>
          <a:p>
            <a:r>
              <a:rPr lang="en-US" dirty="0"/>
              <a:t>International economic development council webinar series</a:t>
            </a:r>
          </a:p>
        </p:txBody>
      </p:sp>
      <p:sp>
        <p:nvSpPr>
          <p:cNvPr id="4" name="Picture Placeholder 3">
            <a:extLst>
              <a:ext uri="{FF2B5EF4-FFF2-40B4-BE49-F238E27FC236}">
                <a16:creationId xmlns:a16="http://schemas.microsoft.com/office/drawing/2014/main" id="{27A54790-F8A4-499C-8D30-13DE7B67976F}"/>
              </a:ext>
            </a:extLst>
          </p:cNvPr>
          <p:cNvSpPr>
            <a:spLocks noGrp="1"/>
          </p:cNvSpPr>
          <p:nvPr>
            <p:ph type="pic" idx="1"/>
          </p:nvPr>
        </p:nvSpPr>
        <p:spPr/>
      </p:sp>
      <p:sp>
        <p:nvSpPr>
          <p:cNvPr id="3" name="Content Placeholder 2">
            <a:extLst>
              <a:ext uri="{FF2B5EF4-FFF2-40B4-BE49-F238E27FC236}">
                <a16:creationId xmlns:a16="http://schemas.microsoft.com/office/drawing/2014/main" id="{EDA66C40-416F-4B7D-A4FE-54E3953F4CC8}"/>
              </a:ext>
            </a:extLst>
          </p:cNvPr>
          <p:cNvSpPr>
            <a:spLocks noGrp="1"/>
          </p:cNvSpPr>
          <p:nvPr>
            <p:ph type="body" sz="half" idx="2"/>
          </p:nvPr>
        </p:nvSpPr>
        <p:spPr/>
        <p:txBody>
          <a:bodyPr>
            <a:normAutofit fontScale="92500"/>
          </a:bodyPr>
          <a:lstStyle/>
          <a:p>
            <a:r>
              <a:rPr lang="en-US" dirty="0"/>
              <a:t>How Economic Developers are Thinking about the Future</a:t>
            </a:r>
          </a:p>
          <a:p>
            <a:r>
              <a:rPr lang="en-US" dirty="0"/>
              <a:t>The Future of Infrastructure</a:t>
            </a:r>
          </a:p>
          <a:p>
            <a:r>
              <a:rPr lang="en-US" dirty="0"/>
              <a:t>The Future of Work</a:t>
            </a:r>
          </a:p>
          <a:p>
            <a:r>
              <a:rPr lang="en-US" dirty="0"/>
              <a:t>The Future of Technology Development and Commercialization</a:t>
            </a:r>
          </a:p>
          <a:p>
            <a:r>
              <a:rPr lang="en-US" dirty="0"/>
              <a:t>The Future of Economic Development Practices</a:t>
            </a:r>
          </a:p>
        </p:txBody>
      </p:sp>
      <p:pic>
        <p:nvPicPr>
          <p:cNvPr id="5" name="Picture 4">
            <a:extLst>
              <a:ext uri="{FF2B5EF4-FFF2-40B4-BE49-F238E27FC236}">
                <a16:creationId xmlns:a16="http://schemas.microsoft.com/office/drawing/2014/main" id="{CA9FD862-42A4-4C90-AACF-EBC8A4C5E409}"/>
              </a:ext>
            </a:extLst>
          </p:cNvPr>
          <p:cNvPicPr>
            <a:picLocks noChangeAspect="1"/>
          </p:cNvPicPr>
          <p:nvPr/>
        </p:nvPicPr>
        <p:blipFill>
          <a:blip r:embed="rId2"/>
          <a:stretch>
            <a:fillRect/>
          </a:stretch>
        </p:blipFill>
        <p:spPr>
          <a:xfrm>
            <a:off x="6592307" y="0"/>
            <a:ext cx="5265571" cy="6858000"/>
          </a:xfrm>
          <a:prstGeom prst="rect">
            <a:avLst/>
          </a:prstGeom>
        </p:spPr>
      </p:pic>
    </p:spTree>
    <p:extLst>
      <p:ext uri="{BB962C8B-B14F-4D97-AF65-F5344CB8AC3E}">
        <p14:creationId xmlns:p14="http://schemas.microsoft.com/office/powerpoint/2010/main" val="579458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7216-B43D-439A-BFE3-01F024070BC6}"/>
              </a:ext>
            </a:extLst>
          </p:cNvPr>
          <p:cNvSpPr>
            <a:spLocks noGrp="1"/>
          </p:cNvSpPr>
          <p:nvPr>
            <p:ph type="title"/>
          </p:nvPr>
        </p:nvSpPr>
        <p:spPr/>
        <p:txBody>
          <a:bodyPr/>
          <a:lstStyle/>
          <a:p>
            <a:r>
              <a:rPr lang="en-US" dirty="0"/>
              <a:t>5. The future of economic development practices</a:t>
            </a:r>
          </a:p>
        </p:txBody>
      </p:sp>
      <p:sp>
        <p:nvSpPr>
          <p:cNvPr id="3" name="Content Placeholder 2">
            <a:extLst>
              <a:ext uri="{FF2B5EF4-FFF2-40B4-BE49-F238E27FC236}">
                <a16:creationId xmlns:a16="http://schemas.microsoft.com/office/drawing/2014/main" id="{620F99F2-EDD1-4503-B70C-6FF74EEF03F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56266BF-061F-49BD-A2AB-7C51C6041908}"/>
              </a:ext>
            </a:extLst>
          </p:cNvPr>
          <p:cNvPicPr>
            <a:picLocks noChangeAspect="1"/>
          </p:cNvPicPr>
          <p:nvPr/>
        </p:nvPicPr>
        <p:blipFill rotWithShape="1">
          <a:blip r:embed="rId2"/>
          <a:srcRect l="2403" t="42060" r="2500" b="25400"/>
          <a:stretch/>
        </p:blipFill>
        <p:spPr>
          <a:xfrm>
            <a:off x="292963" y="2885243"/>
            <a:ext cx="11594238" cy="2228295"/>
          </a:xfrm>
          <a:prstGeom prst="rect">
            <a:avLst/>
          </a:prstGeom>
        </p:spPr>
      </p:pic>
    </p:spTree>
    <p:extLst>
      <p:ext uri="{BB962C8B-B14F-4D97-AF65-F5344CB8AC3E}">
        <p14:creationId xmlns:p14="http://schemas.microsoft.com/office/powerpoint/2010/main" val="3806647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7216-B43D-439A-BFE3-01F024070BC6}"/>
              </a:ext>
            </a:extLst>
          </p:cNvPr>
          <p:cNvSpPr>
            <a:spLocks noGrp="1"/>
          </p:cNvSpPr>
          <p:nvPr>
            <p:ph type="title"/>
          </p:nvPr>
        </p:nvSpPr>
        <p:spPr/>
        <p:txBody>
          <a:bodyPr/>
          <a:lstStyle/>
          <a:p>
            <a:r>
              <a:rPr lang="en-US" dirty="0"/>
              <a:t>5. The future of economic development practices</a:t>
            </a:r>
          </a:p>
        </p:txBody>
      </p:sp>
      <p:sp>
        <p:nvSpPr>
          <p:cNvPr id="6" name="Content Placeholder 5">
            <a:extLst>
              <a:ext uri="{FF2B5EF4-FFF2-40B4-BE49-F238E27FC236}">
                <a16:creationId xmlns:a16="http://schemas.microsoft.com/office/drawing/2014/main" id="{CB7F73F0-AB9D-4DB7-B14B-A276BFF070F9}"/>
              </a:ext>
            </a:extLst>
          </p:cNvPr>
          <p:cNvSpPr>
            <a:spLocks noGrp="1"/>
          </p:cNvSpPr>
          <p:nvPr>
            <p:ph sz="half" idx="1"/>
          </p:nvPr>
        </p:nvSpPr>
        <p:spPr/>
        <p:txBody>
          <a:bodyPr/>
          <a:lstStyle/>
          <a:p>
            <a:r>
              <a:rPr lang="en-US" dirty="0"/>
              <a:t>Outdated models facilitated traditional economic development</a:t>
            </a:r>
          </a:p>
          <a:p>
            <a:pPr lvl="1"/>
            <a:r>
              <a:rPr lang="en-US" dirty="0"/>
              <a:t>“Give Because it is Expected” – United Way</a:t>
            </a:r>
          </a:p>
          <a:p>
            <a:pPr lvl="1"/>
            <a:r>
              <a:rPr lang="en-US" dirty="0"/>
              <a:t>“Social Pressure to Join” – Rotary, Country Clubs, Masons</a:t>
            </a:r>
          </a:p>
          <a:p>
            <a:pPr lvl="1"/>
            <a:r>
              <a:rPr lang="en-US" dirty="0"/>
              <a:t>“Government-Driven Missions” – Public/Private Partnerships</a:t>
            </a:r>
          </a:p>
          <a:p>
            <a:r>
              <a:rPr lang="en-US" dirty="0"/>
              <a:t>New approaches to economic development have emerged.</a:t>
            </a:r>
          </a:p>
        </p:txBody>
      </p:sp>
      <p:sp>
        <p:nvSpPr>
          <p:cNvPr id="7" name="Content Placeholder 6">
            <a:extLst>
              <a:ext uri="{FF2B5EF4-FFF2-40B4-BE49-F238E27FC236}">
                <a16:creationId xmlns:a16="http://schemas.microsoft.com/office/drawing/2014/main" id="{7D615319-6A0A-449E-AC81-6112CED50906}"/>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id="{6D96F0BF-E75D-4559-AEDB-347451D0D84D}"/>
              </a:ext>
            </a:extLst>
          </p:cNvPr>
          <p:cNvPicPr>
            <a:picLocks noChangeAspect="1"/>
          </p:cNvPicPr>
          <p:nvPr/>
        </p:nvPicPr>
        <p:blipFill rotWithShape="1">
          <a:blip r:embed="rId2"/>
          <a:srcRect l="23519" t="35082" r="27694" b="14065"/>
          <a:stretch/>
        </p:blipFill>
        <p:spPr>
          <a:xfrm>
            <a:off x="6096000" y="2638044"/>
            <a:ext cx="5948040" cy="3487459"/>
          </a:xfrm>
          <a:prstGeom prst="rect">
            <a:avLst/>
          </a:prstGeom>
        </p:spPr>
      </p:pic>
    </p:spTree>
    <p:extLst>
      <p:ext uri="{BB962C8B-B14F-4D97-AF65-F5344CB8AC3E}">
        <p14:creationId xmlns:p14="http://schemas.microsoft.com/office/powerpoint/2010/main" val="2787881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CAEB-7C8E-4293-BCC7-2925B9008438}"/>
              </a:ext>
            </a:extLst>
          </p:cNvPr>
          <p:cNvSpPr>
            <a:spLocks noGrp="1"/>
          </p:cNvSpPr>
          <p:nvPr>
            <p:ph type="title"/>
          </p:nvPr>
        </p:nvSpPr>
        <p:spPr/>
        <p:txBody>
          <a:bodyPr/>
          <a:lstStyle/>
          <a:p>
            <a:r>
              <a:rPr lang="en-US" dirty="0"/>
              <a:t>5. The future of economic development practices</a:t>
            </a:r>
          </a:p>
        </p:txBody>
      </p:sp>
      <p:sp>
        <p:nvSpPr>
          <p:cNvPr id="3" name="Content Placeholder 2">
            <a:extLst>
              <a:ext uri="{FF2B5EF4-FFF2-40B4-BE49-F238E27FC236}">
                <a16:creationId xmlns:a16="http://schemas.microsoft.com/office/drawing/2014/main" id="{F02407DB-2203-427A-BF7C-1BD830F25E44}"/>
              </a:ext>
            </a:extLst>
          </p:cNvPr>
          <p:cNvSpPr>
            <a:spLocks noGrp="1"/>
          </p:cNvSpPr>
          <p:nvPr>
            <p:ph sz="half" idx="1"/>
          </p:nvPr>
        </p:nvSpPr>
        <p:spPr>
          <a:xfrm>
            <a:off x="1581912" y="2638044"/>
            <a:ext cx="4271771" cy="4219956"/>
          </a:xfrm>
        </p:spPr>
        <p:txBody>
          <a:bodyPr>
            <a:normAutofit lnSpcReduction="10000"/>
          </a:bodyPr>
          <a:lstStyle/>
          <a:p>
            <a:r>
              <a:rPr lang="en-US" dirty="0"/>
              <a:t>Governments beginning to think like a business.</a:t>
            </a:r>
          </a:p>
          <a:p>
            <a:pPr lvl="1"/>
            <a:r>
              <a:rPr lang="en-US" dirty="0"/>
              <a:t>Public sector tech systems are about two decades behind private sector.</a:t>
            </a:r>
          </a:p>
          <a:p>
            <a:r>
              <a:rPr lang="en-US" dirty="0"/>
              <a:t>Entrepreneurial approaches resolve barriers to public sector tech adaptation.</a:t>
            </a:r>
          </a:p>
          <a:p>
            <a:pPr lvl="1"/>
            <a:r>
              <a:rPr lang="en-US" dirty="0"/>
              <a:t>Smart sensors on public trashcans.</a:t>
            </a:r>
          </a:p>
          <a:p>
            <a:pPr lvl="1"/>
            <a:r>
              <a:rPr lang="en-US" dirty="0"/>
              <a:t>Streamlined and user-friendly foster family registrations.</a:t>
            </a:r>
          </a:p>
          <a:p>
            <a:pPr lvl="1"/>
            <a:r>
              <a:rPr lang="en-US" dirty="0"/>
              <a:t>Predictive analytics and data to determine available on-street parking near transit stops.</a:t>
            </a:r>
          </a:p>
          <a:p>
            <a:r>
              <a:rPr lang="en-US" dirty="0"/>
              <a:t>ACCD is a client of City </a:t>
            </a:r>
            <a:r>
              <a:rPr lang="en-US" dirty="0" err="1"/>
              <a:t>Innovate’s</a:t>
            </a:r>
            <a:r>
              <a:rPr lang="en-US" dirty="0"/>
              <a:t> Startup in Residence (</a:t>
            </a:r>
            <a:r>
              <a:rPr lang="en-US" dirty="0" err="1"/>
              <a:t>STiR</a:t>
            </a:r>
            <a:r>
              <a:rPr lang="en-US" dirty="0"/>
              <a:t>) program!</a:t>
            </a:r>
          </a:p>
        </p:txBody>
      </p:sp>
      <p:sp>
        <p:nvSpPr>
          <p:cNvPr id="4" name="Content Placeholder 3">
            <a:extLst>
              <a:ext uri="{FF2B5EF4-FFF2-40B4-BE49-F238E27FC236}">
                <a16:creationId xmlns:a16="http://schemas.microsoft.com/office/drawing/2014/main" id="{6C3DED46-8B6C-4236-981D-85ECEB1C6806}"/>
              </a:ext>
            </a:extLst>
          </p:cNvPr>
          <p:cNvSpPr>
            <a:spLocks noGrp="1"/>
          </p:cNvSpPr>
          <p:nvPr>
            <p:ph sz="half" idx="2"/>
          </p:nvPr>
        </p:nvSpPr>
        <p:spPr/>
        <p:txBody>
          <a:bodyPr>
            <a:normAutofit lnSpcReduction="10000"/>
          </a:bodyPr>
          <a:lstStyle/>
          <a:p>
            <a:endParaRPr lang="en-US"/>
          </a:p>
        </p:txBody>
      </p:sp>
      <p:pic>
        <p:nvPicPr>
          <p:cNvPr id="5" name="Picture 4">
            <a:extLst>
              <a:ext uri="{FF2B5EF4-FFF2-40B4-BE49-F238E27FC236}">
                <a16:creationId xmlns:a16="http://schemas.microsoft.com/office/drawing/2014/main" id="{923BAE45-744B-49D2-AD9C-D9C75B3C3AEB}"/>
              </a:ext>
            </a:extLst>
          </p:cNvPr>
          <p:cNvPicPr>
            <a:picLocks noChangeAspect="1"/>
          </p:cNvPicPr>
          <p:nvPr/>
        </p:nvPicPr>
        <p:blipFill rotWithShape="1">
          <a:blip r:embed="rId2"/>
          <a:srcRect l="9415" t="14444" r="14896" b="10241"/>
          <a:stretch/>
        </p:blipFill>
        <p:spPr>
          <a:xfrm>
            <a:off x="5872280" y="2733097"/>
            <a:ext cx="5202315" cy="2911875"/>
          </a:xfrm>
          <a:prstGeom prst="rect">
            <a:avLst/>
          </a:prstGeom>
        </p:spPr>
      </p:pic>
    </p:spTree>
    <p:extLst>
      <p:ext uri="{BB962C8B-B14F-4D97-AF65-F5344CB8AC3E}">
        <p14:creationId xmlns:p14="http://schemas.microsoft.com/office/powerpoint/2010/main" val="882338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D76A-008A-451D-BCF0-73D6A6B303EB}"/>
              </a:ext>
            </a:extLst>
          </p:cNvPr>
          <p:cNvSpPr>
            <a:spLocks noGrp="1"/>
          </p:cNvSpPr>
          <p:nvPr>
            <p:ph type="title"/>
          </p:nvPr>
        </p:nvSpPr>
        <p:spPr/>
        <p:txBody>
          <a:bodyPr/>
          <a:lstStyle/>
          <a:p>
            <a:r>
              <a:rPr lang="en-US" dirty="0"/>
              <a:t>5. The future of economic development practices</a:t>
            </a:r>
          </a:p>
        </p:txBody>
      </p:sp>
      <p:sp>
        <p:nvSpPr>
          <p:cNvPr id="3" name="Content Placeholder 2">
            <a:extLst>
              <a:ext uri="{FF2B5EF4-FFF2-40B4-BE49-F238E27FC236}">
                <a16:creationId xmlns:a16="http://schemas.microsoft.com/office/drawing/2014/main" id="{FABA5FAC-6A93-4190-A54C-65AB3906B200}"/>
              </a:ext>
            </a:extLst>
          </p:cNvPr>
          <p:cNvSpPr>
            <a:spLocks noGrp="1"/>
          </p:cNvSpPr>
          <p:nvPr>
            <p:ph sz="half" idx="1"/>
          </p:nvPr>
        </p:nvSpPr>
        <p:spPr>
          <a:xfrm>
            <a:off x="1581912" y="2638043"/>
            <a:ext cx="4271771" cy="3940309"/>
          </a:xfrm>
        </p:spPr>
        <p:txBody>
          <a:bodyPr>
            <a:normAutofit fontScale="92500" lnSpcReduction="10000"/>
          </a:bodyPr>
          <a:lstStyle/>
          <a:p>
            <a:r>
              <a:rPr lang="en-US" dirty="0"/>
              <a:t>Key Issues</a:t>
            </a:r>
          </a:p>
          <a:p>
            <a:pPr lvl="1"/>
            <a:r>
              <a:rPr lang="en-US" dirty="0"/>
              <a:t>Automation: which of our industries are vulnerable? What skills will still be required, and what new skills need development?</a:t>
            </a:r>
          </a:p>
          <a:p>
            <a:pPr lvl="1"/>
            <a:r>
              <a:rPr lang="en-US" dirty="0"/>
              <a:t>Workforce: attracting top talent by marketing opportunities to address  industry challenges. Addressing legal/admin issues of operating in gig economy, and creating pathways to future prosperity.</a:t>
            </a:r>
          </a:p>
          <a:p>
            <a:pPr lvl="1"/>
            <a:r>
              <a:rPr lang="en-US" dirty="0"/>
              <a:t>Infrastructure: how will we ensure that Southern Vermont is connected to the worldwide marketplace? </a:t>
            </a:r>
          </a:p>
          <a:p>
            <a:pPr lvl="1"/>
            <a:r>
              <a:rPr lang="en-US" dirty="0"/>
              <a:t>Message: what identity do our communities wish to present to the world. Where do residential values and business values converge and diverge?</a:t>
            </a:r>
          </a:p>
        </p:txBody>
      </p:sp>
      <p:sp>
        <p:nvSpPr>
          <p:cNvPr id="4" name="Content Placeholder 3">
            <a:extLst>
              <a:ext uri="{FF2B5EF4-FFF2-40B4-BE49-F238E27FC236}">
                <a16:creationId xmlns:a16="http://schemas.microsoft.com/office/drawing/2014/main" id="{ECF5E4FD-319E-4D93-9DCC-5FFFF7A443C9}"/>
              </a:ext>
            </a:extLst>
          </p:cNvPr>
          <p:cNvSpPr>
            <a:spLocks noGrp="1"/>
          </p:cNvSpPr>
          <p:nvPr>
            <p:ph sz="half" idx="2"/>
          </p:nvPr>
        </p:nvSpPr>
        <p:spPr>
          <a:xfrm>
            <a:off x="6338315" y="2638044"/>
            <a:ext cx="4270247" cy="3940308"/>
          </a:xfrm>
        </p:spPr>
        <p:txBody>
          <a:bodyPr>
            <a:normAutofit fontScale="92500" lnSpcReduction="10000"/>
          </a:bodyPr>
          <a:lstStyle/>
          <a:p>
            <a:r>
              <a:rPr lang="en-US" dirty="0"/>
              <a:t>Key Action Items</a:t>
            </a:r>
          </a:p>
          <a:p>
            <a:pPr lvl="1"/>
            <a:r>
              <a:rPr lang="en-US" dirty="0"/>
              <a:t>Develop a Learning Strategy: stay abreast of trends and content that brings new </a:t>
            </a:r>
            <a:r>
              <a:rPr lang="en-US" dirty="0" err="1"/>
              <a:t>perspetives</a:t>
            </a:r>
            <a:r>
              <a:rPr lang="en-US" dirty="0"/>
              <a:t>.</a:t>
            </a:r>
          </a:p>
          <a:p>
            <a:pPr lvl="1"/>
            <a:r>
              <a:rPr lang="en-US" dirty="0"/>
              <a:t>Get in on the Jargon Economy: language differences between your established and emerging sectors could be telling you something.</a:t>
            </a:r>
          </a:p>
          <a:p>
            <a:pPr lvl="1"/>
            <a:r>
              <a:rPr lang="en-US" dirty="0"/>
              <a:t>Expand Technology Adaptation: start in the office, and take advantage of recent innovations to bring new services to the marketplace.</a:t>
            </a:r>
          </a:p>
        </p:txBody>
      </p:sp>
    </p:spTree>
    <p:extLst>
      <p:ext uri="{BB962C8B-B14F-4D97-AF65-F5344CB8AC3E}">
        <p14:creationId xmlns:p14="http://schemas.microsoft.com/office/powerpoint/2010/main" val="1779397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98A5-6635-47DB-9B1F-49AC1AA59E2D}"/>
              </a:ext>
            </a:extLst>
          </p:cNvPr>
          <p:cNvSpPr>
            <a:spLocks noGrp="1"/>
          </p:cNvSpPr>
          <p:nvPr>
            <p:ph type="ctrTitle"/>
          </p:nvPr>
        </p:nvSpPr>
        <p:spPr/>
        <p:txBody>
          <a:bodyPr/>
          <a:lstStyle/>
          <a:p>
            <a:r>
              <a:rPr lang="en-US" dirty="0"/>
              <a:t>Thanks very much!</a:t>
            </a:r>
          </a:p>
        </p:txBody>
      </p:sp>
      <p:sp>
        <p:nvSpPr>
          <p:cNvPr id="3" name="Subtitle 2">
            <a:extLst>
              <a:ext uri="{FF2B5EF4-FFF2-40B4-BE49-F238E27FC236}">
                <a16:creationId xmlns:a16="http://schemas.microsoft.com/office/drawing/2014/main" id="{FD62169A-023F-4F23-9487-05BA34F47260}"/>
              </a:ext>
            </a:extLst>
          </p:cNvPr>
          <p:cNvSpPr>
            <a:spLocks noGrp="1"/>
          </p:cNvSpPr>
          <p:nvPr>
            <p:ph type="subTitle" idx="1"/>
          </p:nvPr>
        </p:nvSpPr>
        <p:spPr/>
        <p:txBody>
          <a:bodyPr/>
          <a:lstStyle/>
          <a:p>
            <a:r>
              <a:rPr lang="en-US" dirty="0"/>
              <a:t>Jonathan Cooper</a:t>
            </a:r>
          </a:p>
          <a:p>
            <a:r>
              <a:rPr lang="en-US" dirty="0"/>
              <a:t>Bennington County Regional Commission</a:t>
            </a:r>
          </a:p>
        </p:txBody>
      </p:sp>
    </p:spTree>
    <p:extLst>
      <p:ext uri="{BB962C8B-B14F-4D97-AF65-F5344CB8AC3E}">
        <p14:creationId xmlns:p14="http://schemas.microsoft.com/office/powerpoint/2010/main" val="3527263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8AB4-F770-49B6-9159-175E102908AD}"/>
              </a:ext>
            </a:extLst>
          </p:cNvPr>
          <p:cNvSpPr>
            <a:spLocks noGrp="1"/>
          </p:cNvSpPr>
          <p:nvPr>
            <p:ph type="title"/>
          </p:nvPr>
        </p:nvSpPr>
        <p:spPr/>
        <p:txBody>
          <a:bodyPr/>
          <a:lstStyle/>
          <a:p>
            <a:r>
              <a:rPr lang="en-US" dirty="0"/>
              <a:t>About the </a:t>
            </a:r>
            <a:r>
              <a:rPr lang="en-US" dirty="0" err="1"/>
              <a:t>iedc</a:t>
            </a:r>
            <a:endParaRPr lang="en-US" dirty="0"/>
          </a:p>
        </p:txBody>
      </p:sp>
      <p:pic>
        <p:nvPicPr>
          <p:cNvPr id="6" name="Content Placeholder 5">
            <a:extLst>
              <a:ext uri="{FF2B5EF4-FFF2-40B4-BE49-F238E27FC236}">
                <a16:creationId xmlns:a16="http://schemas.microsoft.com/office/drawing/2014/main" id="{39668D9D-B2C3-42A9-9493-1F05017F5F5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596188" y="2205038"/>
            <a:ext cx="3095625" cy="2447925"/>
          </a:xfrm>
        </p:spPr>
      </p:pic>
      <p:sp>
        <p:nvSpPr>
          <p:cNvPr id="4" name="Text Placeholder 3">
            <a:extLst>
              <a:ext uri="{FF2B5EF4-FFF2-40B4-BE49-F238E27FC236}">
                <a16:creationId xmlns:a16="http://schemas.microsoft.com/office/drawing/2014/main" id="{2EA052DA-AB49-431D-9AE7-5DBBAE03970D}"/>
              </a:ext>
            </a:extLst>
          </p:cNvPr>
          <p:cNvSpPr>
            <a:spLocks noGrp="1"/>
          </p:cNvSpPr>
          <p:nvPr>
            <p:ph type="body" sz="half" idx="2"/>
          </p:nvPr>
        </p:nvSpPr>
        <p:spPr/>
        <p:txBody>
          <a:bodyPr>
            <a:normAutofit/>
          </a:bodyPr>
          <a:lstStyle/>
          <a:p>
            <a:r>
              <a:rPr lang="en-US" dirty="0"/>
              <a:t>IEDC is the world’s largest membership organization serving the economic development profession, with more than 5,000 members and a network of more than 25,000 economic development professionals and allies. From public to private, rural to urban, and local to international, our members represent the entire range of economic development experience.</a:t>
            </a:r>
          </a:p>
        </p:txBody>
      </p:sp>
    </p:spTree>
    <p:extLst>
      <p:ext uri="{BB962C8B-B14F-4D97-AF65-F5344CB8AC3E}">
        <p14:creationId xmlns:p14="http://schemas.microsoft.com/office/powerpoint/2010/main" val="3519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B89A-5B01-4780-8288-5E4DB3C37771}"/>
              </a:ext>
            </a:extLst>
          </p:cNvPr>
          <p:cNvSpPr>
            <a:spLocks noGrp="1"/>
          </p:cNvSpPr>
          <p:nvPr>
            <p:ph type="title"/>
          </p:nvPr>
        </p:nvSpPr>
        <p:spPr/>
        <p:txBody>
          <a:bodyPr/>
          <a:lstStyle/>
          <a:p>
            <a:r>
              <a:rPr lang="en-US" dirty="0"/>
              <a:t>The future-ready framework: control what you can control</a:t>
            </a:r>
          </a:p>
        </p:txBody>
      </p:sp>
      <p:sp>
        <p:nvSpPr>
          <p:cNvPr id="3" name="Picture Placeholder 2">
            <a:extLst>
              <a:ext uri="{FF2B5EF4-FFF2-40B4-BE49-F238E27FC236}">
                <a16:creationId xmlns:a16="http://schemas.microsoft.com/office/drawing/2014/main" id="{ABF7FC54-1C0A-48C4-B66F-8BE4E00FCB53}"/>
              </a:ext>
            </a:extLst>
          </p:cNvPr>
          <p:cNvSpPr>
            <a:spLocks noGrp="1"/>
          </p:cNvSpPr>
          <p:nvPr>
            <p:ph type="pic" idx="1"/>
          </p:nvPr>
        </p:nvSpPr>
        <p:spPr/>
      </p:sp>
      <p:sp>
        <p:nvSpPr>
          <p:cNvPr id="4" name="Text Placeholder 3">
            <a:extLst>
              <a:ext uri="{FF2B5EF4-FFF2-40B4-BE49-F238E27FC236}">
                <a16:creationId xmlns:a16="http://schemas.microsoft.com/office/drawing/2014/main" id="{4F0B7708-EBE8-4D57-81EB-98B766FF2AF3}"/>
              </a:ext>
            </a:extLst>
          </p:cNvPr>
          <p:cNvSpPr>
            <a:spLocks noGrp="1"/>
          </p:cNvSpPr>
          <p:nvPr>
            <p:ph type="body" sz="half" idx="2"/>
          </p:nvPr>
        </p:nvSpPr>
        <p:spPr/>
        <p:txBody>
          <a:bodyPr>
            <a:normAutofit/>
          </a:bodyPr>
          <a:lstStyle/>
          <a:p>
            <a:r>
              <a:rPr lang="en-US" dirty="0"/>
              <a:t>“Not all ED employees need to be a technologist or engineer but they do need to understand it.”</a:t>
            </a:r>
          </a:p>
          <a:p>
            <a:r>
              <a:rPr lang="en-US" dirty="0"/>
              <a:t>Awareness = Bona Fides</a:t>
            </a:r>
          </a:p>
          <a:p>
            <a:r>
              <a:rPr lang="en-US" dirty="0"/>
              <a:t>“You have to start rebuilding economic development from the ground up… change is an opportunity if you understand it and embrace it – and disruptive only if you don’t.”</a:t>
            </a:r>
          </a:p>
        </p:txBody>
      </p:sp>
      <p:pic>
        <p:nvPicPr>
          <p:cNvPr id="5" name="Picture 4">
            <a:extLst>
              <a:ext uri="{FF2B5EF4-FFF2-40B4-BE49-F238E27FC236}">
                <a16:creationId xmlns:a16="http://schemas.microsoft.com/office/drawing/2014/main" id="{74B98934-1D93-4673-B805-09ACE134E3DB}"/>
              </a:ext>
            </a:extLst>
          </p:cNvPr>
          <p:cNvPicPr>
            <a:picLocks noChangeAspect="1"/>
          </p:cNvPicPr>
          <p:nvPr/>
        </p:nvPicPr>
        <p:blipFill rotWithShape="1">
          <a:blip r:embed="rId2"/>
          <a:srcRect l="4860" r="4070"/>
          <a:stretch/>
        </p:blipFill>
        <p:spPr>
          <a:xfrm>
            <a:off x="5749255" y="0"/>
            <a:ext cx="6442745" cy="6858000"/>
          </a:xfrm>
          <a:prstGeom prst="rect">
            <a:avLst/>
          </a:prstGeom>
        </p:spPr>
      </p:pic>
    </p:spTree>
    <p:extLst>
      <p:ext uri="{BB962C8B-B14F-4D97-AF65-F5344CB8AC3E}">
        <p14:creationId xmlns:p14="http://schemas.microsoft.com/office/powerpoint/2010/main" val="111539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95FF-1B9C-445C-9027-523E5FB9AEF2}"/>
              </a:ext>
            </a:extLst>
          </p:cNvPr>
          <p:cNvSpPr>
            <a:spLocks noGrp="1"/>
          </p:cNvSpPr>
          <p:nvPr>
            <p:ph type="title"/>
          </p:nvPr>
        </p:nvSpPr>
        <p:spPr/>
        <p:txBody>
          <a:bodyPr/>
          <a:lstStyle/>
          <a:p>
            <a:r>
              <a:rPr lang="en-US" dirty="0"/>
              <a:t>“Today’s systems are never built for our next pivot.”</a:t>
            </a:r>
          </a:p>
        </p:txBody>
      </p:sp>
      <p:sp>
        <p:nvSpPr>
          <p:cNvPr id="3" name="Text Placeholder 2">
            <a:extLst>
              <a:ext uri="{FF2B5EF4-FFF2-40B4-BE49-F238E27FC236}">
                <a16:creationId xmlns:a16="http://schemas.microsoft.com/office/drawing/2014/main" id="{DCC861B4-8F23-4D0E-AF94-F18D314190B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31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B89A-5B01-4780-8288-5E4DB3C37771}"/>
              </a:ext>
            </a:extLst>
          </p:cNvPr>
          <p:cNvSpPr>
            <a:spLocks noGrp="1"/>
          </p:cNvSpPr>
          <p:nvPr>
            <p:ph type="title"/>
          </p:nvPr>
        </p:nvSpPr>
        <p:spPr/>
        <p:txBody>
          <a:bodyPr>
            <a:normAutofit fontScale="90000"/>
          </a:bodyPr>
          <a:lstStyle/>
          <a:p>
            <a:r>
              <a:rPr lang="en-US" dirty="0"/>
              <a:t>“Today’s systems are never built for our next pivot.”</a:t>
            </a:r>
          </a:p>
        </p:txBody>
      </p:sp>
      <p:pic>
        <p:nvPicPr>
          <p:cNvPr id="8" name="Content Placeholder 7">
            <a:extLst>
              <a:ext uri="{FF2B5EF4-FFF2-40B4-BE49-F238E27FC236}">
                <a16:creationId xmlns:a16="http://schemas.microsoft.com/office/drawing/2014/main" id="{62F5B684-004A-4DD9-BE70-C0526B7E2F6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735763" y="1223106"/>
            <a:ext cx="4816475" cy="4411789"/>
          </a:xfrm>
        </p:spPr>
      </p:pic>
      <p:sp>
        <p:nvSpPr>
          <p:cNvPr id="4" name="Text Placeholder 3">
            <a:extLst>
              <a:ext uri="{FF2B5EF4-FFF2-40B4-BE49-F238E27FC236}">
                <a16:creationId xmlns:a16="http://schemas.microsoft.com/office/drawing/2014/main" id="{4F0B7708-EBE8-4D57-81EB-98B766FF2AF3}"/>
              </a:ext>
            </a:extLst>
          </p:cNvPr>
          <p:cNvSpPr>
            <a:spLocks noGrp="1"/>
          </p:cNvSpPr>
          <p:nvPr>
            <p:ph type="body" sz="half" idx="2"/>
          </p:nvPr>
        </p:nvSpPr>
        <p:spPr/>
        <p:txBody>
          <a:bodyPr>
            <a:normAutofit/>
          </a:bodyPr>
          <a:lstStyle/>
          <a:p>
            <a:r>
              <a:rPr lang="en-US" dirty="0"/>
              <a:t>But “disruption” does not equal “disaster!”</a:t>
            </a:r>
          </a:p>
          <a:p>
            <a:r>
              <a:rPr lang="en-US" dirty="0"/>
              <a:t>Can make previous status quo can seem silly.</a:t>
            </a:r>
          </a:p>
        </p:txBody>
      </p:sp>
    </p:spTree>
    <p:extLst>
      <p:ext uri="{BB962C8B-B14F-4D97-AF65-F5344CB8AC3E}">
        <p14:creationId xmlns:p14="http://schemas.microsoft.com/office/powerpoint/2010/main" val="420217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CD90-BE18-43DE-B748-844FF90497E9}"/>
              </a:ext>
            </a:extLst>
          </p:cNvPr>
          <p:cNvSpPr>
            <a:spLocks noGrp="1"/>
          </p:cNvSpPr>
          <p:nvPr>
            <p:ph type="title"/>
          </p:nvPr>
        </p:nvSpPr>
        <p:spPr/>
        <p:txBody>
          <a:bodyPr/>
          <a:lstStyle/>
          <a:p>
            <a:r>
              <a:rPr lang="en-US" dirty="0"/>
              <a:t>1. Thinking about the future</a:t>
            </a:r>
          </a:p>
        </p:txBody>
      </p:sp>
      <p:pic>
        <p:nvPicPr>
          <p:cNvPr id="5" name="Content Placeholder 4">
            <a:extLst>
              <a:ext uri="{FF2B5EF4-FFF2-40B4-BE49-F238E27FC236}">
                <a16:creationId xmlns:a16="http://schemas.microsoft.com/office/drawing/2014/main" id="{535160AC-7A2B-4EAC-964E-7A9BE8F5453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893798" y="2232899"/>
            <a:ext cx="6404403" cy="4271686"/>
          </a:xfrm>
        </p:spPr>
      </p:pic>
    </p:spTree>
    <p:extLst>
      <p:ext uri="{BB962C8B-B14F-4D97-AF65-F5344CB8AC3E}">
        <p14:creationId xmlns:p14="http://schemas.microsoft.com/office/powerpoint/2010/main" val="417541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CE7B-9CF6-459D-8C2B-45C6C1A94269}"/>
              </a:ext>
            </a:extLst>
          </p:cNvPr>
          <p:cNvSpPr>
            <a:spLocks noGrp="1"/>
          </p:cNvSpPr>
          <p:nvPr>
            <p:ph type="title"/>
          </p:nvPr>
        </p:nvSpPr>
        <p:spPr/>
        <p:txBody>
          <a:bodyPr/>
          <a:lstStyle/>
          <a:p>
            <a:r>
              <a:rPr lang="en-US" dirty="0"/>
              <a:t>1. Thinking about the future</a:t>
            </a:r>
          </a:p>
        </p:txBody>
      </p:sp>
      <p:sp>
        <p:nvSpPr>
          <p:cNvPr id="3" name="Content Placeholder 2">
            <a:extLst>
              <a:ext uri="{FF2B5EF4-FFF2-40B4-BE49-F238E27FC236}">
                <a16:creationId xmlns:a16="http://schemas.microsoft.com/office/drawing/2014/main" id="{CAC5ECB7-23E0-4F52-BF96-5552B566AC9F}"/>
              </a:ext>
            </a:extLst>
          </p:cNvPr>
          <p:cNvSpPr>
            <a:spLocks noGrp="1"/>
          </p:cNvSpPr>
          <p:nvPr>
            <p:ph sz="half" idx="1"/>
          </p:nvPr>
        </p:nvSpPr>
        <p:spPr/>
        <p:txBody>
          <a:bodyPr>
            <a:normAutofit fontScale="85000" lnSpcReduction="20000"/>
          </a:bodyPr>
          <a:lstStyle/>
          <a:p>
            <a:r>
              <a:rPr lang="en-US" dirty="0"/>
              <a:t>People can work from anywhere.</a:t>
            </a:r>
          </a:p>
          <a:p>
            <a:pPr lvl="1"/>
            <a:r>
              <a:rPr lang="en-US" dirty="0"/>
              <a:t>Companies are taking less office space per employee.</a:t>
            </a:r>
          </a:p>
          <a:p>
            <a:r>
              <a:rPr lang="en-US" dirty="0"/>
              <a:t>Key institutions may be overbuilt: hospitals, colleges, business parks.</a:t>
            </a:r>
          </a:p>
          <a:p>
            <a:pPr lvl="1"/>
            <a:r>
              <a:rPr lang="en-US" dirty="0"/>
              <a:t>Big implications where public services are dependent on real estate tax base.</a:t>
            </a:r>
          </a:p>
          <a:p>
            <a:pPr lvl="1"/>
            <a:r>
              <a:rPr lang="en-US" dirty="0"/>
              <a:t>MUCH more interest locally in 2,500-10,000 sf scale for industry than in 25,000-plus.</a:t>
            </a:r>
          </a:p>
          <a:p>
            <a:pPr lvl="1"/>
            <a:r>
              <a:rPr lang="en-US" dirty="0"/>
              <a:t>Potential business opportunity for key institutions in creating “condo” spaces for businesses.</a:t>
            </a:r>
          </a:p>
          <a:p>
            <a:pPr lvl="2"/>
            <a:r>
              <a:rPr lang="en-US" dirty="0"/>
              <a:t>Can create a sensible talent pipeline option!</a:t>
            </a:r>
          </a:p>
        </p:txBody>
      </p:sp>
      <p:sp>
        <p:nvSpPr>
          <p:cNvPr id="4" name="Content Placeholder 3">
            <a:extLst>
              <a:ext uri="{FF2B5EF4-FFF2-40B4-BE49-F238E27FC236}">
                <a16:creationId xmlns:a16="http://schemas.microsoft.com/office/drawing/2014/main" id="{9E322EB3-8A9F-4628-95DF-D01EE1DD5E39}"/>
              </a:ext>
            </a:extLst>
          </p:cNvPr>
          <p:cNvSpPr>
            <a:spLocks noGrp="1"/>
          </p:cNvSpPr>
          <p:nvPr>
            <p:ph sz="half" idx="2"/>
          </p:nvPr>
        </p:nvSpPr>
        <p:spPr/>
        <p:txBody>
          <a:bodyPr>
            <a:normAutofit fontScale="85000" lnSpcReduction="20000"/>
          </a:bodyPr>
          <a:lstStyle/>
          <a:p>
            <a:r>
              <a:rPr lang="en-US" dirty="0"/>
              <a:t>Only two ways to attract/retain companies.</a:t>
            </a:r>
          </a:p>
          <a:p>
            <a:pPr lvl="1"/>
            <a:r>
              <a:rPr lang="en-US" dirty="0"/>
              <a:t>Pursue industries for which a community has requisite assets/amenities.</a:t>
            </a:r>
          </a:p>
          <a:p>
            <a:pPr lvl="1"/>
            <a:r>
              <a:rPr lang="en-US" dirty="0"/>
              <a:t>Identify desired industries, analyze required assets/amenities, and acquire them.</a:t>
            </a:r>
          </a:p>
          <a:p>
            <a:r>
              <a:rPr lang="en-US" dirty="0"/>
              <a:t>Modern telecom infrastructure is necessary no matter how rural.</a:t>
            </a:r>
          </a:p>
          <a:p>
            <a:r>
              <a:rPr lang="en-US" dirty="0"/>
              <a:t>KNOW THYSELF: your assets and your limitations.</a:t>
            </a:r>
          </a:p>
          <a:p>
            <a:pPr lvl="1"/>
            <a:r>
              <a:rPr lang="en-US" dirty="0"/>
              <a:t>Overselling is a waste of time and energy!</a:t>
            </a:r>
          </a:p>
          <a:p>
            <a:endParaRPr lang="en-US" dirty="0"/>
          </a:p>
        </p:txBody>
      </p:sp>
    </p:spTree>
    <p:extLst>
      <p:ext uri="{BB962C8B-B14F-4D97-AF65-F5344CB8AC3E}">
        <p14:creationId xmlns:p14="http://schemas.microsoft.com/office/powerpoint/2010/main" val="408888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CD90-BE18-43DE-B748-844FF90497E9}"/>
              </a:ext>
            </a:extLst>
          </p:cNvPr>
          <p:cNvSpPr>
            <a:spLocks noGrp="1"/>
          </p:cNvSpPr>
          <p:nvPr>
            <p:ph type="title"/>
          </p:nvPr>
        </p:nvSpPr>
        <p:spPr/>
        <p:txBody>
          <a:bodyPr/>
          <a:lstStyle/>
          <a:p>
            <a:r>
              <a:rPr lang="en-US" dirty="0"/>
              <a:t>2. the future of infrastructure</a:t>
            </a:r>
          </a:p>
        </p:txBody>
      </p:sp>
      <p:sp>
        <p:nvSpPr>
          <p:cNvPr id="4" name="Content Placeholder 3">
            <a:extLst>
              <a:ext uri="{FF2B5EF4-FFF2-40B4-BE49-F238E27FC236}">
                <a16:creationId xmlns:a16="http://schemas.microsoft.com/office/drawing/2014/main" id="{2B1ADF71-201D-4F3D-84CC-35B981E6266A}"/>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6F8641C-B6D7-4E9D-B644-3F2E69F022E0}"/>
              </a:ext>
            </a:extLst>
          </p:cNvPr>
          <p:cNvPicPr>
            <a:picLocks noChangeAspect="1"/>
          </p:cNvPicPr>
          <p:nvPr/>
        </p:nvPicPr>
        <p:blipFill>
          <a:blip r:embed="rId2"/>
          <a:stretch>
            <a:fillRect/>
          </a:stretch>
        </p:blipFill>
        <p:spPr>
          <a:xfrm>
            <a:off x="2944368" y="2368744"/>
            <a:ext cx="6303264" cy="4315112"/>
          </a:xfrm>
          <a:prstGeom prst="rect">
            <a:avLst/>
          </a:prstGeom>
        </p:spPr>
      </p:pic>
    </p:spTree>
    <p:extLst>
      <p:ext uri="{BB962C8B-B14F-4D97-AF65-F5344CB8AC3E}">
        <p14:creationId xmlns:p14="http://schemas.microsoft.com/office/powerpoint/2010/main" val="52128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CE7B-9CF6-459D-8C2B-45C6C1A94269}"/>
              </a:ext>
            </a:extLst>
          </p:cNvPr>
          <p:cNvSpPr>
            <a:spLocks noGrp="1"/>
          </p:cNvSpPr>
          <p:nvPr>
            <p:ph type="title"/>
          </p:nvPr>
        </p:nvSpPr>
        <p:spPr/>
        <p:txBody>
          <a:bodyPr/>
          <a:lstStyle/>
          <a:p>
            <a:r>
              <a:rPr lang="en-US" dirty="0"/>
              <a:t>2. the future of infrastructure</a:t>
            </a:r>
          </a:p>
        </p:txBody>
      </p:sp>
      <p:sp>
        <p:nvSpPr>
          <p:cNvPr id="3" name="Content Placeholder 2">
            <a:extLst>
              <a:ext uri="{FF2B5EF4-FFF2-40B4-BE49-F238E27FC236}">
                <a16:creationId xmlns:a16="http://schemas.microsoft.com/office/drawing/2014/main" id="{CAC5ECB7-23E0-4F52-BF96-5552B566AC9F}"/>
              </a:ext>
            </a:extLst>
          </p:cNvPr>
          <p:cNvSpPr>
            <a:spLocks noGrp="1"/>
          </p:cNvSpPr>
          <p:nvPr>
            <p:ph sz="half" idx="1"/>
          </p:nvPr>
        </p:nvSpPr>
        <p:spPr>
          <a:xfrm>
            <a:off x="1581912" y="2638043"/>
            <a:ext cx="4271771" cy="3385251"/>
          </a:xfrm>
        </p:spPr>
        <p:txBody>
          <a:bodyPr>
            <a:normAutofit fontScale="92500" lnSpcReduction="10000"/>
          </a:bodyPr>
          <a:lstStyle/>
          <a:p>
            <a:r>
              <a:rPr lang="en-US" dirty="0"/>
              <a:t>By 2030: high quality visual communication enabling virtual meetings.</a:t>
            </a:r>
          </a:p>
          <a:p>
            <a:pPr lvl="1"/>
            <a:r>
              <a:rPr lang="en-US" dirty="0"/>
              <a:t>Visual communication technology establishes trust between parties.</a:t>
            </a:r>
          </a:p>
          <a:p>
            <a:pPr lvl="2"/>
            <a:r>
              <a:rPr lang="en-US" dirty="0"/>
              <a:t>Major implications for rural businesses with non-local customer base: virtual storefront.</a:t>
            </a:r>
          </a:p>
          <a:p>
            <a:r>
              <a:rPr lang="en-US" dirty="0"/>
              <a:t>Augmented reality has applications beyond </a:t>
            </a:r>
            <a:r>
              <a:rPr lang="en-US" dirty="0" err="1"/>
              <a:t>Pokemon</a:t>
            </a:r>
            <a:r>
              <a:rPr lang="en-US" dirty="0"/>
              <a:t> Go</a:t>
            </a:r>
          </a:p>
          <a:p>
            <a:pPr lvl="1"/>
            <a:r>
              <a:rPr lang="en-US" dirty="0"/>
              <a:t>Enhance street life</a:t>
            </a:r>
          </a:p>
          <a:p>
            <a:pPr lvl="1"/>
            <a:r>
              <a:rPr lang="en-US" dirty="0"/>
              <a:t>Engage residents and visitors</a:t>
            </a:r>
          </a:p>
          <a:p>
            <a:pPr lvl="1"/>
            <a:r>
              <a:rPr lang="en-US" dirty="0"/>
              <a:t>Reframe public space uses and images</a:t>
            </a:r>
          </a:p>
        </p:txBody>
      </p:sp>
      <p:sp>
        <p:nvSpPr>
          <p:cNvPr id="4" name="Content Placeholder 3">
            <a:extLst>
              <a:ext uri="{FF2B5EF4-FFF2-40B4-BE49-F238E27FC236}">
                <a16:creationId xmlns:a16="http://schemas.microsoft.com/office/drawing/2014/main" id="{834EBCDF-2E32-45F0-AF3E-BABBB28667B1}"/>
              </a:ext>
            </a:extLst>
          </p:cNvPr>
          <p:cNvSpPr>
            <a:spLocks noGrp="1"/>
          </p:cNvSpPr>
          <p:nvPr>
            <p:ph sz="half" idx="2"/>
          </p:nvPr>
        </p:nvSpPr>
        <p:spPr>
          <a:xfrm>
            <a:off x="6338315" y="2638044"/>
            <a:ext cx="4270247" cy="3385250"/>
          </a:xfrm>
        </p:spPr>
        <p:txBody>
          <a:bodyPr>
            <a:normAutofit fontScale="92500" lnSpcReduction="10000"/>
          </a:bodyPr>
          <a:lstStyle/>
          <a:p>
            <a:r>
              <a:rPr lang="en-US" dirty="0"/>
              <a:t>Many ways to provide broadband</a:t>
            </a:r>
          </a:p>
          <a:p>
            <a:pPr lvl="1"/>
            <a:r>
              <a:rPr lang="en-US" dirty="0"/>
              <a:t>Fiber, Satellite, Fixed Wireless, Balloons</a:t>
            </a:r>
          </a:p>
          <a:p>
            <a:pPr lvl="1"/>
            <a:r>
              <a:rPr lang="en-US" dirty="0"/>
              <a:t>Municipal Electric Utilities as providers</a:t>
            </a:r>
          </a:p>
          <a:p>
            <a:r>
              <a:rPr lang="en-US" dirty="0"/>
              <a:t>The MOST SUCCESSFUL projects are multi-purpose, especially in rural areas</a:t>
            </a:r>
          </a:p>
          <a:p>
            <a:pPr lvl="1"/>
            <a:r>
              <a:rPr lang="en-US" dirty="0"/>
              <a:t>Healthcare services</a:t>
            </a:r>
          </a:p>
          <a:p>
            <a:pPr lvl="1"/>
            <a:r>
              <a:rPr lang="en-US" dirty="0"/>
              <a:t>Educational facilities</a:t>
            </a:r>
          </a:p>
          <a:p>
            <a:pPr lvl="1"/>
            <a:r>
              <a:rPr lang="en-US" dirty="0"/>
              <a:t>Business development</a:t>
            </a:r>
          </a:p>
          <a:p>
            <a:pPr lvl="1"/>
            <a:r>
              <a:rPr lang="en-US" dirty="0"/>
              <a:t>Smart Grid and other utility management</a:t>
            </a:r>
          </a:p>
        </p:txBody>
      </p:sp>
    </p:spTree>
    <p:extLst>
      <p:ext uri="{BB962C8B-B14F-4D97-AF65-F5344CB8AC3E}">
        <p14:creationId xmlns:p14="http://schemas.microsoft.com/office/powerpoint/2010/main" val="40370819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296</TotalTime>
  <Words>1166</Words>
  <Application>Microsoft Office PowerPoint</Application>
  <PresentationFormat>Widescreen</PresentationFormat>
  <Paragraphs>125</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Gill Sans MT</vt:lpstr>
      <vt:lpstr>Parcel</vt:lpstr>
      <vt:lpstr>“Future-ready” economic development organizations</vt:lpstr>
      <vt:lpstr>International economic development council webinar series</vt:lpstr>
      <vt:lpstr>The future-ready framework: control what you can control</vt:lpstr>
      <vt:lpstr>“Today’s systems are never built for our next pivot.”</vt:lpstr>
      <vt:lpstr>“Today’s systems are never built for our next pivot.”</vt:lpstr>
      <vt:lpstr>1. Thinking about the future</vt:lpstr>
      <vt:lpstr>1. Thinking about the future</vt:lpstr>
      <vt:lpstr>2. the future of infrastructure</vt:lpstr>
      <vt:lpstr>2. the future of infrastructure</vt:lpstr>
      <vt:lpstr>3. The Future of Work</vt:lpstr>
      <vt:lpstr>3. the future of Work</vt:lpstr>
      <vt:lpstr>3. the future of Work</vt:lpstr>
      <vt:lpstr>3. The Future of Work</vt:lpstr>
      <vt:lpstr>4. The future of technology development and commercialization</vt:lpstr>
      <vt:lpstr>“If you don’t have the talent, you will probably be fighting a losing battle.”</vt:lpstr>
      <vt:lpstr>4. The future of technology development and commercialization</vt:lpstr>
      <vt:lpstr>4. The future of technology development and commercialization</vt:lpstr>
      <vt:lpstr>4. The future of technology development and commercialization</vt:lpstr>
      <vt:lpstr>5. The future of economic development practices</vt:lpstr>
      <vt:lpstr>5. The future of economic development practices</vt:lpstr>
      <vt:lpstr>5. The future of economic development practices</vt:lpstr>
      <vt:lpstr>5. The future of economic development practices</vt:lpstr>
      <vt:lpstr>5. The future of economic development practices</vt:lpstr>
      <vt:lpstr>Thanks very much!</vt:lpstr>
      <vt:lpstr>About the iedc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“Future-ready” economic development organizations</dc:title>
  <dc:creator>Jonathan</dc:creator>
  <cp:lastModifiedBy>Jonathan</cp:lastModifiedBy>
  <cp:revision>24</cp:revision>
  <dcterms:created xsi:type="dcterms:W3CDTF">2019-03-19T05:53:15Z</dcterms:created>
  <dcterms:modified xsi:type="dcterms:W3CDTF">2019-03-19T10:49:30Z</dcterms:modified>
</cp:coreProperties>
</file>