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5" d="100"/>
          <a:sy n="95" d="100"/>
        </p:scale>
        <p:origin x="82"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11/19/2020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11/19/2020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care.gov/glossary/co-insurance" TargetMode="External"/><Relationship Id="rId2" Type="http://schemas.openxmlformats.org/officeDocument/2006/relationships/hyperlink" Target="https://www.healthcare.gov/glossary/co-payment" TargetMode="External"/><Relationship Id="rId1" Type="http://schemas.openxmlformats.org/officeDocument/2006/relationships/slideLayout" Target="../slideLayouts/slideLayout14.xml"/><Relationship Id="rId6" Type="http://schemas.openxmlformats.org/officeDocument/2006/relationships/hyperlink" Target="https://www.healthcare.gov/glossary/premium" TargetMode="External"/><Relationship Id="rId5" Type="http://schemas.openxmlformats.org/officeDocument/2006/relationships/hyperlink" Target="https://www.healthcare.gov/glossary/deductible" TargetMode="External"/><Relationship Id="rId4" Type="http://schemas.openxmlformats.org/officeDocument/2006/relationships/hyperlink" Target="https://www.healthcare.gov/glossary/allowed-amount"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healthcare.gov/glossary/premium"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Insurance How-</a:t>
            </a:r>
            <a:r>
              <a:rPr lang="en-US" dirty="0" err="1" smtClean="0"/>
              <a:t>to’s</a:t>
            </a:r>
            <a:endParaRPr lang="en-US" dirty="0"/>
          </a:p>
        </p:txBody>
      </p:sp>
      <p:sp>
        <p:nvSpPr>
          <p:cNvPr id="3" name="Subtitle 2"/>
          <p:cNvSpPr>
            <a:spLocks noGrp="1"/>
          </p:cNvSpPr>
          <p:nvPr>
            <p:ph type="subTitle" idx="1"/>
          </p:nvPr>
        </p:nvSpPr>
        <p:spPr/>
        <p:txBody>
          <a:bodyPr/>
          <a:lstStyle/>
          <a:p>
            <a:r>
              <a:rPr lang="en-US" dirty="0" err="1" smtClean="0"/>
              <a:t>SOVtyp</a:t>
            </a:r>
            <a:endParaRPr lang="en-US" dirty="0"/>
          </a:p>
        </p:txBody>
      </p:sp>
    </p:spTree>
    <p:extLst>
      <p:ext uri="{BB962C8B-B14F-4D97-AF65-F5344CB8AC3E}">
        <p14:creationId xmlns:p14="http://schemas.microsoft.com/office/powerpoint/2010/main" val="971620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How-</a:t>
            </a:r>
            <a:r>
              <a:rPr lang="en-US" dirty="0" err="1" smtClean="0"/>
              <a:t>to’s</a:t>
            </a:r>
            <a:endParaRPr lang="en-US" dirty="0"/>
          </a:p>
        </p:txBody>
      </p:sp>
      <p:sp>
        <p:nvSpPr>
          <p:cNvPr id="3" name="Content Placeholder 2"/>
          <p:cNvSpPr>
            <a:spLocks noGrp="1"/>
          </p:cNvSpPr>
          <p:nvPr>
            <p:ph sz="quarter" idx="13"/>
          </p:nvPr>
        </p:nvSpPr>
        <p:spPr/>
        <p:txBody>
          <a:bodyPr/>
          <a:lstStyle/>
          <a:p>
            <a:r>
              <a:rPr lang="en-US" dirty="0" smtClean="0"/>
              <a:t>Intros</a:t>
            </a:r>
          </a:p>
          <a:p>
            <a:pPr lvl="1"/>
            <a:r>
              <a:rPr lang="en-US" dirty="0" smtClean="0"/>
              <a:t>Brittany Schmidt, DC</a:t>
            </a:r>
          </a:p>
          <a:p>
            <a:pPr lvl="2"/>
            <a:r>
              <a:rPr lang="en-US" dirty="0" smtClean="0"/>
              <a:t>Works in health care as a chiropractor </a:t>
            </a:r>
          </a:p>
          <a:p>
            <a:pPr lvl="1"/>
            <a:r>
              <a:rPr lang="en-US" dirty="0" smtClean="0"/>
              <a:t>Daniel </a:t>
            </a:r>
            <a:r>
              <a:rPr lang="en-US" dirty="0" err="1" smtClean="0"/>
              <a:t>Quipp</a:t>
            </a:r>
            <a:r>
              <a:rPr lang="en-US" dirty="0" smtClean="0"/>
              <a:t> </a:t>
            </a:r>
          </a:p>
          <a:p>
            <a:pPr lvl="2"/>
            <a:r>
              <a:rPr lang="en-US" dirty="0" smtClean="0"/>
              <a:t>Health care assister with </a:t>
            </a:r>
            <a:r>
              <a:rPr lang="en-US" dirty="0" err="1" smtClean="0"/>
              <a:t>sevca</a:t>
            </a:r>
            <a:r>
              <a:rPr lang="en-US" dirty="0" smtClean="0"/>
              <a:t> </a:t>
            </a:r>
          </a:p>
        </p:txBody>
      </p:sp>
      <p:sp>
        <p:nvSpPr>
          <p:cNvPr id="4" name="Content Placeholder 3"/>
          <p:cNvSpPr>
            <a:spLocks noGrp="1"/>
          </p:cNvSpPr>
          <p:nvPr>
            <p:ph sz="quarter" idx="14"/>
          </p:nvPr>
        </p:nvSpPr>
        <p:spPr/>
        <p:txBody>
          <a:bodyPr/>
          <a:lstStyle/>
          <a:p>
            <a:r>
              <a:rPr lang="en-US" dirty="0" smtClean="0"/>
              <a:t>Goals for tonight</a:t>
            </a:r>
          </a:p>
          <a:p>
            <a:pPr lvl="1"/>
            <a:r>
              <a:rPr lang="en-US" dirty="0" smtClean="0"/>
              <a:t>Basic insurance terminology 101</a:t>
            </a:r>
          </a:p>
          <a:p>
            <a:pPr lvl="1"/>
            <a:r>
              <a:rPr lang="en-US" dirty="0" smtClean="0"/>
              <a:t>How to navigate </a:t>
            </a:r>
            <a:r>
              <a:rPr lang="en-US" dirty="0" err="1" smtClean="0"/>
              <a:t>vt</a:t>
            </a:r>
            <a:r>
              <a:rPr lang="en-US" dirty="0" smtClean="0"/>
              <a:t> health connect</a:t>
            </a:r>
          </a:p>
          <a:p>
            <a:pPr lvl="1"/>
            <a:r>
              <a:rPr lang="en-US" dirty="0" smtClean="0"/>
              <a:t>What you need to know as a health insurance consumer</a:t>
            </a:r>
          </a:p>
          <a:p>
            <a:pPr lvl="1"/>
            <a:r>
              <a:rPr lang="en-US" dirty="0" smtClean="0"/>
              <a:t>Asking all the questions! </a:t>
            </a:r>
          </a:p>
        </p:txBody>
      </p:sp>
    </p:spTree>
    <p:extLst>
      <p:ext uri="{BB962C8B-B14F-4D97-AF65-F5344CB8AC3E}">
        <p14:creationId xmlns:p14="http://schemas.microsoft.com/office/powerpoint/2010/main" val="417477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sz="quarter" idx="13"/>
          </p:nvPr>
        </p:nvSpPr>
        <p:spPr/>
        <p:txBody>
          <a:bodyPr/>
          <a:lstStyle/>
          <a:p>
            <a:r>
              <a:rPr lang="en-US" dirty="0" smtClean="0"/>
              <a:t>Educational purposes only</a:t>
            </a:r>
          </a:p>
          <a:p>
            <a:r>
              <a:rPr lang="en-US" dirty="0" smtClean="0"/>
              <a:t>No medical, legal, or insurance advice</a:t>
            </a:r>
          </a:p>
          <a:p>
            <a:r>
              <a:rPr lang="en-US" dirty="0" smtClean="0"/>
              <a:t>We can’t tell you what plan to pick </a:t>
            </a:r>
          </a:p>
          <a:p>
            <a:r>
              <a:rPr lang="en-US" dirty="0" smtClean="0"/>
              <a:t>We are not insurance experts </a:t>
            </a:r>
          </a:p>
          <a:p>
            <a:endParaRPr lang="en-US" dirty="0"/>
          </a:p>
        </p:txBody>
      </p:sp>
    </p:spTree>
    <p:extLst>
      <p:ext uri="{BB962C8B-B14F-4D97-AF65-F5344CB8AC3E}">
        <p14:creationId xmlns:p14="http://schemas.microsoft.com/office/powerpoint/2010/main" val="221722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terms</a:t>
            </a:r>
            <a:endParaRPr lang="en-US" dirty="0"/>
          </a:p>
        </p:txBody>
      </p:sp>
      <p:sp>
        <p:nvSpPr>
          <p:cNvPr id="3" name="Text Placeholder 2"/>
          <p:cNvSpPr>
            <a:spLocks noGrp="1"/>
          </p:cNvSpPr>
          <p:nvPr>
            <p:ph type="body" idx="1"/>
          </p:nvPr>
        </p:nvSpPr>
        <p:spPr/>
        <p:txBody>
          <a:bodyPr/>
          <a:lstStyle/>
          <a:p>
            <a:r>
              <a:rPr lang="en-US" dirty="0" smtClean="0"/>
              <a:t>premium</a:t>
            </a:r>
            <a:endParaRPr lang="en-US" dirty="0"/>
          </a:p>
        </p:txBody>
      </p:sp>
      <p:sp>
        <p:nvSpPr>
          <p:cNvPr id="4" name="Text Placeholder 3"/>
          <p:cNvSpPr>
            <a:spLocks noGrp="1"/>
          </p:cNvSpPr>
          <p:nvPr>
            <p:ph type="body" sz="half" idx="15"/>
          </p:nvPr>
        </p:nvSpPr>
        <p:spPr/>
        <p:txBody>
          <a:bodyPr>
            <a:normAutofit/>
          </a:bodyPr>
          <a:lstStyle/>
          <a:p>
            <a:r>
              <a:rPr lang="en-US" dirty="0">
                <a:latin typeface="Arial" panose="020B0604020202020204" pitchFamily="34" charset="0"/>
                <a:cs typeface="Arial" panose="020B0604020202020204" pitchFamily="34" charset="0"/>
              </a:rPr>
              <a:t>The amount you pay for your health insurance every month. In addition to your premium, you usually have to pay other costs for your health care, including a deductible, copayments, and coinsurance. </a:t>
            </a:r>
            <a:endParaRPr lang="en-US" dirty="0"/>
          </a:p>
        </p:txBody>
      </p:sp>
      <p:sp>
        <p:nvSpPr>
          <p:cNvPr id="5" name="Text Placeholder 4"/>
          <p:cNvSpPr>
            <a:spLocks noGrp="1"/>
          </p:cNvSpPr>
          <p:nvPr>
            <p:ph type="body" sz="quarter" idx="3"/>
          </p:nvPr>
        </p:nvSpPr>
        <p:spPr/>
        <p:txBody>
          <a:bodyPr/>
          <a:lstStyle/>
          <a:p>
            <a:r>
              <a:rPr lang="en-US" sz="2000" dirty="0" smtClean="0"/>
              <a:t>network</a:t>
            </a:r>
            <a:endParaRPr lang="en-US" sz="2000" dirty="0"/>
          </a:p>
        </p:txBody>
      </p:sp>
      <p:sp>
        <p:nvSpPr>
          <p:cNvPr id="6" name="Text Placeholder 5"/>
          <p:cNvSpPr>
            <a:spLocks noGrp="1"/>
          </p:cNvSpPr>
          <p:nvPr>
            <p:ph type="body" sz="half" idx="16"/>
          </p:nvPr>
        </p:nvSpPr>
        <p:spPr/>
        <p:txBody>
          <a:bodyPr>
            <a:normAutofit fontScale="92500"/>
          </a:bodyPr>
          <a:lstStyle/>
          <a:p>
            <a:r>
              <a:rPr lang="en-US" dirty="0">
                <a:latin typeface="Arial" panose="020B0604020202020204" pitchFamily="34" charset="0"/>
                <a:cs typeface="Arial" panose="020B0604020202020204" pitchFamily="34" charset="0"/>
              </a:rPr>
              <a:t>The facilities, providers and suppliers your health insurer or plan has contracted with to provide health care </a:t>
            </a:r>
            <a:r>
              <a:rPr lang="en-US" dirty="0" smtClean="0">
                <a:latin typeface="Arial" panose="020B0604020202020204" pitchFamily="34" charset="0"/>
                <a:cs typeface="Arial" panose="020B0604020202020204" pitchFamily="34" charset="0"/>
              </a:rPr>
              <a:t>services.</a:t>
            </a:r>
          </a:p>
          <a:p>
            <a:r>
              <a:rPr lang="en-US" dirty="0" smtClean="0">
                <a:latin typeface="Arial" panose="020B0604020202020204" pitchFamily="34" charset="0"/>
                <a:cs typeface="Arial" panose="020B0604020202020204" pitchFamily="34" charset="0"/>
              </a:rPr>
              <a:t>In network: providers or facilities contracted with your plan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out of network: providers or facilities not contracted with your plan</a:t>
            </a:r>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3"/>
          </p:nvPr>
        </p:nvSpPr>
        <p:spPr/>
        <p:txBody>
          <a:bodyPr/>
          <a:lstStyle/>
          <a:p>
            <a:r>
              <a:rPr lang="en-US" dirty="0" smtClean="0"/>
              <a:t>Different plan types</a:t>
            </a:r>
            <a:endParaRPr lang="en-US" dirty="0"/>
          </a:p>
        </p:txBody>
      </p:sp>
      <p:sp>
        <p:nvSpPr>
          <p:cNvPr id="8" name="Text Placeholder 7"/>
          <p:cNvSpPr>
            <a:spLocks noGrp="1"/>
          </p:cNvSpPr>
          <p:nvPr>
            <p:ph type="body" sz="half" idx="17"/>
          </p:nvPr>
        </p:nvSpPr>
        <p:spPr/>
        <p:txBody>
          <a:bodyPr>
            <a:normAutofit fontScale="62500" lnSpcReduction="20000"/>
          </a:bodyPr>
          <a:lstStyle/>
          <a:p>
            <a:pPr marL="285750" indent="-285750" algn="l">
              <a:buFont typeface="Arial" panose="020B0604020202020204" pitchFamily="34" charset="0"/>
              <a:buChar char="•"/>
            </a:pPr>
            <a:r>
              <a:rPr lang="en-US" dirty="0" smtClean="0">
                <a:latin typeface="Arial" panose="020B0604020202020204" pitchFamily="34" charset="0"/>
                <a:cs typeface="Arial" panose="020B0604020202020204" pitchFamily="34" charset="0"/>
              </a:rPr>
              <a:t>Medicaid: in Vermont “Green mountain care,” this is a state run program that provides insurance to low income individuals, individuals with disabilities, the elderly, children and families, pregnant women, </a:t>
            </a:r>
            <a:r>
              <a:rPr lang="en-US" dirty="0" err="1" smtClean="0">
                <a:latin typeface="Arial" panose="020B0604020202020204" pitchFamily="34" charset="0"/>
                <a:cs typeface="Arial" panose="020B0604020202020204" pitchFamily="34" charset="0"/>
              </a:rPr>
              <a:t>etcs</a:t>
            </a:r>
            <a:r>
              <a:rPr lang="en-US" dirty="0" smtClean="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dirty="0" smtClean="0">
                <a:latin typeface="Arial" panose="020B0604020202020204" pitchFamily="34" charset="0"/>
                <a:cs typeface="Arial" panose="020B0604020202020204" pitchFamily="34" charset="0"/>
              </a:rPr>
              <a:t>Medicare: federal plan generally for individuals over 65 or individuals with disabilities</a:t>
            </a:r>
          </a:p>
          <a:p>
            <a:pPr marL="285750" indent="-285750" algn="l">
              <a:buFont typeface="Arial" panose="020B0604020202020204" pitchFamily="34" charset="0"/>
              <a:buChar char="•"/>
            </a:pPr>
            <a:r>
              <a:rPr lang="en-US" dirty="0" smtClean="0">
                <a:latin typeface="Arial" panose="020B0604020202020204" pitchFamily="34" charset="0"/>
                <a:cs typeface="Arial" panose="020B0604020202020204" pitchFamily="34" charset="0"/>
              </a:rPr>
              <a:t>Commercial insurance: plans through various insurance companies</a:t>
            </a:r>
          </a:p>
          <a:p>
            <a:pPr marL="285750" indent="-285750" algn="l">
              <a:buFont typeface="Arial" panose="020B0604020202020204" pitchFamily="34" charset="0"/>
              <a:buChar char="•"/>
            </a:pPr>
            <a:r>
              <a:rPr lang="en-US" dirty="0" err="1" smtClean="0">
                <a:latin typeface="Arial" panose="020B0604020202020204" pitchFamily="34" charset="0"/>
                <a:cs typeface="Arial" panose="020B0604020202020204" pitchFamily="34" charset="0"/>
              </a:rPr>
              <a:t>hSA</a:t>
            </a:r>
            <a:r>
              <a:rPr lang="en-US" dirty="0" smtClean="0">
                <a:latin typeface="Arial" panose="020B0604020202020204" pitchFamily="34" charset="0"/>
                <a:cs typeface="Arial" panose="020B0604020202020204" pitchFamily="34" charset="0"/>
              </a:rPr>
              <a:t>/FSA: HSA usually for high deductible plans, it is a savings account used for health purposes. FSA usually a part of benefits package through employer. </a:t>
            </a:r>
          </a:p>
          <a:p>
            <a:pPr marL="285750" indent="-285750" algn="l">
              <a:buFont typeface="Arial" panose="020B0604020202020204" pitchFamily="34" charset="0"/>
              <a:buChar char="•"/>
            </a:pPr>
            <a:endParaRPr lang="en-US" dirty="0"/>
          </a:p>
        </p:txBody>
      </p:sp>
      <p:sp>
        <p:nvSpPr>
          <p:cNvPr id="9" name="TextBox 8"/>
          <p:cNvSpPr txBox="1"/>
          <p:nvPr/>
        </p:nvSpPr>
        <p:spPr>
          <a:xfrm>
            <a:off x="3938337" y="1493172"/>
            <a:ext cx="4162926"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Definitions from healthcare.gov Glossary</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25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terms </a:t>
            </a:r>
            <a:endParaRPr lang="en-US" dirty="0"/>
          </a:p>
        </p:txBody>
      </p:sp>
      <p:sp>
        <p:nvSpPr>
          <p:cNvPr id="3" name="Text Placeholder 2"/>
          <p:cNvSpPr>
            <a:spLocks noGrp="1"/>
          </p:cNvSpPr>
          <p:nvPr>
            <p:ph type="body" idx="1"/>
          </p:nvPr>
        </p:nvSpPr>
        <p:spPr/>
        <p:txBody>
          <a:bodyPr/>
          <a:lstStyle/>
          <a:p>
            <a:r>
              <a:rPr lang="en-US" dirty="0" smtClean="0"/>
              <a:t>deductible</a:t>
            </a:r>
            <a:endParaRPr lang="en-US" dirty="0"/>
          </a:p>
        </p:txBody>
      </p:sp>
      <p:sp>
        <p:nvSpPr>
          <p:cNvPr id="4" name="Text Placeholder 3"/>
          <p:cNvSpPr>
            <a:spLocks noGrp="1"/>
          </p:cNvSpPr>
          <p:nvPr>
            <p:ph type="body" sz="half" idx="15"/>
          </p:nvPr>
        </p:nvSpPr>
        <p:spPr/>
        <p:txBody>
          <a:bodyPr>
            <a:normAutofit fontScale="85000" lnSpcReduction="10000"/>
          </a:bodyPr>
          <a:lstStyle/>
          <a:p>
            <a:r>
              <a:rPr lang="en-US" dirty="0">
                <a:latin typeface="Arial" panose="020B0604020202020204" pitchFamily="34" charset="0"/>
                <a:cs typeface="Arial" panose="020B0604020202020204" pitchFamily="34" charset="0"/>
              </a:rPr>
              <a:t>The amount you pay for covered health care services before your insurance plan starts to pay. </a:t>
            </a:r>
          </a:p>
          <a:p>
            <a:r>
              <a:rPr lang="en-US" dirty="0" smtClean="0">
                <a:latin typeface="Arial" panose="020B0604020202020204" pitchFamily="34" charset="0"/>
                <a:cs typeface="Arial" panose="020B0604020202020204" pitchFamily="34" charset="0"/>
              </a:rPr>
              <a:t>with </a:t>
            </a:r>
            <a:r>
              <a:rPr lang="en-US" dirty="0">
                <a:latin typeface="Arial" panose="020B0604020202020204" pitchFamily="34" charset="0"/>
                <a:cs typeface="Arial" panose="020B0604020202020204" pitchFamily="34" charset="0"/>
              </a:rPr>
              <a:t>a $2,000 deductible, for example, you pay the first $2,000 of covered services yourself.</a:t>
            </a:r>
          </a:p>
          <a:p>
            <a:r>
              <a:rPr lang="en-US" dirty="0">
                <a:latin typeface="Arial" panose="020B0604020202020204" pitchFamily="34" charset="0"/>
                <a:cs typeface="Arial" panose="020B0604020202020204" pitchFamily="34" charset="0"/>
              </a:rPr>
              <a:t>After you pay your deductible, you usually pay only a </a:t>
            </a:r>
            <a:r>
              <a:rPr lang="en-US" dirty="0">
                <a:latin typeface="Arial" panose="020B0604020202020204" pitchFamily="34" charset="0"/>
                <a:cs typeface="Arial" panose="020B0604020202020204" pitchFamily="34" charset="0"/>
                <a:hlinkClick r:id="rId2"/>
              </a:rPr>
              <a:t>copayment</a:t>
            </a:r>
            <a:r>
              <a:rPr lang="en-US"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hlinkClick r:id="rId3"/>
              </a:rPr>
              <a:t>coinsurance</a:t>
            </a:r>
            <a:r>
              <a:rPr lang="en-US" dirty="0">
                <a:latin typeface="Arial" panose="020B0604020202020204" pitchFamily="34" charset="0"/>
                <a:cs typeface="Arial" panose="020B0604020202020204" pitchFamily="34" charset="0"/>
              </a:rPr>
              <a:t> for covered services. Your insurance company pays the rest.</a:t>
            </a:r>
          </a:p>
          <a:p>
            <a:endParaRPr lang="en-US" dirty="0"/>
          </a:p>
        </p:txBody>
      </p:sp>
      <p:sp>
        <p:nvSpPr>
          <p:cNvPr id="5" name="Text Placeholder 4"/>
          <p:cNvSpPr>
            <a:spLocks noGrp="1"/>
          </p:cNvSpPr>
          <p:nvPr>
            <p:ph type="body" sz="quarter" idx="3"/>
          </p:nvPr>
        </p:nvSpPr>
        <p:spPr/>
        <p:txBody>
          <a:bodyPr/>
          <a:lstStyle/>
          <a:p>
            <a:r>
              <a:rPr lang="en-US" dirty="0" smtClean="0"/>
              <a:t>Co-insurance</a:t>
            </a:r>
            <a:endParaRPr lang="en-US" dirty="0"/>
          </a:p>
        </p:txBody>
      </p:sp>
      <p:sp>
        <p:nvSpPr>
          <p:cNvPr id="6" name="Text Placeholder 5"/>
          <p:cNvSpPr>
            <a:spLocks noGrp="1"/>
          </p:cNvSpPr>
          <p:nvPr>
            <p:ph type="body" sz="half" idx="16"/>
          </p:nvPr>
        </p:nvSpPr>
        <p:spPr/>
        <p:txBody>
          <a:bodyPr>
            <a:normAutofit fontScale="55000" lnSpcReduction="20000"/>
          </a:bodyPr>
          <a:lstStyle/>
          <a:p>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percentage of costs of a covered health care service you pay (20%, for example) after you've paid your deductible.</a:t>
            </a:r>
          </a:p>
          <a:p>
            <a:r>
              <a:rPr lang="en-US" dirty="0">
                <a:latin typeface="Arial" panose="020B0604020202020204" pitchFamily="34" charset="0"/>
                <a:cs typeface="Arial" panose="020B0604020202020204" pitchFamily="34" charset="0"/>
              </a:rPr>
              <a:t>Let's say your health insurance plan's </a:t>
            </a:r>
            <a:r>
              <a:rPr lang="en-US" dirty="0">
                <a:latin typeface="Arial" panose="020B0604020202020204" pitchFamily="34" charset="0"/>
                <a:cs typeface="Arial" panose="020B0604020202020204" pitchFamily="34" charset="0"/>
                <a:hlinkClick r:id="rId4"/>
              </a:rPr>
              <a:t>allowed amount</a:t>
            </a:r>
            <a:r>
              <a:rPr lang="en-US" dirty="0">
                <a:latin typeface="Arial" panose="020B0604020202020204" pitchFamily="34" charset="0"/>
                <a:cs typeface="Arial" panose="020B0604020202020204" pitchFamily="34" charset="0"/>
              </a:rPr>
              <a:t> for an office visit is $100 and your coinsurance is 20%.</a:t>
            </a:r>
          </a:p>
          <a:p>
            <a:r>
              <a:rPr lang="en-US" dirty="0">
                <a:latin typeface="Arial" panose="020B0604020202020204" pitchFamily="34" charset="0"/>
                <a:cs typeface="Arial" panose="020B0604020202020204" pitchFamily="34" charset="0"/>
              </a:rPr>
              <a:t>If you've paid your </a:t>
            </a:r>
            <a:r>
              <a:rPr lang="en-US" dirty="0">
                <a:latin typeface="Arial" panose="020B0604020202020204" pitchFamily="34" charset="0"/>
                <a:cs typeface="Arial" panose="020B0604020202020204" pitchFamily="34" charset="0"/>
                <a:hlinkClick r:id="rId5"/>
              </a:rPr>
              <a:t>deductible</a:t>
            </a:r>
            <a:r>
              <a:rPr lang="en-US" dirty="0">
                <a:latin typeface="Arial" panose="020B0604020202020204" pitchFamily="34" charset="0"/>
                <a:cs typeface="Arial" panose="020B0604020202020204" pitchFamily="34" charset="0"/>
              </a:rPr>
              <a:t>: You pay 20% of $100, or $20. The insurance company pays the rest.</a:t>
            </a:r>
          </a:p>
          <a:p>
            <a:r>
              <a:rPr lang="en-US" dirty="0">
                <a:latin typeface="Arial" panose="020B0604020202020204" pitchFamily="34" charset="0"/>
                <a:cs typeface="Arial" panose="020B0604020202020204" pitchFamily="34" charset="0"/>
              </a:rPr>
              <a:t>If you haven't met your deductible: You pay the full allowed amount, $100</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Allowed Amount: The </a:t>
            </a:r>
            <a:r>
              <a:rPr lang="en-US" dirty="0">
                <a:latin typeface="Arial" panose="020B0604020202020204" pitchFamily="34" charset="0"/>
                <a:cs typeface="Arial" panose="020B0604020202020204" pitchFamily="34" charset="0"/>
              </a:rPr>
              <a:t>maximum amount a plan will pay for a covered health care service. </a:t>
            </a:r>
            <a:r>
              <a:rPr lang="en-US" dirty="0" smtClean="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your provider charges more than the plan’s allowed amount, you may have to pay the difference.</a:t>
            </a:r>
          </a:p>
          <a:p>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3"/>
          </p:nvPr>
        </p:nvSpPr>
        <p:spPr/>
        <p:txBody>
          <a:bodyPr/>
          <a:lstStyle/>
          <a:p>
            <a:r>
              <a:rPr lang="en-US" dirty="0" smtClean="0"/>
              <a:t>copayment</a:t>
            </a:r>
            <a:endParaRPr lang="en-US" dirty="0"/>
          </a:p>
        </p:txBody>
      </p:sp>
      <p:sp>
        <p:nvSpPr>
          <p:cNvPr id="8" name="Text Placeholder 7"/>
          <p:cNvSpPr>
            <a:spLocks noGrp="1"/>
          </p:cNvSpPr>
          <p:nvPr>
            <p:ph type="body" sz="half" idx="17"/>
          </p:nvPr>
        </p:nvSpPr>
        <p:spPr/>
        <p:txBody>
          <a:bodyPr>
            <a:normAutofit fontScale="40000" lnSpcReduction="20000"/>
          </a:bodyPr>
          <a:lstStyle/>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fixed amount ($20, for example) you pay for a covered health care service after you've paid your deductible.</a:t>
            </a:r>
          </a:p>
          <a:p>
            <a:r>
              <a:rPr lang="en-US" sz="2000" dirty="0">
                <a:latin typeface="Arial" panose="020B0604020202020204" pitchFamily="34" charset="0"/>
                <a:cs typeface="Arial" panose="020B0604020202020204" pitchFamily="34" charset="0"/>
              </a:rPr>
              <a:t>Let's say your health insurance plan's </a:t>
            </a:r>
            <a:r>
              <a:rPr lang="en-US" sz="2000" dirty="0">
                <a:latin typeface="Arial" panose="020B0604020202020204" pitchFamily="34" charset="0"/>
                <a:cs typeface="Arial" panose="020B0604020202020204" pitchFamily="34" charset="0"/>
                <a:hlinkClick r:id="rId4"/>
              </a:rPr>
              <a:t>allowable cost</a:t>
            </a:r>
            <a:r>
              <a:rPr lang="en-US" sz="2000" dirty="0">
                <a:latin typeface="Arial" panose="020B0604020202020204" pitchFamily="34" charset="0"/>
                <a:cs typeface="Arial" panose="020B0604020202020204" pitchFamily="34" charset="0"/>
              </a:rPr>
              <a:t> for a doctor's office visit is $100. Your copayment for a doctor visit is $20.</a:t>
            </a:r>
          </a:p>
          <a:p>
            <a:r>
              <a:rPr lang="en-US" sz="2000" dirty="0">
                <a:latin typeface="Arial" panose="020B0604020202020204" pitchFamily="34" charset="0"/>
                <a:cs typeface="Arial" panose="020B0604020202020204" pitchFamily="34" charset="0"/>
              </a:rPr>
              <a:t>If you've paid your </a:t>
            </a:r>
            <a:r>
              <a:rPr lang="en-US" sz="2000" dirty="0">
                <a:latin typeface="Arial" panose="020B0604020202020204" pitchFamily="34" charset="0"/>
                <a:cs typeface="Arial" panose="020B0604020202020204" pitchFamily="34" charset="0"/>
                <a:hlinkClick r:id="rId5"/>
              </a:rPr>
              <a:t>deductible</a:t>
            </a:r>
            <a:r>
              <a:rPr lang="en-US" sz="2000" dirty="0">
                <a:latin typeface="Arial" panose="020B0604020202020204" pitchFamily="34" charset="0"/>
                <a:cs typeface="Arial" panose="020B0604020202020204" pitchFamily="34" charset="0"/>
              </a:rPr>
              <a:t>: You pay $20, usually at the time of the visit.</a:t>
            </a:r>
          </a:p>
          <a:p>
            <a:r>
              <a:rPr lang="en-US" sz="2000" dirty="0">
                <a:latin typeface="Arial" panose="020B0604020202020204" pitchFamily="34" charset="0"/>
                <a:cs typeface="Arial" panose="020B0604020202020204" pitchFamily="34" charset="0"/>
              </a:rPr>
              <a:t>If you haven't met your deductible: You pay $100, the full allowable amount for the visit.</a:t>
            </a:r>
          </a:p>
          <a:p>
            <a:r>
              <a:rPr lang="en-US" sz="2000" dirty="0">
                <a:latin typeface="Arial" panose="020B0604020202020204" pitchFamily="34" charset="0"/>
                <a:cs typeface="Arial" panose="020B0604020202020204" pitchFamily="34" charset="0"/>
              </a:rPr>
              <a:t>Copayments (sometimes called "copays") can vary for different </a:t>
            </a:r>
            <a:r>
              <a:rPr lang="en-US" sz="2000" dirty="0" smtClean="0">
                <a:latin typeface="Arial" panose="020B0604020202020204" pitchFamily="34" charset="0"/>
                <a:cs typeface="Arial" panose="020B0604020202020204" pitchFamily="34" charset="0"/>
              </a:rPr>
              <a:t>services.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Generally </a:t>
            </a:r>
            <a:r>
              <a:rPr lang="en-US" sz="2000" dirty="0">
                <a:latin typeface="Arial" panose="020B0604020202020204" pitchFamily="34" charset="0"/>
                <a:cs typeface="Arial" panose="020B0604020202020204" pitchFamily="34" charset="0"/>
              </a:rPr>
              <a:t>plans with lower monthly </a:t>
            </a:r>
            <a:r>
              <a:rPr lang="en-US" sz="2000" dirty="0">
                <a:latin typeface="Arial" panose="020B0604020202020204" pitchFamily="34" charset="0"/>
                <a:cs typeface="Arial" panose="020B0604020202020204" pitchFamily="34" charset="0"/>
                <a:hlinkClick r:id="rId6"/>
              </a:rPr>
              <a:t>premiums</a:t>
            </a:r>
            <a:r>
              <a:rPr lang="en-US" sz="2000" dirty="0">
                <a:latin typeface="Arial" panose="020B0604020202020204" pitchFamily="34" charset="0"/>
                <a:cs typeface="Arial" panose="020B0604020202020204" pitchFamily="34" charset="0"/>
              </a:rPr>
              <a:t> have higher copayments. Plans with higher monthly premiums usually have lower copayments.</a:t>
            </a:r>
          </a:p>
          <a:p>
            <a:endParaRPr lang="en-US" dirty="0"/>
          </a:p>
        </p:txBody>
      </p:sp>
    </p:spTree>
    <p:extLst>
      <p:ext uri="{BB962C8B-B14F-4D97-AF65-F5344CB8AC3E}">
        <p14:creationId xmlns:p14="http://schemas.microsoft.com/office/powerpoint/2010/main" val="3408531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terms</a:t>
            </a:r>
            <a:endParaRPr lang="en-US" dirty="0"/>
          </a:p>
        </p:txBody>
      </p:sp>
      <p:sp>
        <p:nvSpPr>
          <p:cNvPr id="3" name="Text Placeholder 2"/>
          <p:cNvSpPr>
            <a:spLocks noGrp="1"/>
          </p:cNvSpPr>
          <p:nvPr>
            <p:ph type="body" idx="1"/>
          </p:nvPr>
        </p:nvSpPr>
        <p:spPr/>
        <p:txBody>
          <a:bodyPr/>
          <a:lstStyle/>
          <a:p>
            <a:r>
              <a:rPr lang="en-US" b="1" dirty="0"/>
              <a:t>Out-of-pocket maximum</a:t>
            </a:r>
            <a:endParaRPr lang="en-US" dirty="0"/>
          </a:p>
        </p:txBody>
      </p:sp>
      <p:sp>
        <p:nvSpPr>
          <p:cNvPr id="4" name="Text Placeholder 3"/>
          <p:cNvSpPr>
            <a:spLocks noGrp="1"/>
          </p:cNvSpPr>
          <p:nvPr>
            <p:ph type="body" sz="half" idx="15"/>
          </p:nvPr>
        </p:nvSpPr>
        <p:spPr/>
        <p:txBody>
          <a:bodyPr>
            <a:normAutofit fontScale="70000" lnSpcReduction="20000"/>
          </a:bodyPr>
          <a:lstStyle/>
          <a:p>
            <a:r>
              <a:rPr lang="en-US" dirty="0">
                <a:latin typeface="Arial" panose="020B0604020202020204" pitchFamily="34" charset="0"/>
                <a:cs typeface="Arial" panose="020B0604020202020204" pitchFamily="34" charset="0"/>
              </a:rPr>
              <a:t>The most you have to pay for covered services in a plan year. After you spend this amount on deductibles, copayments, and coinsurance for in-network care and services, your health plan pays 100% of the costs of covered benefits.</a:t>
            </a:r>
          </a:p>
          <a:p>
            <a:r>
              <a:rPr lang="en-US" dirty="0">
                <a:latin typeface="Arial" panose="020B0604020202020204" pitchFamily="34" charset="0"/>
                <a:cs typeface="Arial" panose="020B0604020202020204" pitchFamily="34" charset="0"/>
              </a:rPr>
              <a:t>The out-of-pocket limit doesn't include:</a:t>
            </a:r>
          </a:p>
          <a:p>
            <a:pPr lvl="0"/>
            <a:r>
              <a:rPr lang="en-US" dirty="0">
                <a:latin typeface="Arial" panose="020B0604020202020204" pitchFamily="34" charset="0"/>
                <a:cs typeface="Arial" panose="020B0604020202020204" pitchFamily="34" charset="0"/>
              </a:rPr>
              <a:t>Your monthly </a:t>
            </a:r>
            <a:r>
              <a:rPr lang="en-US" dirty="0">
                <a:latin typeface="Arial" panose="020B0604020202020204" pitchFamily="34" charset="0"/>
                <a:cs typeface="Arial" panose="020B0604020202020204" pitchFamily="34" charset="0"/>
                <a:hlinkClick r:id="rId2"/>
              </a:rPr>
              <a:t>premiums</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Anything you spend for services your plan doesn't cover</a:t>
            </a:r>
          </a:p>
          <a:p>
            <a:pPr lvl="0"/>
            <a:r>
              <a:rPr lang="en-US" dirty="0">
                <a:latin typeface="Arial" panose="020B0604020202020204" pitchFamily="34" charset="0"/>
                <a:cs typeface="Arial" panose="020B0604020202020204" pitchFamily="34" charset="0"/>
              </a:rPr>
              <a:t>Out-of-network care and services</a:t>
            </a:r>
          </a:p>
          <a:p>
            <a:pPr lvl="0"/>
            <a:r>
              <a:rPr lang="en-US" dirty="0">
                <a:latin typeface="Arial" panose="020B0604020202020204" pitchFamily="34" charset="0"/>
                <a:cs typeface="Arial" panose="020B0604020202020204" pitchFamily="34" charset="0"/>
              </a:rPr>
              <a:t>Costs above the allowed amount for a service that a provider may charge</a:t>
            </a:r>
          </a:p>
          <a:p>
            <a:endParaRPr lang="en-US" dirty="0"/>
          </a:p>
        </p:txBody>
      </p:sp>
      <p:sp>
        <p:nvSpPr>
          <p:cNvPr id="5" name="Text Placeholder 4"/>
          <p:cNvSpPr>
            <a:spLocks noGrp="1"/>
          </p:cNvSpPr>
          <p:nvPr>
            <p:ph type="body" sz="quarter" idx="3"/>
          </p:nvPr>
        </p:nvSpPr>
        <p:spPr/>
        <p:txBody>
          <a:bodyPr/>
          <a:lstStyle/>
          <a:p>
            <a:r>
              <a:rPr lang="en-US" dirty="0" smtClean="0"/>
              <a:t>Preauthorization</a:t>
            </a:r>
            <a:endParaRPr lang="en-US" dirty="0"/>
          </a:p>
        </p:txBody>
      </p:sp>
      <p:sp>
        <p:nvSpPr>
          <p:cNvPr id="6" name="Text Placeholder 5"/>
          <p:cNvSpPr>
            <a:spLocks noGrp="1"/>
          </p:cNvSpPr>
          <p:nvPr>
            <p:ph type="body" sz="half" idx="16"/>
          </p:nvPr>
        </p:nvSpPr>
        <p:spPr/>
        <p:txBody>
          <a:bodyPr>
            <a:normAutofit fontScale="92500" lnSpcReduction="20000"/>
          </a:bodyPr>
          <a:lstStyle/>
          <a:p>
            <a:r>
              <a:rPr lang="en-US" dirty="0">
                <a:latin typeface="Arial" panose="020B0604020202020204" pitchFamily="34" charset="0"/>
                <a:cs typeface="Arial" panose="020B0604020202020204" pitchFamily="34" charset="0"/>
              </a:rPr>
              <a:t>A decision by your health insurer or plan that a health care service, treatment plan, prescription drug or durable medical equipment is medically necessary. </a:t>
            </a:r>
            <a:r>
              <a:rPr lang="en-US" dirty="0" smtClean="0">
                <a:latin typeface="Arial" panose="020B0604020202020204" pitchFamily="34" charset="0"/>
                <a:cs typeface="Arial" panose="020B0604020202020204" pitchFamily="34" charset="0"/>
              </a:rPr>
              <a:t>Your </a:t>
            </a:r>
            <a:r>
              <a:rPr lang="en-US" dirty="0">
                <a:latin typeface="Arial" panose="020B0604020202020204" pitchFamily="34" charset="0"/>
                <a:cs typeface="Arial" panose="020B0604020202020204" pitchFamily="34" charset="0"/>
              </a:rPr>
              <a:t>health insurance or plan may require preauthorization for certain services before you receive them, except in an emergency. Preauthorization isn’t a promise your health insurance or plan will cover the cost.</a:t>
            </a:r>
          </a:p>
          <a:p>
            <a:endParaRPr lang="en-US" dirty="0"/>
          </a:p>
        </p:txBody>
      </p:sp>
      <p:sp>
        <p:nvSpPr>
          <p:cNvPr id="7" name="Text Placeholder 6"/>
          <p:cNvSpPr>
            <a:spLocks noGrp="1"/>
          </p:cNvSpPr>
          <p:nvPr>
            <p:ph type="body" sz="quarter" idx="13"/>
          </p:nvPr>
        </p:nvSpPr>
        <p:spPr/>
        <p:txBody>
          <a:bodyPr/>
          <a:lstStyle/>
          <a:p>
            <a:r>
              <a:rPr lang="en-US" sz="2000" dirty="0" smtClean="0"/>
              <a:t>Coordination of benefits</a:t>
            </a:r>
            <a:endParaRPr lang="en-US" sz="2000" dirty="0"/>
          </a:p>
        </p:txBody>
      </p:sp>
      <p:sp>
        <p:nvSpPr>
          <p:cNvPr id="8" name="Text Placeholder 7"/>
          <p:cNvSpPr>
            <a:spLocks noGrp="1"/>
          </p:cNvSpPr>
          <p:nvPr>
            <p:ph type="body" sz="half" idx="17"/>
          </p:nvPr>
        </p:nvSpPr>
        <p:spPr/>
        <p:txBody>
          <a:bodyPr/>
          <a:lstStyle/>
          <a:p>
            <a:r>
              <a:rPr lang="en-US" dirty="0">
                <a:latin typeface="Arial" panose="020B0604020202020204" pitchFamily="34" charset="0"/>
                <a:cs typeface="Arial" panose="020B0604020202020204" pitchFamily="34" charset="0"/>
              </a:rPr>
              <a:t>A way to figure out who pays first when 2 or more health insurance plans are responsible for paying the same medical claim.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74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Navigating Vermont health connect</a:t>
            </a:r>
            <a:endParaRPr lang="en-US" dirty="0"/>
          </a:p>
        </p:txBody>
      </p:sp>
      <p:sp>
        <p:nvSpPr>
          <p:cNvPr id="5" name="TextBox 4"/>
          <p:cNvSpPr txBox="1"/>
          <p:nvPr/>
        </p:nvSpPr>
        <p:spPr>
          <a:xfrm rot="10800000" flipH="1" flipV="1">
            <a:off x="2141622" y="1568750"/>
            <a:ext cx="7644062" cy="369332"/>
          </a:xfrm>
          <a:prstGeom prst="rect">
            <a:avLst/>
          </a:prstGeom>
          <a:noFill/>
        </p:spPr>
        <p:txBody>
          <a:bodyPr wrap="square" rtlCol="0">
            <a:spAutoFit/>
          </a:bodyPr>
          <a:lstStyle/>
          <a:p>
            <a:r>
              <a:rPr lang="en-US"/>
              <a:t>https://portal.healthconnect.vermont.gov/VTHBELand/welcome.action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451" y="2005263"/>
            <a:ext cx="5331212" cy="3290385"/>
          </a:xfrm>
          <a:prstGeom prst="rect">
            <a:avLst/>
          </a:prstGeom>
        </p:spPr>
      </p:pic>
    </p:spTree>
    <p:extLst>
      <p:ext uri="{BB962C8B-B14F-4D97-AF65-F5344CB8AC3E}">
        <p14:creationId xmlns:p14="http://schemas.microsoft.com/office/powerpoint/2010/main" val="30223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resources to know about?</a:t>
            </a:r>
            <a:endParaRPr lang="en-US" dirty="0"/>
          </a:p>
        </p:txBody>
      </p:sp>
      <p:sp>
        <p:nvSpPr>
          <p:cNvPr id="3" name="TextBox 2"/>
          <p:cNvSpPr txBox="1"/>
          <p:nvPr/>
        </p:nvSpPr>
        <p:spPr>
          <a:xfrm>
            <a:off x="1147011" y="2085474"/>
            <a:ext cx="9488905"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Vermont 211 is the number to dial to find out about hundreds of important community resources, like emergency food and shelter, disability services, counseling, senior services, health care, child care, drug and alcohol programs, legal assistance, transportation agencies, educational and volunteer opportunities, and much more</a:t>
            </a:r>
            <a:r>
              <a:rPr lang="en-US" b="1" dirty="0" smtClean="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SEVCA</a:t>
            </a:r>
          </a:p>
          <a:p>
            <a:endParaRPr lang="en-US" b="1" dirty="0" smtClean="0"/>
          </a:p>
          <a:p>
            <a:endParaRPr lang="en-US" b="1" dirty="0"/>
          </a:p>
          <a:p>
            <a:endParaRPr lang="en-US" b="1" dirty="0"/>
          </a:p>
          <a:p>
            <a:endParaRPr lang="en-US" dirty="0"/>
          </a:p>
        </p:txBody>
      </p:sp>
    </p:spTree>
    <p:extLst>
      <p:ext uri="{BB962C8B-B14F-4D97-AF65-F5344CB8AC3E}">
        <p14:creationId xmlns:p14="http://schemas.microsoft.com/office/powerpoint/2010/main" val="142086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822" y="2001253"/>
            <a:ext cx="10396882" cy="1151965"/>
          </a:xfrm>
        </p:spPr>
        <p:txBody>
          <a:bodyPr/>
          <a:lstStyle/>
          <a:p>
            <a:r>
              <a:rPr lang="en-US" dirty="0" smtClean="0"/>
              <a:t>Questions?</a:t>
            </a:r>
            <a:endParaRPr lang="en-US" dirty="0"/>
          </a:p>
        </p:txBody>
      </p:sp>
    </p:spTree>
    <p:extLst>
      <p:ext uri="{BB962C8B-B14F-4D97-AF65-F5344CB8AC3E}">
        <p14:creationId xmlns:p14="http://schemas.microsoft.com/office/powerpoint/2010/main" val="769364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53</TotalTime>
  <Words>487</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Insurance How-to’s</vt:lpstr>
      <vt:lpstr>Insurance How-to’s</vt:lpstr>
      <vt:lpstr>disclaimer</vt:lpstr>
      <vt:lpstr>Basic terms</vt:lpstr>
      <vt:lpstr>Basic terms </vt:lpstr>
      <vt:lpstr>Basic terms</vt:lpstr>
      <vt:lpstr>Navigating Vermont health connect</vt:lpstr>
      <vt:lpstr>Local resources to know about?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How-to’s</dc:title>
  <dc:creator>Craig Anderson</dc:creator>
  <cp:lastModifiedBy>Craig Anderson</cp:lastModifiedBy>
  <cp:revision>5</cp:revision>
  <dcterms:created xsi:type="dcterms:W3CDTF">2020-11-19T18:26:46Z</dcterms:created>
  <dcterms:modified xsi:type="dcterms:W3CDTF">2020-11-19T19:19:53Z</dcterms:modified>
</cp:coreProperties>
</file>