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6"/>
  </p:notesMasterIdLst>
  <p:sldIdLst>
    <p:sldId id="256" r:id="rId5"/>
    <p:sldId id="319" r:id="rId6"/>
    <p:sldId id="320" r:id="rId7"/>
    <p:sldId id="324" r:id="rId8"/>
    <p:sldId id="321" r:id="rId9"/>
    <p:sldId id="322" r:id="rId10"/>
    <p:sldId id="318" r:id="rId11"/>
    <p:sldId id="294" r:id="rId12"/>
    <p:sldId id="270" r:id="rId13"/>
    <p:sldId id="325" r:id="rId14"/>
    <p:sldId id="310" r:id="rId15"/>
    <p:sldId id="311" r:id="rId16"/>
    <p:sldId id="312" r:id="rId17"/>
    <p:sldId id="314" r:id="rId18"/>
    <p:sldId id="315" r:id="rId19"/>
    <p:sldId id="323" r:id="rId20"/>
    <p:sldId id="297" r:id="rId21"/>
    <p:sldId id="309" r:id="rId22"/>
    <p:sldId id="283" r:id="rId23"/>
    <p:sldId id="269" r:id="rId24"/>
    <p:sldId id="262" r:id="rId25"/>
  </p:sldIdLst>
  <p:sldSz cx="18288000" cy="10287000"/>
  <p:notesSz cx="6858000" cy="9144000"/>
  <p:embeddedFontLst>
    <p:embeddedFont>
      <p:font typeface="Calibri Light" panose="020F0302020204030204" pitchFamily="34" charset="0"/>
      <p:regular r:id="rId27"/>
      <p:italic r:id="rId28"/>
    </p:embeddedFont>
    <p:embeddedFont>
      <p:font typeface="Trebuchet MS" panose="020B0603020202020204" pitchFamily="34" charset="0"/>
      <p:regular r:id="rId29"/>
      <p:bold r:id="rId30"/>
      <p:italic r:id="rId31"/>
      <p:boldItalic r:id="rId32"/>
    </p:embeddedFont>
    <p:embeddedFont>
      <p:font typeface="Verdana" panose="020B0604030504040204" pitchFamily="3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Horn" initials="KH" lastIdx="5" clrIdx="0">
    <p:extLst>
      <p:ext uri="{19B8F6BF-5375-455C-9EA6-DF929625EA0E}">
        <p15:presenceInfo xmlns:p15="http://schemas.microsoft.com/office/powerpoint/2012/main" userId="S-1-5-21-1208174868-2773812118-1840699292-1143" providerId="AD"/>
      </p:ext>
    </p:extLst>
  </p:cmAuthor>
  <p:cmAuthor id="2" name="Abigail Friedman" initials="AF" lastIdx="3" clrIdx="1">
    <p:extLst>
      <p:ext uri="{19B8F6BF-5375-455C-9EA6-DF929625EA0E}">
        <p15:presenceInfo xmlns:p15="http://schemas.microsoft.com/office/powerpoint/2012/main" userId="S-1-5-21-1208174868-2773812118-1840699292-1293" providerId="AD"/>
      </p:ext>
    </p:extLst>
  </p:cmAuthor>
  <p:cmAuthor id="3" name="Katie Buckley" initials="KB" lastIdx="2" clrIdx="2">
    <p:extLst>
      <p:ext uri="{19B8F6BF-5375-455C-9EA6-DF929625EA0E}">
        <p15:presenceInfo xmlns:p15="http://schemas.microsoft.com/office/powerpoint/2012/main" userId="S::kbuckley@vlct.org::8a52d29a-bcde-4858-8ac4-91872bab31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59" autoAdjust="0"/>
    <p:restoredTop sz="76653" autoAdjust="0"/>
  </p:normalViewPr>
  <p:slideViewPr>
    <p:cSldViewPr>
      <p:cViewPr varScale="1">
        <p:scale>
          <a:sx n="59" d="100"/>
          <a:sy n="59" d="100"/>
        </p:scale>
        <p:origin x="14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B6467-1C2D-4050-A9C1-32DB728540C6}" type="datetimeFigureOut">
              <a:rPr lang="en-US" smtClean="0"/>
              <a:t>8/31/2021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4EF225-CDD0-49B9-8A98-89A8AD2E2DBD}" type="slidenum">
              <a:rPr lang="en-US" smtClean="0"/>
              <a:t>‹#›</a:t>
            </a:fld>
            <a:endParaRPr lang="en-US"/>
          </a:p>
        </p:txBody>
      </p:sp>
    </p:spTree>
    <p:extLst>
      <p:ext uri="{BB962C8B-B14F-4D97-AF65-F5344CB8AC3E}">
        <p14:creationId xmlns:p14="http://schemas.microsoft.com/office/powerpoint/2010/main" val="3222828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874EF225-CDD0-49B9-8A98-89A8AD2E2DBD}" type="slidenum">
              <a:rPr lang="en-US" smtClean="0"/>
              <a:t>1</a:t>
            </a:fld>
            <a:endParaRPr lang="en-US"/>
          </a:p>
        </p:txBody>
      </p:sp>
    </p:spTree>
    <p:extLst>
      <p:ext uri="{BB962C8B-B14F-4D97-AF65-F5344CB8AC3E}">
        <p14:creationId xmlns:p14="http://schemas.microsoft.com/office/powerpoint/2010/main" val="3398086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6B2444-EE0F-4674-86D5-A86A5B7D8863}" type="slidenum">
              <a:rPr lang="en-US" smtClean="0"/>
              <a:t>14</a:t>
            </a:fld>
            <a:endParaRPr lang="en-US"/>
          </a:p>
        </p:txBody>
      </p:sp>
    </p:spTree>
    <p:extLst>
      <p:ext uri="{BB962C8B-B14F-4D97-AF65-F5344CB8AC3E}">
        <p14:creationId xmlns:p14="http://schemas.microsoft.com/office/powerpoint/2010/main" val="1603397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6B2444-EE0F-4674-86D5-A86A5B7D8863}" type="slidenum">
              <a:rPr lang="en-US" smtClean="0"/>
              <a:t>15</a:t>
            </a:fld>
            <a:endParaRPr lang="en-US"/>
          </a:p>
        </p:txBody>
      </p:sp>
    </p:spTree>
    <p:extLst>
      <p:ext uri="{BB962C8B-B14F-4D97-AF65-F5344CB8AC3E}">
        <p14:creationId xmlns:p14="http://schemas.microsoft.com/office/powerpoint/2010/main" val="1534287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6B2444-EE0F-4674-86D5-A86A5B7D8863}" type="slidenum">
              <a:rPr lang="en-US" smtClean="0"/>
              <a:t>17</a:t>
            </a:fld>
            <a:endParaRPr lang="en-US"/>
          </a:p>
        </p:txBody>
      </p:sp>
    </p:spTree>
    <p:extLst>
      <p:ext uri="{BB962C8B-B14F-4D97-AF65-F5344CB8AC3E}">
        <p14:creationId xmlns:p14="http://schemas.microsoft.com/office/powerpoint/2010/main" val="2167306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EF225-CDD0-49B9-8A98-89A8AD2E2DBD}" type="slidenum">
              <a:rPr lang="en-US" smtClean="0"/>
              <a:t>18</a:t>
            </a:fld>
            <a:endParaRPr lang="en-US"/>
          </a:p>
        </p:txBody>
      </p:sp>
    </p:spTree>
    <p:extLst>
      <p:ext uri="{BB962C8B-B14F-4D97-AF65-F5344CB8AC3E}">
        <p14:creationId xmlns:p14="http://schemas.microsoft.com/office/powerpoint/2010/main" val="2046999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874EF225-CDD0-49B9-8A98-89A8AD2E2DBD}" type="slidenum">
              <a:rPr lang="en-US" smtClean="0"/>
              <a:t>19</a:t>
            </a:fld>
            <a:endParaRPr lang="en-US"/>
          </a:p>
        </p:txBody>
      </p:sp>
    </p:spTree>
    <p:extLst>
      <p:ext uri="{BB962C8B-B14F-4D97-AF65-F5344CB8AC3E}">
        <p14:creationId xmlns:p14="http://schemas.microsoft.com/office/powerpoint/2010/main" val="4095156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EF225-CDD0-49B9-8A98-89A8AD2E2DBD}" type="slidenum">
              <a:rPr lang="en-US" smtClean="0"/>
              <a:t>21</a:t>
            </a:fld>
            <a:endParaRPr lang="en-US"/>
          </a:p>
        </p:txBody>
      </p:sp>
    </p:spTree>
    <p:extLst>
      <p:ext uri="{BB962C8B-B14F-4D97-AF65-F5344CB8AC3E}">
        <p14:creationId xmlns:p14="http://schemas.microsoft.com/office/powerpoint/2010/main" val="1942777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EF225-CDD0-49B9-8A98-89A8AD2E2DBD}" type="slidenum">
              <a:rPr lang="en-US" smtClean="0"/>
              <a:t>2</a:t>
            </a:fld>
            <a:endParaRPr lang="en-US"/>
          </a:p>
        </p:txBody>
      </p:sp>
    </p:spTree>
    <p:extLst>
      <p:ext uri="{BB962C8B-B14F-4D97-AF65-F5344CB8AC3E}">
        <p14:creationId xmlns:p14="http://schemas.microsoft.com/office/powerpoint/2010/main" val="3820507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400" baseline="0" dirty="0"/>
          </a:p>
          <a:p>
            <a:endParaRPr lang="en-US" dirty="0"/>
          </a:p>
        </p:txBody>
      </p:sp>
      <p:sp>
        <p:nvSpPr>
          <p:cNvPr id="4" name="Slide Number Placeholder 3"/>
          <p:cNvSpPr>
            <a:spLocks noGrp="1"/>
          </p:cNvSpPr>
          <p:nvPr>
            <p:ph type="sldNum" sz="quarter" idx="10"/>
          </p:nvPr>
        </p:nvSpPr>
        <p:spPr/>
        <p:txBody>
          <a:bodyPr/>
          <a:lstStyle/>
          <a:p>
            <a:fld id="{874EF225-CDD0-49B9-8A98-89A8AD2E2DBD}" type="slidenum">
              <a:rPr lang="en-US" smtClean="0"/>
              <a:t>7</a:t>
            </a:fld>
            <a:endParaRPr lang="en-US"/>
          </a:p>
        </p:txBody>
      </p:sp>
    </p:spTree>
    <p:extLst>
      <p:ext uri="{BB962C8B-B14F-4D97-AF65-F5344CB8AC3E}">
        <p14:creationId xmlns:p14="http://schemas.microsoft.com/office/powerpoint/2010/main" val="1847166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4EF225-CDD0-49B9-8A98-89A8AD2E2DBD}" type="slidenum">
              <a:rPr lang="en-US" smtClean="0"/>
              <a:t>8</a:t>
            </a:fld>
            <a:endParaRPr lang="en-US"/>
          </a:p>
        </p:txBody>
      </p:sp>
    </p:spTree>
    <p:extLst>
      <p:ext uri="{BB962C8B-B14F-4D97-AF65-F5344CB8AC3E}">
        <p14:creationId xmlns:p14="http://schemas.microsoft.com/office/powerpoint/2010/main" val="1920163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EF225-CDD0-49B9-8A98-89A8AD2E2DBD}" type="slidenum">
              <a:rPr lang="en-US" smtClean="0"/>
              <a:t>9</a:t>
            </a:fld>
            <a:endParaRPr lang="en-US"/>
          </a:p>
        </p:txBody>
      </p:sp>
    </p:spTree>
    <p:extLst>
      <p:ext uri="{BB962C8B-B14F-4D97-AF65-F5344CB8AC3E}">
        <p14:creationId xmlns:p14="http://schemas.microsoft.com/office/powerpoint/2010/main" val="1153556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6B2444-EE0F-4674-86D5-A86A5B7D8863}" type="slidenum">
              <a:rPr lang="en-US" smtClean="0"/>
              <a:t>10</a:t>
            </a:fld>
            <a:endParaRPr lang="en-US"/>
          </a:p>
        </p:txBody>
      </p:sp>
    </p:spTree>
    <p:extLst>
      <p:ext uri="{BB962C8B-B14F-4D97-AF65-F5344CB8AC3E}">
        <p14:creationId xmlns:p14="http://schemas.microsoft.com/office/powerpoint/2010/main" val="1191069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6B2444-EE0F-4674-86D5-A86A5B7D8863}" type="slidenum">
              <a:rPr lang="en-US" smtClean="0"/>
              <a:t>11</a:t>
            </a:fld>
            <a:endParaRPr lang="en-US"/>
          </a:p>
        </p:txBody>
      </p:sp>
    </p:spTree>
    <p:extLst>
      <p:ext uri="{BB962C8B-B14F-4D97-AF65-F5344CB8AC3E}">
        <p14:creationId xmlns:p14="http://schemas.microsoft.com/office/powerpoint/2010/main" val="1401601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6B2444-EE0F-4674-86D5-A86A5B7D8863}" type="slidenum">
              <a:rPr lang="en-US" smtClean="0"/>
              <a:t>12</a:t>
            </a:fld>
            <a:endParaRPr lang="en-US"/>
          </a:p>
        </p:txBody>
      </p:sp>
    </p:spTree>
    <p:extLst>
      <p:ext uri="{BB962C8B-B14F-4D97-AF65-F5344CB8AC3E}">
        <p14:creationId xmlns:p14="http://schemas.microsoft.com/office/powerpoint/2010/main" val="3410571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6B2444-EE0F-4674-86D5-A86A5B7D8863}" type="slidenum">
              <a:rPr lang="en-US" smtClean="0"/>
              <a:t>13</a:t>
            </a:fld>
            <a:endParaRPr lang="en-US"/>
          </a:p>
        </p:txBody>
      </p:sp>
    </p:spTree>
    <p:extLst>
      <p:ext uri="{BB962C8B-B14F-4D97-AF65-F5344CB8AC3E}">
        <p14:creationId xmlns:p14="http://schemas.microsoft.com/office/powerpoint/2010/main" val="19975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neric Text Slid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BB67974-8B7B-6245-854B-2C58DD98179C}"/>
              </a:ext>
            </a:extLst>
          </p:cNvPr>
          <p:cNvSpPr>
            <a:spLocks noGrp="1"/>
          </p:cNvSpPr>
          <p:nvPr>
            <p:ph type="body" sz="quarter" idx="10" hasCustomPrompt="1"/>
          </p:nvPr>
        </p:nvSpPr>
        <p:spPr>
          <a:xfrm>
            <a:off x="318058" y="9880862"/>
            <a:ext cx="15037858" cy="533400"/>
          </a:xfrm>
          <a:prstGeom prst="rect">
            <a:avLst/>
          </a:prstGeom>
        </p:spPr>
        <p:txBody>
          <a:bodyPr/>
          <a:lstStyle>
            <a:lvl1pPr>
              <a:buNone/>
              <a:defRPr sz="2048">
                <a:solidFill>
                  <a:schemeClr val="bg1"/>
                </a:solidFill>
                <a:latin typeface="Arial" panose="020B0604020202020204" pitchFamily="34" charset="0"/>
                <a:cs typeface="Arial" panose="020B0604020202020204" pitchFamily="34" charset="0"/>
              </a:defRPr>
            </a:lvl1pPr>
          </a:lstStyle>
          <a:p>
            <a:pPr lvl="0"/>
            <a:r>
              <a:rPr lang="en-US"/>
              <a:t>Insert info here – hashtag, website, etc. Make sure to duplicate throughout</a:t>
            </a:r>
          </a:p>
        </p:txBody>
      </p:sp>
      <p:sp>
        <p:nvSpPr>
          <p:cNvPr id="10" name="Text Placeholder 9">
            <a:extLst>
              <a:ext uri="{FF2B5EF4-FFF2-40B4-BE49-F238E27FC236}">
                <a16:creationId xmlns:a16="http://schemas.microsoft.com/office/drawing/2014/main" id="{2A4CFBAB-7212-A946-8E9B-506275B874BA}"/>
              </a:ext>
            </a:extLst>
          </p:cNvPr>
          <p:cNvSpPr>
            <a:spLocks noGrp="1"/>
          </p:cNvSpPr>
          <p:nvPr>
            <p:ph type="body" sz="quarter" idx="11"/>
          </p:nvPr>
        </p:nvSpPr>
        <p:spPr>
          <a:xfrm>
            <a:off x="740569" y="1938338"/>
            <a:ext cx="13258800" cy="7410450"/>
          </a:xfrm>
          <a:prstGeom prst="rect">
            <a:avLst/>
          </a:prstGeom>
        </p:spPr>
        <p:txBody>
          <a:bodyPr/>
          <a:lstStyle>
            <a:lvl1pPr>
              <a:defRPr>
                <a:latin typeface="Arial" panose="020B0604020202020204" pitchFamily="34" charset="0"/>
                <a:ea typeface="Verdana" panose="020B0604030504040204" pitchFamily="34" charset="0"/>
                <a:cs typeface="Arial" panose="020B0604020202020204" pitchFamily="34" charset="0"/>
              </a:defRPr>
            </a:lvl1pPr>
            <a:lvl2pPr>
              <a:defRPr>
                <a:latin typeface="Arial" panose="020B0604020202020204" pitchFamily="34" charset="0"/>
                <a:ea typeface="Verdana" panose="020B0604030504040204" pitchFamily="34" charset="0"/>
                <a:cs typeface="Arial" panose="020B0604020202020204" pitchFamily="34" charset="0"/>
              </a:defRPr>
            </a:lvl2pPr>
            <a:lvl3pPr>
              <a:defRPr>
                <a:latin typeface="Arial" panose="020B0604020202020204" pitchFamily="34" charset="0"/>
                <a:ea typeface="Verdana" panose="020B0604030504040204" pitchFamily="34" charset="0"/>
                <a:cs typeface="Arial" panose="020B0604020202020204" pitchFamily="34" charset="0"/>
              </a:defRPr>
            </a:lvl3pPr>
            <a:lvl4pPr>
              <a:defRPr>
                <a:latin typeface="Arial" panose="020B0604020202020204" pitchFamily="34" charset="0"/>
                <a:ea typeface="Verdana" panose="020B0604030504040204" pitchFamily="34" charset="0"/>
                <a:cs typeface="Arial" panose="020B0604020202020204" pitchFamily="34" charset="0"/>
              </a:defRPr>
            </a:lvl4pPr>
            <a:lvl5pPr>
              <a:defRPr>
                <a:latin typeface="Arial" panose="020B0604020202020204" pitchFamily="34" charset="0"/>
                <a:ea typeface="Verdana" panose="020B060403050404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2423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8/31/2021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lc.org/wp-content/uploads/2021/06/GFOA-Rev-Calculator.xlsx"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www.vlct.org/resources/american-rescue-plan-information" TargetMode="External"/><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hyperlink" Target="mailto:arpa@vlct.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www.vlct.org/resources/american-rescue-plan-inform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vapda.or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www.bcrcvt.or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www.vlct.org/resources/american-rescue-plan-information" TargetMode="External"/><Relationship Id="rId5" Type="http://schemas.openxmlformats.org/officeDocument/2006/relationships/hyperlink" Target="http://www.windhamregional.org/" TargetMode="Externa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2" Type="http://schemas.openxmlformats.org/officeDocument/2006/relationships/hyperlink" Target="https://www.govinfo.gov/content/pkg/FR-2021-05-17/pdf/2021-10283.pd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088"/>
        </a:solidFill>
        <a:effectLst/>
      </p:bgPr>
    </p:bg>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E8C8BC15-42BF-4295-A91C-A28B400A7D6E}"/>
              </a:ext>
            </a:extLst>
          </p:cNvPr>
          <p:cNvSpPr/>
          <p:nvPr/>
        </p:nvSpPr>
        <p:spPr>
          <a:xfrm rot="18900000">
            <a:off x="12941218" y="-1817536"/>
            <a:ext cx="6126048" cy="7620191"/>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2806 w 10000"/>
              <a:gd name="connsiteY0" fmla="*/ 0 h 15385"/>
              <a:gd name="connsiteX1" fmla="*/ 10000 w 10000"/>
              <a:gd name="connsiteY1" fmla="*/ 5385 h 15385"/>
              <a:gd name="connsiteX2" fmla="*/ 10000 w 10000"/>
              <a:gd name="connsiteY2" fmla="*/ 15385 h 15385"/>
              <a:gd name="connsiteX3" fmla="*/ 0 w 10000"/>
              <a:gd name="connsiteY3" fmla="*/ 15385 h 15385"/>
              <a:gd name="connsiteX4" fmla="*/ 2806 w 10000"/>
              <a:gd name="connsiteY4" fmla="*/ 0 h 15385"/>
              <a:gd name="connsiteX0" fmla="*/ 2806 w 10000"/>
              <a:gd name="connsiteY0" fmla="*/ 0 h 15385"/>
              <a:gd name="connsiteX1" fmla="*/ 9344 w 10000"/>
              <a:gd name="connsiteY1" fmla="*/ 9410 h 15385"/>
              <a:gd name="connsiteX2" fmla="*/ 10000 w 10000"/>
              <a:gd name="connsiteY2" fmla="*/ 15385 h 15385"/>
              <a:gd name="connsiteX3" fmla="*/ 0 w 10000"/>
              <a:gd name="connsiteY3" fmla="*/ 15385 h 15385"/>
              <a:gd name="connsiteX4" fmla="*/ 2806 w 10000"/>
              <a:gd name="connsiteY4" fmla="*/ 0 h 15385"/>
              <a:gd name="connsiteX0" fmla="*/ 2806 w 10000"/>
              <a:gd name="connsiteY0" fmla="*/ 0 h 15385"/>
              <a:gd name="connsiteX1" fmla="*/ 9344 w 10000"/>
              <a:gd name="connsiteY1" fmla="*/ 9410 h 15385"/>
              <a:gd name="connsiteX2" fmla="*/ 10000 w 10000"/>
              <a:gd name="connsiteY2" fmla="*/ 15385 h 15385"/>
              <a:gd name="connsiteX3" fmla="*/ 0 w 10000"/>
              <a:gd name="connsiteY3" fmla="*/ 15385 h 15385"/>
              <a:gd name="connsiteX4" fmla="*/ 2806 w 10000"/>
              <a:gd name="connsiteY4" fmla="*/ 0 h 15385"/>
              <a:gd name="connsiteX0" fmla="*/ 2806 w 10000"/>
              <a:gd name="connsiteY0" fmla="*/ 0 h 15385"/>
              <a:gd name="connsiteX1" fmla="*/ 9344 w 10000"/>
              <a:gd name="connsiteY1" fmla="*/ 9410 h 15385"/>
              <a:gd name="connsiteX2" fmla="*/ 10000 w 10000"/>
              <a:gd name="connsiteY2" fmla="*/ 15385 h 15385"/>
              <a:gd name="connsiteX3" fmla="*/ 0 w 10000"/>
              <a:gd name="connsiteY3" fmla="*/ 15385 h 15385"/>
              <a:gd name="connsiteX4" fmla="*/ 2806 w 10000"/>
              <a:gd name="connsiteY4" fmla="*/ 0 h 15385"/>
              <a:gd name="connsiteX0" fmla="*/ 2806 w 10000"/>
              <a:gd name="connsiteY0" fmla="*/ 0 h 15385"/>
              <a:gd name="connsiteX1" fmla="*/ 9344 w 10000"/>
              <a:gd name="connsiteY1" fmla="*/ 9410 h 15385"/>
              <a:gd name="connsiteX2" fmla="*/ 10000 w 10000"/>
              <a:gd name="connsiteY2" fmla="*/ 15385 h 15385"/>
              <a:gd name="connsiteX3" fmla="*/ 0 w 10000"/>
              <a:gd name="connsiteY3" fmla="*/ 15385 h 15385"/>
              <a:gd name="connsiteX4" fmla="*/ 2806 w 10000"/>
              <a:gd name="connsiteY4" fmla="*/ 0 h 15385"/>
              <a:gd name="connsiteX0" fmla="*/ 2806 w 9349"/>
              <a:gd name="connsiteY0" fmla="*/ 0 h 15385"/>
              <a:gd name="connsiteX1" fmla="*/ 9344 w 9349"/>
              <a:gd name="connsiteY1" fmla="*/ 9410 h 15385"/>
              <a:gd name="connsiteX2" fmla="*/ 3367 w 9349"/>
              <a:gd name="connsiteY2" fmla="*/ 15385 h 15385"/>
              <a:gd name="connsiteX3" fmla="*/ 0 w 9349"/>
              <a:gd name="connsiteY3" fmla="*/ 15385 h 15385"/>
              <a:gd name="connsiteX4" fmla="*/ 2806 w 9349"/>
              <a:gd name="connsiteY4" fmla="*/ 0 h 15385"/>
              <a:gd name="connsiteX0" fmla="*/ 3001 w 10002"/>
              <a:gd name="connsiteY0" fmla="*/ 0 h 10000"/>
              <a:gd name="connsiteX1" fmla="*/ 9995 w 10002"/>
              <a:gd name="connsiteY1" fmla="*/ 6116 h 10000"/>
              <a:gd name="connsiteX2" fmla="*/ 3601 w 10002"/>
              <a:gd name="connsiteY2" fmla="*/ 10000 h 10000"/>
              <a:gd name="connsiteX3" fmla="*/ 0 w 10002"/>
              <a:gd name="connsiteY3" fmla="*/ 10000 h 10000"/>
              <a:gd name="connsiteX4" fmla="*/ 3001 w 10002"/>
              <a:gd name="connsiteY4" fmla="*/ 0 h 10000"/>
              <a:gd name="connsiteX0" fmla="*/ 3001 w 7008"/>
              <a:gd name="connsiteY0" fmla="*/ 0 h 10000"/>
              <a:gd name="connsiteX1" fmla="*/ 6993 w 7008"/>
              <a:gd name="connsiteY1" fmla="*/ 5727 h 10000"/>
              <a:gd name="connsiteX2" fmla="*/ 3601 w 7008"/>
              <a:gd name="connsiteY2" fmla="*/ 10000 h 10000"/>
              <a:gd name="connsiteX3" fmla="*/ 0 w 7008"/>
              <a:gd name="connsiteY3" fmla="*/ 10000 h 10000"/>
              <a:gd name="connsiteX4" fmla="*/ 3001 w 7008"/>
              <a:gd name="connsiteY4" fmla="*/ 0 h 10000"/>
              <a:gd name="connsiteX0" fmla="*/ 4282 w 8158"/>
              <a:gd name="connsiteY0" fmla="*/ 0 h 10000"/>
              <a:gd name="connsiteX1" fmla="*/ 8116 w 8158"/>
              <a:gd name="connsiteY1" fmla="*/ 5745 h 10000"/>
              <a:gd name="connsiteX2" fmla="*/ 5138 w 8158"/>
              <a:gd name="connsiteY2" fmla="*/ 10000 h 10000"/>
              <a:gd name="connsiteX3" fmla="*/ 0 w 8158"/>
              <a:gd name="connsiteY3" fmla="*/ 10000 h 10000"/>
              <a:gd name="connsiteX4" fmla="*/ 4282 w 8158"/>
              <a:gd name="connsiteY4" fmla="*/ 0 h 10000"/>
              <a:gd name="connsiteX0" fmla="*/ 5249 w 10226"/>
              <a:gd name="connsiteY0" fmla="*/ 0 h 10000"/>
              <a:gd name="connsiteX1" fmla="*/ 9949 w 10226"/>
              <a:gd name="connsiteY1" fmla="*/ 5745 h 10000"/>
              <a:gd name="connsiteX2" fmla="*/ 8582 w 10226"/>
              <a:gd name="connsiteY2" fmla="*/ 8851 h 10000"/>
              <a:gd name="connsiteX3" fmla="*/ 0 w 10226"/>
              <a:gd name="connsiteY3" fmla="*/ 10000 h 10000"/>
              <a:gd name="connsiteX4" fmla="*/ 5249 w 10226"/>
              <a:gd name="connsiteY4" fmla="*/ 0 h 10000"/>
              <a:gd name="connsiteX0" fmla="*/ 5249 w 14883"/>
              <a:gd name="connsiteY0" fmla="*/ 0 h 10000"/>
              <a:gd name="connsiteX1" fmla="*/ 14858 w 14883"/>
              <a:gd name="connsiteY1" fmla="*/ 5179 h 10000"/>
              <a:gd name="connsiteX2" fmla="*/ 8582 w 14883"/>
              <a:gd name="connsiteY2" fmla="*/ 8851 h 10000"/>
              <a:gd name="connsiteX3" fmla="*/ 0 w 14883"/>
              <a:gd name="connsiteY3" fmla="*/ 10000 h 10000"/>
              <a:gd name="connsiteX4" fmla="*/ 5249 w 14883"/>
              <a:gd name="connsiteY4" fmla="*/ 0 h 10000"/>
              <a:gd name="connsiteX0" fmla="*/ 5249 w 14858"/>
              <a:gd name="connsiteY0" fmla="*/ 0 h 10000"/>
              <a:gd name="connsiteX1" fmla="*/ 14858 w 14858"/>
              <a:gd name="connsiteY1" fmla="*/ 5179 h 10000"/>
              <a:gd name="connsiteX2" fmla="*/ 8582 w 14858"/>
              <a:gd name="connsiteY2" fmla="*/ 8851 h 10000"/>
              <a:gd name="connsiteX3" fmla="*/ 0 w 14858"/>
              <a:gd name="connsiteY3" fmla="*/ 10000 h 10000"/>
              <a:gd name="connsiteX4" fmla="*/ 5249 w 14858"/>
              <a:gd name="connsiteY4" fmla="*/ 0 h 10000"/>
              <a:gd name="connsiteX0" fmla="*/ 5249 w 14858"/>
              <a:gd name="connsiteY0" fmla="*/ 0 h 10000"/>
              <a:gd name="connsiteX1" fmla="*/ 14858 w 14858"/>
              <a:gd name="connsiteY1" fmla="*/ 5179 h 10000"/>
              <a:gd name="connsiteX2" fmla="*/ 8582 w 14858"/>
              <a:gd name="connsiteY2" fmla="*/ 8851 h 10000"/>
              <a:gd name="connsiteX3" fmla="*/ 0 w 14858"/>
              <a:gd name="connsiteY3" fmla="*/ 10000 h 10000"/>
              <a:gd name="connsiteX4" fmla="*/ 5249 w 14858"/>
              <a:gd name="connsiteY4" fmla="*/ 0 h 10000"/>
              <a:gd name="connsiteX0" fmla="*/ 5249 w 15369"/>
              <a:gd name="connsiteY0" fmla="*/ 0 h 10000"/>
              <a:gd name="connsiteX1" fmla="*/ 15369 w 15369"/>
              <a:gd name="connsiteY1" fmla="*/ 5338 h 10000"/>
              <a:gd name="connsiteX2" fmla="*/ 8582 w 15369"/>
              <a:gd name="connsiteY2" fmla="*/ 8851 h 10000"/>
              <a:gd name="connsiteX3" fmla="*/ 0 w 15369"/>
              <a:gd name="connsiteY3" fmla="*/ 10000 h 10000"/>
              <a:gd name="connsiteX4" fmla="*/ 5249 w 15369"/>
              <a:gd name="connsiteY4" fmla="*/ 0 h 10000"/>
              <a:gd name="connsiteX0" fmla="*/ 5249 w 15436"/>
              <a:gd name="connsiteY0" fmla="*/ 0 h 10000"/>
              <a:gd name="connsiteX1" fmla="*/ 15436 w 15436"/>
              <a:gd name="connsiteY1" fmla="*/ 5303 h 10000"/>
              <a:gd name="connsiteX2" fmla="*/ 8582 w 15436"/>
              <a:gd name="connsiteY2" fmla="*/ 8851 h 10000"/>
              <a:gd name="connsiteX3" fmla="*/ 0 w 15436"/>
              <a:gd name="connsiteY3" fmla="*/ 10000 h 10000"/>
              <a:gd name="connsiteX4" fmla="*/ 5249 w 15436"/>
              <a:gd name="connsiteY4" fmla="*/ 0 h 10000"/>
              <a:gd name="connsiteX0" fmla="*/ 5249 w 15436"/>
              <a:gd name="connsiteY0" fmla="*/ 0 h 10000"/>
              <a:gd name="connsiteX1" fmla="*/ 15436 w 15436"/>
              <a:gd name="connsiteY1" fmla="*/ 5303 h 10000"/>
              <a:gd name="connsiteX2" fmla="*/ 8448 w 15436"/>
              <a:gd name="connsiteY2" fmla="*/ 8886 h 10000"/>
              <a:gd name="connsiteX3" fmla="*/ 0 w 15436"/>
              <a:gd name="connsiteY3" fmla="*/ 10000 h 10000"/>
              <a:gd name="connsiteX4" fmla="*/ 5249 w 15436"/>
              <a:gd name="connsiteY4" fmla="*/ 0 h 10000"/>
              <a:gd name="connsiteX0" fmla="*/ 5249 w 15436"/>
              <a:gd name="connsiteY0" fmla="*/ 0 h 10000"/>
              <a:gd name="connsiteX1" fmla="*/ 15436 w 15436"/>
              <a:gd name="connsiteY1" fmla="*/ 5303 h 10000"/>
              <a:gd name="connsiteX2" fmla="*/ 8448 w 15436"/>
              <a:gd name="connsiteY2" fmla="*/ 8886 h 10000"/>
              <a:gd name="connsiteX3" fmla="*/ 0 w 15436"/>
              <a:gd name="connsiteY3" fmla="*/ 10000 h 10000"/>
              <a:gd name="connsiteX4" fmla="*/ 5249 w 15436"/>
              <a:gd name="connsiteY4" fmla="*/ 0 h 10000"/>
              <a:gd name="connsiteX0" fmla="*/ 5249 w 15368"/>
              <a:gd name="connsiteY0" fmla="*/ 0 h 10000"/>
              <a:gd name="connsiteX1" fmla="*/ 15368 w 15368"/>
              <a:gd name="connsiteY1" fmla="*/ 5291 h 10000"/>
              <a:gd name="connsiteX2" fmla="*/ 8448 w 15368"/>
              <a:gd name="connsiteY2" fmla="*/ 8886 h 10000"/>
              <a:gd name="connsiteX3" fmla="*/ 0 w 15368"/>
              <a:gd name="connsiteY3" fmla="*/ 10000 h 10000"/>
              <a:gd name="connsiteX4" fmla="*/ 5249 w 15368"/>
              <a:gd name="connsiteY4" fmla="*/ 0 h 10000"/>
              <a:gd name="connsiteX0" fmla="*/ 5249 w 15368"/>
              <a:gd name="connsiteY0" fmla="*/ 0 h 10000"/>
              <a:gd name="connsiteX1" fmla="*/ 15368 w 15368"/>
              <a:gd name="connsiteY1" fmla="*/ 5291 h 10000"/>
              <a:gd name="connsiteX2" fmla="*/ 8448 w 15368"/>
              <a:gd name="connsiteY2" fmla="*/ 8886 h 10000"/>
              <a:gd name="connsiteX3" fmla="*/ 0 w 15368"/>
              <a:gd name="connsiteY3" fmla="*/ 10000 h 10000"/>
              <a:gd name="connsiteX4" fmla="*/ 5249 w 15368"/>
              <a:gd name="connsiteY4" fmla="*/ 0 h 10000"/>
              <a:gd name="connsiteX0" fmla="*/ 5249 w 15413"/>
              <a:gd name="connsiteY0" fmla="*/ 0 h 10000"/>
              <a:gd name="connsiteX1" fmla="*/ 15413 w 15413"/>
              <a:gd name="connsiteY1" fmla="*/ 5291 h 10000"/>
              <a:gd name="connsiteX2" fmla="*/ 8448 w 15413"/>
              <a:gd name="connsiteY2" fmla="*/ 8886 h 10000"/>
              <a:gd name="connsiteX3" fmla="*/ 0 w 15413"/>
              <a:gd name="connsiteY3" fmla="*/ 10000 h 10000"/>
              <a:gd name="connsiteX4" fmla="*/ 5249 w 15413"/>
              <a:gd name="connsiteY4" fmla="*/ 0 h 10000"/>
              <a:gd name="connsiteX0" fmla="*/ 5249 w 15504"/>
              <a:gd name="connsiteY0" fmla="*/ 0 h 10000"/>
              <a:gd name="connsiteX1" fmla="*/ 15504 w 15504"/>
              <a:gd name="connsiteY1" fmla="*/ 5267 h 10000"/>
              <a:gd name="connsiteX2" fmla="*/ 8448 w 15504"/>
              <a:gd name="connsiteY2" fmla="*/ 8886 h 10000"/>
              <a:gd name="connsiteX3" fmla="*/ 0 w 15504"/>
              <a:gd name="connsiteY3" fmla="*/ 10000 h 10000"/>
              <a:gd name="connsiteX4" fmla="*/ 5249 w 15504"/>
              <a:gd name="connsiteY4" fmla="*/ 0 h 10000"/>
              <a:gd name="connsiteX0" fmla="*/ 5249 w 15504"/>
              <a:gd name="connsiteY0" fmla="*/ 0 h 10000"/>
              <a:gd name="connsiteX1" fmla="*/ 15504 w 15504"/>
              <a:gd name="connsiteY1" fmla="*/ 5267 h 10000"/>
              <a:gd name="connsiteX2" fmla="*/ 8448 w 15504"/>
              <a:gd name="connsiteY2" fmla="*/ 8886 h 10000"/>
              <a:gd name="connsiteX3" fmla="*/ 0 w 15504"/>
              <a:gd name="connsiteY3" fmla="*/ 10000 h 10000"/>
              <a:gd name="connsiteX4" fmla="*/ 5249 w 15504"/>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4" h="10000">
                <a:moveTo>
                  <a:pt x="5249" y="0"/>
                </a:moveTo>
                <a:lnTo>
                  <a:pt x="15504" y="5267"/>
                </a:lnTo>
                <a:cubicBezTo>
                  <a:pt x="15513" y="5279"/>
                  <a:pt x="8460" y="8869"/>
                  <a:pt x="8448" y="8886"/>
                </a:cubicBezTo>
                <a:lnTo>
                  <a:pt x="0" y="10000"/>
                </a:lnTo>
                <a:lnTo>
                  <a:pt x="524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5370071" y="585998"/>
            <a:ext cx="1798507" cy="2529870"/>
          </a:xfrm>
          <a:prstGeom prst="rect">
            <a:avLst/>
          </a:prstGeom>
        </p:spPr>
      </p:pic>
      <p:sp>
        <p:nvSpPr>
          <p:cNvPr id="8" name="Rectangle 7">
            <a:extLst>
              <a:ext uri="{FF2B5EF4-FFF2-40B4-BE49-F238E27FC236}">
                <a16:creationId xmlns:a16="http://schemas.microsoft.com/office/drawing/2014/main" id="{C68117AB-2A13-4E22-BD36-FD34BA9759F4}"/>
              </a:ext>
            </a:extLst>
          </p:cNvPr>
          <p:cNvSpPr/>
          <p:nvPr/>
        </p:nvSpPr>
        <p:spPr>
          <a:xfrm>
            <a:off x="-414540" y="-1181100"/>
            <a:ext cx="19507200" cy="11811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B92282C-49B7-42D6-9C86-8F510AED10BA}"/>
              </a:ext>
            </a:extLst>
          </p:cNvPr>
          <p:cNvSpPr txBox="1"/>
          <p:nvPr/>
        </p:nvSpPr>
        <p:spPr>
          <a:xfrm>
            <a:off x="914400" y="8772492"/>
            <a:ext cx="10896600" cy="707886"/>
          </a:xfrm>
          <a:prstGeom prst="rect">
            <a:avLst/>
          </a:prstGeom>
          <a:noFill/>
        </p:spPr>
        <p:txBody>
          <a:bodyPr wrap="square" rtlCol="0">
            <a:spAutoFit/>
          </a:bodyPr>
          <a:lstStyle/>
          <a:p>
            <a:r>
              <a:rPr lang="en-US" sz="4000" dirty="0">
                <a:solidFill>
                  <a:schemeClr val="bg1"/>
                </a:solidFill>
                <a:latin typeface="Trebuchet MS" panose="020B0603020202020204" pitchFamily="34" charset="0"/>
              </a:rPr>
              <a:t>August 23, 2021</a:t>
            </a:r>
          </a:p>
        </p:txBody>
      </p:sp>
      <p:sp>
        <p:nvSpPr>
          <p:cNvPr id="11" name="TextBox 10">
            <a:extLst>
              <a:ext uri="{FF2B5EF4-FFF2-40B4-BE49-F238E27FC236}">
                <a16:creationId xmlns:a16="http://schemas.microsoft.com/office/drawing/2014/main" id="{8647190B-9FFF-4D04-84C2-D83DA8246A30}"/>
              </a:ext>
            </a:extLst>
          </p:cNvPr>
          <p:cNvSpPr txBox="1"/>
          <p:nvPr/>
        </p:nvSpPr>
        <p:spPr>
          <a:xfrm>
            <a:off x="533400" y="2328274"/>
            <a:ext cx="12941144" cy="4524315"/>
          </a:xfrm>
          <a:prstGeom prst="rect">
            <a:avLst/>
          </a:prstGeom>
          <a:noFill/>
        </p:spPr>
        <p:txBody>
          <a:bodyPr wrap="square" rtlCol="0">
            <a:spAutoFit/>
          </a:bodyPr>
          <a:lstStyle/>
          <a:p>
            <a:pPr algn="ctr"/>
            <a:r>
              <a:rPr lang="en-US" sz="9600" b="1" dirty="0" smtClean="0">
                <a:solidFill>
                  <a:schemeClr val="bg1"/>
                </a:solidFill>
                <a:latin typeface="Trebuchet MS" panose="020B0603020202020204" pitchFamily="34" charset="0"/>
              </a:rPr>
              <a:t>ARPA Funding</a:t>
            </a:r>
          </a:p>
          <a:p>
            <a:pPr algn="ctr"/>
            <a:r>
              <a:rPr lang="en-US" sz="9600" b="1" dirty="0" smtClean="0">
                <a:solidFill>
                  <a:schemeClr val="bg1"/>
                </a:solidFill>
                <a:latin typeface="Trebuchet MS" panose="020B0603020202020204" pitchFamily="34" charset="0"/>
              </a:rPr>
              <a:t>What is it and how can it be used?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B3F888-F2BD-364A-94F0-B1528DDC96F4}"/>
              </a:ext>
            </a:extLst>
          </p:cNvPr>
          <p:cNvSpPr>
            <a:spLocks noGrp="1"/>
          </p:cNvSpPr>
          <p:nvPr>
            <p:ph type="body" sz="quarter" idx="11"/>
          </p:nvPr>
        </p:nvSpPr>
        <p:spPr>
          <a:xfrm>
            <a:off x="1170993" y="3467100"/>
            <a:ext cx="12420600" cy="6019800"/>
          </a:xfrm>
        </p:spPr>
        <p:txBody>
          <a:bodyPr lIns="68580" tIns="34290" rIns="68580" bIns="34290" anchor="t"/>
          <a:lstStyle>
            <a:defPPr>
              <a:defRPr lang="en-US"/>
            </a:defPPr>
            <a:lvl1pPr marL="0" algn="l" defTabSz="1371348" rtl="0" eaLnBrk="1" latinLnBrk="0" hangingPunct="1">
              <a:defRPr sz="2699" kern="1200">
                <a:solidFill>
                  <a:schemeClr val="tx1"/>
                </a:solidFill>
                <a:latin typeface="+mn-lt"/>
                <a:ea typeface="+mn-ea"/>
                <a:cs typeface="+mn-cs"/>
              </a:defRPr>
            </a:lvl1pPr>
            <a:lvl2pPr marL="685674" algn="l" defTabSz="1371348" rtl="0" eaLnBrk="1" latinLnBrk="0" hangingPunct="1">
              <a:defRPr sz="2699" kern="1200">
                <a:solidFill>
                  <a:schemeClr val="tx1"/>
                </a:solidFill>
                <a:latin typeface="+mn-lt"/>
                <a:ea typeface="+mn-ea"/>
                <a:cs typeface="+mn-cs"/>
              </a:defRPr>
            </a:lvl2pPr>
            <a:lvl3pPr marL="1371348" algn="l" defTabSz="1371348" rtl="0" eaLnBrk="1" latinLnBrk="0" hangingPunct="1">
              <a:defRPr sz="2699" kern="1200">
                <a:solidFill>
                  <a:schemeClr val="tx1"/>
                </a:solidFill>
                <a:latin typeface="+mn-lt"/>
                <a:ea typeface="+mn-ea"/>
                <a:cs typeface="+mn-cs"/>
              </a:defRPr>
            </a:lvl3pPr>
            <a:lvl4pPr marL="2057021" algn="l" defTabSz="1371348" rtl="0" eaLnBrk="1" latinLnBrk="0" hangingPunct="1">
              <a:defRPr sz="2699" kern="1200">
                <a:solidFill>
                  <a:schemeClr val="tx1"/>
                </a:solidFill>
                <a:latin typeface="+mn-lt"/>
                <a:ea typeface="+mn-ea"/>
                <a:cs typeface="+mn-cs"/>
              </a:defRPr>
            </a:lvl4pPr>
            <a:lvl5pPr marL="2742696" algn="l" defTabSz="1371348" rtl="0" eaLnBrk="1" latinLnBrk="0" hangingPunct="1">
              <a:defRPr sz="2699" kern="1200">
                <a:solidFill>
                  <a:schemeClr val="tx1"/>
                </a:solidFill>
                <a:latin typeface="+mn-lt"/>
                <a:ea typeface="+mn-ea"/>
                <a:cs typeface="+mn-cs"/>
              </a:defRPr>
            </a:lvl5pPr>
            <a:lvl6pPr marL="3428369" algn="l" defTabSz="1371348" rtl="0" eaLnBrk="1" latinLnBrk="0" hangingPunct="1">
              <a:defRPr sz="2699" kern="1200">
                <a:solidFill>
                  <a:schemeClr val="tx1"/>
                </a:solidFill>
                <a:latin typeface="+mn-lt"/>
                <a:ea typeface="+mn-ea"/>
                <a:cs typeface="+mn-cs"/>
              </a:defRPr>
            </a:lvl6pPr>
            <a:lvl7pPr marL="4114044" algn="l" defTabSz="1371348" rtl="0" eaLnBrk="1" latinLnBrk="0" hangingPunct="1">
              <a:defRPr sz="2699" kern="1200">
                <a:solidFill>
                  <a:schemeClr val="tx1"/>
                </a:solidFill>
                <a:latin typeface="+mn-lt"/>
                <a:ea typeface="+mn-ea"/>
                <a:cs typeface="+mn-cs"/>
              </a:defRPr>
            </a:lvl7pPr>
            <a:lvl8pPr marL="4799716" algn="l" defTabSz="1371348" rtl="0" eaLnBrk="1" latinLnBrk="0" hangingPunct="1">
              <a:defRPr sz="2699" kern="1200">
                <a:solidFill>
                  <a:schemeClr val="tx1"/>
                </a:solidFill>
                <a:latin typeface="+mn-lt"/>
                <a:ea typeface="+mn-ea"/>
                <a:cs typeface="+mn-cs"/>
              </a:defRPr>
            </a:lvl8pPr>
            <a:lvl9pPr marL="5485392" algn="l" defTabSz="1371348" rtl="0" eaLnBrk="1" latinLnBrk="0" hangingPunct="1">
              <a:defRPr sz="2699" kern="1200">
                <a:solidFill>
                  <a:schemeClr val="tx1"/>
                </a:solidFill>
                <a:latin typeface="+mn-lt"/>
                <a:ea typeface="+mn-ea"/>
                <a:cs typeface="+mn-cs"/>
              </a:defRPr>
            </a:lvl9pPr>
          </a:lstStyle>
          <a:p>
            <a:pPr marL="1183005" indent="-514350">
              <a:lnSpc>
                <a:spcPct val="100000"/>
              </a:lnSpc>
            </a:pPr>
            <a:r>
              <a:rPr lang="en-US" sz="3200" dirty="0">
                <a:latin typeface="Arial"/>
                <a:ea typeface="Verdana"/>
                <a:cs typeface="Arial"/>
              </a:rPr>
              <a:t>COVID-19 Mitigation and Prevention </a:t>
            </a:r>
            <a:endParaRPr lang="en-US" sz="3200" dirty="0"/>
          </a:p>
          <a:p>
            <a:pPr marL="1183005" indent="-514350">
              <a:lnSpc>
                <a:spcPct val="100000"/>
              </a:lnSpc>
            </a:pPr>
            <a:r>
              <a:rPr lang="en-US" sz="3200" dirty="0">
                <a:latin typeface="Arial"/>
                <a:ea typeface="Verdana"/>
                <a:cs typeface="Arial"/>
              </a:rPr>
              <a:t>Medical Expenses </a:t>
            </a:r>
            <a:endParaRPr lang="en-US" sz="3200" dirty="0"/>
          </a:p>
          <a:p>
            <a:pPr marL="1183005" indent="-514350">
              <a:lnSpc>
                <a:spcPct val="100000"/>
              </a:lnSpc>
            </a:pPr>
            <a:r>
              <a:rPr lang="en-US" sz="3200" dirty="0">
                <a:latin typeface="Arial"/>
                <a:ea typeface="Verdana"/>
                <a:cs typeface="Arial"/>
              </a:rPr>
              <a:t>Behavioral Health Care Including Addiction Treatment</a:t>
            </a:r>
            <a:endParaRPr lang="en-US" sz="3200" dirty="0"/>
          </a:p>
          <a:p>
            <a:pPr marL="1183005" indent="-514350">
              <a:lnSpc>
                <a:spcPct val="100000"/>
              </a:lnSpc>
            </a:pPr>
            <a:r>
              <a:rPr lang="en-US" sz="3200" dirty="0">
                <a:latin typeface="Arial"/>
                <a:ea typeface="Verdana"/>
                <a:cs typeface="Arial"/>
              </a:rPr>
              <a:t>Public Health and Public Safety Employees</a:t>
            </a:r>
            <a:endParaRPr lang="en-US" sz="3200" dirty="0"/>
          </a:p>
          <a:p>
            <a:pPr marL="1183005" indent="-514350">
              <a:lnSpc>
                <a:spcPct val="100000"/>
              </a:lnSpc>
            </a:pPr>
            <a:r>
              <a:rPr lang="en-US" sz="3200" dirty="0">
                <a:latin typeface="Arial"/>
                <a:ea typeface="Verdana"/>
                <a:cs typeface="Arial"/>
              </a:rPr>
              <a:t>Data, Design, and Execution of Health Programs </a:t>
            </a:r>
            <a:endParaRPr lang="en-US" sz="3200" dirty="0"/>
          </a:p>
          <a:p>
            <a:pPr marL="1183005" indent="-514350">
              <a:lnSpc>
                <a:spcPct val="100000"/>
              </a:lnSpc>
            </a:pPr>
            <a:r>
              <a:rPr lang="en-US" sz="3200" dirty="0">
                <a:latin typeface="Arial"/>
                <a:ea typeface="Verdana"/>
                <a:cs typeface="Arial"/>
              </a:rPr>
              <a:t>Health Disparities</a:t>
            </a:r>
            <a:endParaRPr lang="en-US" sz="3200" dirty="0"/>
          </a:p>
          <a:p>
            <a:pPr marL="1183005" indent="-514350">
              <a:lnSpc>
                <a:spcPct val="100000"/>
              </a:lnSpc>
            </a:pPr>
            <a:r>
              <a:rPr lang="en-US" sz="3200" dirty="0">
                <a:latin typeface="Arial"/>
                <a:ea typeface="Verdana"/>
                <a:cs typeface="Arial"/>
              </a:rPr>
              <a:t>Survivors Benefits</a:t>
            </a:r>
          </a:p>
          <a:p>
            <a:pPr marL="668655" lvl="1" indent="0">
              <a:lnSpc>
                <a:spcPct val="100000"/>
              </a:lnSpc>
              <a:buClr>
                <a:srgbClr val="DBA111"/>
              </a:buClr>
              <a:buNone/>
            </a:pPr>
            <a:endParaRPr lang="en-US" sz="3300" dirty="0"/>
          </a:p>
        </p:txBody>
      </p:sp>
      <p:sp>
        <p:nvSpPr>
          <p:cNvPr id="5" name="TextBox 4">
            <a:extLst>
              <a:ext uri="{FF2B5EF4-FFF2-40B4-BE49-F238E27FC236}">
                <a16:creationId xmlns:a16="http://schemas.microsoft.com/office/drawing/2014/main" id="{90F530BF-D313-4BBF-8490-222AE5D6D993}"/>
              </a:ext>
            </a:extLst>
          </p:cNvPr>
          <p:cNvSpPr txBox="1"/>
          <p:nvPr/>
        </p:nvSpPr>
        <p:spPr>
          <a:xfrm>
            <a:off x="859241" y="274316"/>
            <a:ext cx="14020841" cy="646331"/>
          </a:xfrm>
          <a:prstGeom prst="rect">
            <a:avLst/>
          </a:prstGeom>
          <a:noFill/>
        </p:spPr>
        <p:txBody>
          <a:bodyPr wrap="square" rtlCol="0">
            <a:spAutoFit/>
          </a:bodyPr>
          <a:lstStyle>
            <a:defPPr>
              <a:defRPr lang="en-US"/>
            </a:defPPr>
            <a:lvl1pPr marL="0" algn="l" defTabSz="1371348" rtl="0" eaLnBrk="1" latinLnBrk="0" hangingPunct="1">
              <a:defRPr sz="2699" kern="1200">
                <a:solidFill>
                  <a:schemeClr val="tx1"/>
                </a:solidFill>
                <a:latin typeface="+mn-lt"/>
                <a:ea typeface="+mn-ea"/>
                <a:cs typeface="+mn-cs"/>
              </a:defRPr>
            </a:lvl1pPr>
            <a:lvl2pPr marL="685674" algn="l" defTabSz="1371348" rtl="0" eaLnBrk="1" latinLnBrk="0" hangingPunct="1">
              <a:defRPr sz="2699" kern="1200">
                <a:solidFill>
                  <a:schemeClr val="tx1"/>
                </a:solidFill>
                <a:latin typeface="+mn-lt"/>
                <a:ea typeface="+mn-ea"/>
                <a:cs typeface="+mn-cs"/>
              </a:defRPr>
            </a:lvl2pPr>
            <a:lvl3pPr marL="1371348" algn="l" defTabSz="1371348" rtl="0" eaLnBrk="1" latinLnBrk="0" hangingPunct="1">
              <a:defRPr sz="2699" kern="1200">
                <a:solidFill>
                  <a:schemeClr val="tx1"/>
                </a:solidFill>
                <a:latin typeface="+mn-lt"/>
                <a:ea typeface="+mn-ea"/>
                <a:cs typeface="+mn-cs"/>
              </a:defRPr>
            </a:lvl3pPr>
            <a:lvl4pPr marL="2057021" algn="l" defTabSz="1371348" rtl="0" eaLnBrk="1" latinLnBrk="0" hangingPunct="1">
              <a:defRPr sz="2699" kern="1200">
                <a:solidFill>
                  <a:schemeClr val="tx1"/>
                </a:solidFill>
                <a:latin typeface="+mn-lt"/>
                <a:ea typeface="+mn-ea"/>
                <a:cs typeface="+mn-cs"/>
              </a:defRPr>
            </a:lvl4pPr>
            <a:lvl5pPr marL="2742696" algn="l" defTabSz="1371348" rtl="0" eaLnBrk="1" latinLnBrk="0" hangingPunct="1">
              <a:defRPr sz="2699" kern="1200">
                <a:solidFill>
                  <a:schemeClr val="tx1"/>
                </a:solidFill>
                <a:latin typeface="+mn-lt"/>
                <a:ea typeface="+mn-ea"/>
                <a:cs typeface="+mn-cs"/>
              </a:defRPr>
            </a:lvl5pPr>
            <a:lvl6pPr marL="3428369" algn="l" defTabSz="1371348" rtl="0" eaLnBrk="1" latinLnBrk="0" hangingPunct="1">
              <a:defRPr sz="2699" kern="1200">
                <a:solidFill>
                  <a:schemeClr val="tx1"/>
                </a:solidFill>
                <a:latin typeface="+mn-lt"/>
                <a:ea typeface="+mn-ea"/>
                <a:cs typeface="+mn-cs"/>
              </a:defRPr>
            </a:lvl6pPr>
            <a:lvl7pPr marL="4114044" algn="l" defTabSz="1371348" rtl="0" eaLnBrk="1" latinLnBrk="0" hangingPunct="1">
              <a:defRPr sz="2699" kern="1200">
                <a:solidFill>
                  <a:schemeClr val="tx1"/>
                </a:solidFill>
                <a:latin typeface="+mn-lt"/>
                <a:ea typeface="+mn-ea"/>
                <a:cs typeface="+mn-cs"/>
              </a:defRPr>
            </a:lvl7pPr>
            <a:lvl8pPr marL="4799716" algn="l" defTabSz="1371348" rtl="0" eaLnBrk="1" latinLnBrk="0" hangingPunct="1">
              <a:defRPr sz="2699" kern="1200">
                <a:solidFill>
                  <a:schemeClr val="tx1"/>
                </a:solidFill>
                <a:latin typeface="+mn-lt"/>
                <a:ea typeface="+mn-ea"/>
                <a:cs typeface="+mn-cs"/>
              </a:defRPr>
            </a:lvl8pPr>
            <a:lvl9pPr marL="5485392" algn="l" defTabSz="1371348" rtl="0" eaLnBrk="1" latinLnBrk="0" hangingPunct="1">
              <a:defRPr sz="2699" kern="1200">
                <a:solidFill>
                  <a:schemeClr val="tx1"/>
                </a:solidFill>
                <a:latin typeface="+mn-lt"/>
                <a:ea typeface="+mn-ea"/>
                <a:cs typeface="+mn-cs"/>
              </a:defRPr>
            </a:lvl9pPr>
          </a:lstStyle>
          <a:p>
            <a:r>
              <a:rPr lang="en-US" sz="3600" b="1" dirty="0">
                <a:solidFill>
                  <a:schemeClr val="bg1"/>
                </a:solidFill>
                <a:latin typeface="Arial" panose="020B0604020202020204" pitchFamily="34" charset="0"/>
                <a:cs typeface="Arial" panose="020B0604020202020204" pitchFamily="34" charset="0"/>
              </a:rPr>
              <a:t>Eligible Uses: COVID-19 Pandemic Response</a:t>
            </a:r>
          </a:p>
        </p:txBody>
      </p:sp>
      <p:sp>
        <p:nvSpPr>
          <p:cNvPr id="6" name="Rectangle 5">
            <a:extLst>
              <a:ext uri="{FF2B5EF4-FFF2-40B4-BE49-F238E27FC236}">
                <a16:creationId xmlns:a16="http://schemas.microsoft.com/office/drawing/2014/main" id="{D3E076C6-7D54-47FD-8780-8A61E8845C9B}"/>
              </a:ext>
            </a:extLst>
          </p:cNvPr>
          <p:cNvSpPr/>
          <p:nvPr/>
        </p:nvSpPr>
        <p:spPr>
          <a:xfrm>
            <a:off x="685800" y="441290"/>
            <a:ext cx="13390986" cy="1569660"/>
          </a:xfrm>
          <a:prstGeom prst="rect">
            <a:avLst/>
          </a:prstGeom>
        </p:spPr>
        <p:txBody>
          <a:bodyPr wrap="square">
            <a:spAutoFit/>
          </a:bodyPr>
          <a:lstStyle/>
          <a:p>
            <a:r>
              <a:rPr lang="en-US" dirty="0"/>
              <a:t/>
            </a:r>
            <a:br>
              <a:rPr lang="en-US" dirty="0"/>
            </a:br>
            <a:r>
              <a:rPr lang="en-US" sz="5400" b="1" dirty="0">
                <a:solidFill>
                  <a:schemeClr val="accent1">
                    <a:lumMod val="75000"/>
                  </a:schemeClr>
                </a:solidFill>
                <a:latin typeface="Trebuchet MS" panose="020B0603020202020204" pitchFamily="34" charset="0"/>
              </a:rPr>
              <a:t>What You </a:t>
            </a:r>
            <a:r>
              <a:rPr lang="en-US" sz="5400" b="1" u="sng" dirty="0">
                <a:solidFill>
                  <a:srgbClr val="00B050"/>
                </a:solidFill>
                <a:latin typeface="Trebuchet MS" panose="020B0603020202020204" pitchFamily="34" charset="0"/>
              </a:rPr>
              <a:t>CAN</a:t>
            </a:r>
            <a:r>
              <a:rPr lang="en-US" sz="5400" b="1" dirty="0">
                <a:solidFill>
                  <a:schemeClr val="accent1">
                    <a:lumMod val="75000"/>
                  </a:schemeClr>
                </a:solidFill>
                <a:latin typeface="Trebuchet MS" panose="020B0603020202020204" pitchFamily="34" charset="0"/>
              </a:rPr>
              <a:t> Spend $ On: </a:t>
            </a:r>
            <a:br>
              <a:rPr lang="en-US" sz="5400" b="1" dirty="0">
                <a:solidFill>
                  <a:schemeClr val="accent1">
                    <a:lumMod val="75000"/>
                  </a:schemeClr>
                </a:solidFill>
                <a:latin typeface="Trebuchet MS" panose="020B0603020202020204" pitchFamily="34" charset="0"/>
              </a:rPr>
            </a:br>
            <a:endParaRPr lang="en-US" sz="2400" b="1" dirty="0">
              <a:solidFill>
                <a:schemeClr val="accent1">
                  <a:lumMod val="75000"/>
                </a:schemeClr>
              </a:solidFill>
              <a:latin typeface="Trebuchet MS" panose="020B0603020202020204" pitchFamily="34" charset="0"/>
            </a:endParaRPr>
          </a:p>
        </p:txBody>
      </p:sp>
      <p:sp>
        <p:nvSpPr>
          <p:cNvPr id="2" name="TextBox 1"/>
          <p:cNvSpPr txBox="1"/>
          <p:nvPr/>
        </p:nvSpPr>
        <p:spPr>
          <a:xfrm>
            <a:off x="1143000" y="2468604"/>
            <a:ext cx="10210800" cy="769441"/>
          </a:xfrm>
          <a:prstGeom prst="rect">
            <a:avLst/>
          </a:prstGeom>
          <a:noFill/>
        </p:spPr>
        <p:txBody>
          <a:bodyPr wrap="square" rtlCol="0">
            <a:spAutoFit/>
          </a:bodyPr>
          <a:lstStyle/>
          <a:p>
            <a:pPr lvl="0"/>
            <a:r>
              <a:rPr lang="en-US" sz="4400" b="1" dirty="0">
                <a:solidFill>
                  <a:srgbClr val="4F81BD">
                    <a:lumMod val="75000"/>
                  </a:srgbClr>
                </a:solidFill>
                <a:latin typeface="Trebuchet MS" panose="020B0603020202020204" pitchFamily="34" charset="0"/>
              </a:rPr>
              <a:t>1) Pandemic Response (Public Health)</a:t>
            </a:r>
          </a:p>
        </p:txBody>
      </p:sp>
      <p:grpSp>
        <p:nvGrpSpPr>
          <p:cNvPr id="7" name="Group 3">
            <a:extLst>
              <a:ext uri="{FF2B5EF4-FFF2-40B4-BE49-F238E27FC236}">
                <a16:creationId xmlns:a16="http://schemas.microsoft.com/office/drawing/2014/main" id="{66461C3C-A48A-4E13-8011-FC3D53845DDF}"/>
              </a:ext>
            </a:extLst>
          </p:cNvPr>
          <p:cNvGrpSpPr/>
          <p:nvPr/>
        </p:nvGrpSpPr>
        <p:grpSpPr>
          <a:xfrm rot="-10800000">
            <a:off x="12186525" y="0"/>
            <a:ext cx="3886199" cy="1800941"/>
            <a:chOff x="0" y="0"/>
            <a:chExt cx="6350000" cy="5499100"/>
          </a:xfrm>
        </p:grpSpPr>
        <p:sp>
          <p:nvSpPr>
            <p:cNvPr id="8" name="Freeform 4">
              <a:extLst>
                <a:ext uri="{FF2B5EF4-FFF2-40B4-BE49-F238E27FC236}">
                  <a16:creationId xmlns:a16="http://schemas.microsoft.com/office/drawing/2014/main" id="{60C9A9C6-512A-4B34-BBFC-916F0F1007AB}"/>
                </a:ext>
              </a:extLst>
            </p:cNvPr>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5581AF"/>
            </a:solidFill>
          </p:spPr>
        </p:sp>
      </p:grpSp>
    </p:spTree>
    <p:extLst>
      <p:ext uri="{BB962C8B-B14F-4D97-AF65-F5344CB8AC3E}">
        <p14:creationId xmlns:p14="http://schemas.microsoft.com/office/powerpoint/2010/main" val="198317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F530BF-D313-4BBF-8490-222AE5D6D993}"/>
              </a:ext>
            </a:extLst>
          </p:cNvPr>
          <p:cNvSpPr txBox="1"/>
          <p:nvPr/>
        </p:nvSpPr>
        <p:spPr>
          <a:xfrm>
            <a:off x="859241" y="274316"/>
            <a:ext cx="14020841" cy="646331"/>
          </a:xfrm>
          <a:prstGeom prst="rect">
            <a:avLst/>
          </a:prstGeom>
          <a:noFill/>
        </p:spPr>
        <p:txBody>
          <a:bodyPr wrap="square" rtlCol="0">
            <a:spAutoFit/>
          </a:bodyPr>
          <a:lstStyle>
            <a:defPPr>
              <a:defRPr lang="en-US"/>
            </a:defPPr>
            <a:lvl1pPr marL="0" algn="l" defTabSz="1371348" rtl="0" eaLnBrk="1" latinLnBrk="0" hangingPunct="1">
              <a:defRPr sz="2699" kern="1200">
                <a:solidFill>
                  <a:schemeClr val="tx1"/>
                </a:solidFill>
                <a:latin typeface="+mn-lt"/>
                <a:ea typeface="+mn-ea"/>
                <a:cs typeface="+mn-cs"/>
              </a:defRPr>
            </a:lvl1pPr>
            <a:lvl2pPr marL="685674" algn="l" defTabSz="1371348" rtl="0" eaLnBrk="1" latinLnBrk="0" hangingPunct="1">
              <a:defRPr sz="2699" kern="1200">
                <a:solidFill>
                  <a:schemeClr val="tx1"/>
                </a:solidFill>
                <a:latin typeface="+mn-lt"/>
                <a:ea typeface="+mn-ea"/>
                <a:cs typeface="+mn-cs"/>
              </a:defRPr>
            </a:lvl2pPr>
            <a:lvl3pPr marL="1371348" algn="l" defTabSz="1371348" rtl="0" eaLnBrk="1" latinLnBrk="0" hangingPunct="1">
              <a:defRPr sz="2699" kern="1200">
                <a:solidFill>
                  <a:schemeClr val="tx1"/>
                </a:solidFill>
                <a:latin typeface="+mn-lt"/>
                <a:ea typeface="+mn-ea"/>
                <a:cs typeface="+mn-cs"/>
              </a:defRPr>
            </a:lvl3pPr>
            <a:lvl4pPr marL="2057021" algn="l" defTabSz="1371348" rtl="0" eaLnBrk="1" latinLnBrk="0" hangingPunct="1">
              <a:defRPr sz="2699" kern="1200">
                <a:solidFill>
                  <a:schemeClr val="tx1"/>
                </a:solidFill>
                <a:latin typeface="+mn-lt"/>
                <a:ea typeface="+mn-ea"/>
                <a:cs typeface="+mn-cs"/>
              </a:defRPr>
            </a:lvl4pPr>
            <a:lvl5pPr marL="2742696" algn="l" defTabSz="1371348" rtl="0" eaLnBrk="1" latinLnBrk="0" hangingPunct="1">
              <a:defRPr sz="2699" kern="1200">
                <a:solidFill>
                  <a:schemeClr val="tx1"/>
                </a:solidFill>
                <a:latin typeface="+mn-lt"/>
                <a:ea typeface="+mn-ea"/>
                <a:cs typeface="+mn-cs"/>
              </a:defRPr>
            </a:lvl5pPr>
            <a:lvl6pPr marL="3428369" algn="l" defTabSz="1371348" rtl="0" eaLnBrk="1" latinLnBrk="0" hangingPunct="1">
              <a:defRPr sz="2699" kern="1200">
                <a:solidFill>
                  <a:schemeClr val="tx1"/>
                </a:solidFill>
                <a:latin typeface="+mn-lt"/>
                <a:ea typeface="+mn-ea"/>
                <a:cs typeface="+mn-cs"/>
              </a:defRPr>
            </a:lvl6pPr>
            <a:lvl7pPr marL="4114044" algn="l" defTabSz="1371348" rtl="0" eaLnBrk="1" latinLnBrk="0" hangingPunct="1">
              <a:defRPr sz="2699" kern="1200">
                <a:solidFill>
                  <a:schemeClr val="tx1"/>
                </a:solidFill>
                <a:latin typeface="+mn-lt"/>
                <a:ea typeface="+mn-ea"/>
                <a:cs typeface="+mn-cs"/>
              </a:defRPr>
            </a:lvl7pPr>
            <a:lvl8pPr marL="4799716" algn="l" defTabSz="1371348" rtl="0" eaLnBrk="1" latinLnBrk="0" hangingPunct="1">
              <a:defRPr sz="2699" kern="1200">
                <a:solidFill>
                  <a:schemeClr val="tx1"/>
                </a:solidFill>
                <a:latin typeface="+mn-lt"/>
                <a:ea typeface="+mn-ea"/>
                <a:cs typeface="+mn-cs"/>
              </a:defRPr>
            </a:lvl8pPr>
            <a:lvl9pPr marL="5485392" algn="l" defTabSz="1371348" rtl="0" eaLnBrk="1" latinLnBrk="0" hangingPunct="1">
              <a:defRPr sz="2699" kern="1200">
                <a:solidFill>
                  <a:schemeClr val="tx1"/>
                </a:solidFill>
                <a:latin typeface="+mn-lt"/>
                <a:ea typeface="+mn-ea"/>
                <a:cs typeface="+mn-cs"/>
              </a:defRPr>
            </a:lvl9pPr>
          </a:lstStyle>
          <a:p>
            <a:r>
              <a:rPr lang="en-US" sz="3600" b="1">
                <a:solidFill>
                  <a:schemeClr val="bg1"/>
                </a:solidFill>
                <a:latin typeface="Arial" panose="020B0604020202020204" pitchFamily="34" charset="0"/>
                <a:cs typeface="Arial" panose="020B0604020202020204" pitchFamily="34" charset="0"/>
              </a:rPr>
              <a:t>Eligible Uses: COVID-19 Pandemic Response</a:t>
            </a:r>
          </a:p>
        </p:txBody>
      </p:sp>
      <p:sp>
        <p:nvSpPr>
          <p:cNvPr id="6" name="Rectangle 5">
            <a:extLst>
              <a:ext uri="{FF2B5EF4-FFF2-40B4-BE49-F238E27FC236}">
                <a16:creationId xmlns:a16="http://schemas.microsoft.com/office/drawing/2014/main" id="{D3E076C6-7D54-47FD-8780-8A61E8845C9B}"/>
              </a:ext>
            </a:extLst>
          </p:cNvPr>
          <p:cNvSpPr/>
          <p:nvPr/>
        </p:nvSpPr>
        <p:spPr>
          <a:xfrm>
            <a:off x="685800" y="441290"/>
            <a:ext cx="13390986" cy="1569660"/>
          </a:xfrm>
          <a:prstGeom prst="rect">
            <a:avLst/>
          </a:prstGeom>
        </p:spPr>
        <p:txBody>
          <a:bodyPr wrap="square">
            <a:spAutoFit/>
          </a:bodyPr>
          <a:lstStyle/>
          <a:p>
            <a:r>
              <a:rPr lang="en-US" dirty="0"/>
              <a:t/>
            </a:r>
            <a:br>
              <a:rPr lang="en-US" dirty="0"/>
            </a:br>
            <a:r>
              <a:rPr lang="en-US" sz="5400" b="1" dirty="0">
                <a:solidFill>
                  <a:schemeClr val="accent1">
                    <a:lumMod val="75000"/>
                  </a:schemeClr>
                </a:solidFill>
                <a:latin typeface="Trebuchet MS" panose="020B0603020202020204" pitchFamily="34" charset="0"/>
              </a:rPr>
              <a:t>What You </a:t>
            </a:r>
            <a:r>
              <a:rPr lang="en-US" sz="5400" b="1" u="sng" dirty="0">
                <a:solidFill>
                  <a:srgbClr val="00B050"/>
                </a:solidFill>
                <a:latin typeface="Trebuchet MS" panose="020B0603020202020204" pitchFamily="34" charset="0"/>
              </a:rPr>
              <a:t>CAN</a:t>
            </a:r>
            <a:r>
              <a:rPr lang="en-US" sz="5400" b="1" dirty="0">
                <a:solidFill>
                  <a:schemeClr val="accent1">
                    <a:lumMod val="75000"/>
                  </a:schemeClr>
                </a:solidFill>
                <a:latin typeface="Trebuchet MS" panose="020B0603020202020204" pitchFamily="34" charset="0"/>
              </a:rPr>
              <a:t> Spend $ On: </a:t>
            </a:r>
            <a:br>
              <a:rPr lang="en-US" sz="5400" b="1" dirty="0">
                <a:solidFill>
                  <a:schemeClr val="accent1">
                    <a:lumMod val="75000"/>
                  </a:schemeClr>
                </a:solidFill>
                <a:latin typeface="Trebuchet MS" panose="020B0603020202020204" pitchFamily="34" charset="0"/>
              </a:rPr>
            </a:br>
            <a:endParaRPr lang="en-US" sz="2400" b="1" dirty="0">
              <a:solidFill>
                <a:schemeClr val="accent1">
                  <a:lumMod val="75000"/>
                </a:schemeClr>
              </a:solidFill>
              <a:latin typeface="Trebuchet MS" panose="020B0603020202020204" pitchFamily="34" charset="0"/>
            </a:endParaRPr>
          </a:p>
        </p:txBody>
      </p:sp>
      <p:sp>
        <p:nvSpPr>
          <p:cNvPr id="2" name="TextBox 1"/>
          <p:cNvSpPr txBox="1"/>
          <p:nvPr/>
        </p:nvSpPr>
        <p:spPr>
          <a:xfrm>
            <a:off x="1306115" y="2010950"/>
            <a:ext cx="15621000" cy="769441"/>
          </a:xfrm>
          <a:prstGeom prst="rect">
            <a:avLst/>
          </a:prstGeom>
          <a:noFill/>
        </p:spPr>
        <p:txBody>
          <a:bodyPr wrap="square" rtlCol="0">
            <a:spAutoFit/>
          </a:bodyPr>
          <a:lstStyle/>
          <a:p>
            <a:pPr lvl="0"/>
            <a:r>
              <a:rPr lang="en-US" sz="4400" b="1" dirty="0">
                <a:solidFill>
                  <a:srgbClr val="4F81BD">
                    <a:lumMod val="75000"/>
                  </a:srgbClr>
                </a:solidFill>
                <a:latin typeface="Trebuchet MS" panose="020B0603020202020204" pitchFamily="34" charset="0"/>
              </a:rPr>
              <a:t>1) Pandemic Response (Economic Impact)</a:t>
            </a:r>
          </a:p>
        </p:txBody>
      </p:sp>
      <p:sp>
        <p:nvSpPr>
          <p:cNvPr id="7" name="Text Placeholder 2">
            <a:extLst>
              <a:ext uri="{FF2B5EF4-FFF2-40B4-BE49-F238E27FC236}">
                <a16:creationId xmlns:a16="http://schemas.microsoft.com/office/drawing/2014/main" id="{EEB3F888-F2BD-364A-94F0-B1528DDC96F4}"/>
              </a:ext>
            </a:extLst>
          </p:cNvPr>
          <p:cNvSpPr>
            <a:spLocks noGrp="1"/>
          </p:cNvSpPr>
          <p:nvPr>
            <p:ph type="body" sz="quarter" idx="11"/>
          </p:nvPr>
        </p:nvSpPr>
        <p:spPr>
          <a:xfrm>
            <a:off x="1322444" y="3074039"/>
            <a:ext cx="16861631" cy="7410450"/>
          </a:xfrm>
        </p:spPr>
        <p:txBody>
          <a:bodyPr lIns="68580" tIns="34290" rIns="68580" bIns="34290" anchor="t">
            <a:normAutofit/>
          </a:bodyPr>
          <a:lstStyle>
            <a:defPPr>
              <a:defRPr lang="en-US"/>
            </a:defPPr>
            <a:lvl1pPr marL="0" algn="l" defTabSz="1371348" rtl="0" eaLnBrk="1" latinLnBrk="0" hangingPunct="1">
              <a:defRPr sz="2699" kern="1200">
                <a:solidFill>
                  <a:schemeClr val="tx1"/>
                </a:solidFill>
                <a:latin typeface="+mn-lt"/>
                <a:ea typeface="+mn-ea"/>
                <a:cs typeface="+mn-cs"/>
              </a:defRPr>
            </a:lvl1pPr>
            <a:lvl2pPr marL="685674" algn="l" defTabSz="1371348" rtl="0" eaLnBrk="1" latinLnBrk="0" hangingPunct="1">
              <a:defRPr sz="2699" kern="1200">
                <a:solidFill>
                  <a:schemeClr val="tx1"/>
                </a:solidFill>
                <a:latin typeface="+mn-lt"/>
                <a:ea typeface="+mn-ea"/>
                <a:cs typeface="+mn-cs"/>
              </a:defRPr>
            </a:lvl2pPr>
            <a:lvl3pPr marL="1371348" algn="l" defTabSz="1371348" rtl="0" eaLnBrk="1" latinLnBrk="0" hangingPunct="1">
              <a:defRPr sz="2699" kern="1200">
                <a:solidFill>
                  <a:schemeClr val="tx1"/>
                </a:solidFill>
                <a:latin typeface="+mn-lt"/>
                <a:ea typeface="+mn-ea"/>
                <a:cs typeface="+mn-cs"/>
              </a:defRPr>
            </a:lvl3pPr>
            <a:lvl4pPr marL="2057021" algn="l" defTabSz="1371348" rtl="0" eaLnBrk="1" latinLnBrk="0" hangingPunct="1">
              <a:defRPr sz="2699" kern="1200">
                <a:solidFill>
                  <a:schemeClr val="tx1"/>
                </a:solidFill>
                <a:latin typeface="+mn-lt"/>
                <a:ea typeface="+mn-ea"/>
                <a:cs typeface="+mn-cs"/>
              </a:defRPr>
            </a:lvl4pPr>
            <a:lvl5pPr marL="2742696" algn="l" defTabSz="1371348" rtl="0" eaLnBrk="1" latinLnBrk="0" hangingPunct="1">
              <a:defRPr sz="2699" kern="1200">
                <a:solidFill>
                  <a:schemeClr val="tx1"/>
                </a:solidFill>
                <a:latin typeface="+mn-lt"/>
                <a:ea typeface="+mn-ea"/>
                <a:cs typeface="+mn-cs"/>
              </a:defRPr>
            </a:lvl5pPr>
            <a:lvl6pPr marL="3428369" algn="l" defTabSz="1371348" rtl="0" eaLnBrk="1" latinLnBrk="0" hangingPunct="1">
              <a:defRPr sz="2699" kern="1200">
                <a:solidFill>
                  <a:schemeClr val="tx1"/>
                </a:solidFill>
                <a:latin typeface="+mn-lt"/>
                <a:ea typeface="+mn-ea"/>
                <a:cs typeface="+mn-cs"/>
              </a:defRPr>
            </a:lvl6pPr>
            <a:lvl7pPr marL="4114044" algn="l" defTabSz="1371348" rtl="0" eaLnBrk="1" latinLnBrk="0" hangingPunct="1">
              <a:defRPr sz="2699" kern="1200">
                <a:solidFill>
                  <a:schemeClr val="tx1"/>
                </a:solidFill>
                <a:latin typeface="+mn-lt"/>
                <a:ea typeface="+mn-ea"/>
                <a:cs typeface="+mn-cs"/>
              </a:defRPr>
            </a:lvl7pPr>
            <a:lvl8pPr marL="4799716" algn="l" defTabSz="1371348" rtl="0" eaLnBrk="1" latinLnBrk="0" hangingPunct="1">
              <a:defRPr sz="2699" kern="1200">
                <a:solidFill>
                  <a:schemeClr val="tx1"/>
                </a:solidFill>
                <a:latin typeface="+mn-lt"/>
                <a:ea typeface="+mn-ea"/>
                <a:cs typeface="+mn-cs"/>
              </a:defRPr>
            </a:lvl8pPr>
            <a:lvl9pPr marL="5485392" algn="l" defTabSz="1371348" rtl="0" eaLnBrk="1" latinLnBrk="0" hangingPunct="1">
              <a:defRPr sz="2699" kern="1200">
                <a:solidFill>
                  <a:schemeClr val="tx1"/>
                </a:solidFill>
                <a:latin typeface="+mn-lt"/>
                <a:ea typeface="+mn-ea"/>
                <a:cs typeface="+mn-cs"/>
              </a:defRPr>
            </a:lvl9pPr>
          </a:lstStyle>
          <a:p>
            <a:pPr marL="1125855" indent="-457200">
              <a:lnSpc>
                <a:spcPct val="100000"/>
              </a:lnSpc>
            </a:pPr>
            <a:r>
              <a:rPr lang="en-US" sz="3200" dirty="0">
                <a:latin typeface="Arial"/>
                <a:ea typeface="Verdana"/>
                <a:cs typeface="Arial"/>
              </a:rPr>
              <a:t>Grants and Loans to Impacted Businesses and Non-Profits</a:t>
            </a:r>
          </a:p>
          <a:p>
            <a:pPr marL="1125855" indent="-457200">
              <a:lnSpc>
                <a:spcPct val="100000"/>
              </a:lnSpc>
            </a:pPr>
            <a:r>
              <a:rPr lang="en-US" sz="3200" dirty="0">
                <a:latin typeface="Arial"/>
                <a:ea typeface="Verdana"/>
                <a:cs typeface="Arial"/>
              </a:rPr>
              <a:t>Housing Assistance</a:t>
            </a:r>
          </a:p>
          <a:p>
            <a:pPr marL="1125855" indent="-457200">
              <a:lnSpc>
                <a:spcPct val="100000"/>
              </a:lnSpc>
            </a:pPr>
            <a:r>
              <a:rPr lang="en-US" sz="3200" dirty="0">
                <a:latin typeface="Arial"/>
                <a:ea typeface="Verdana"/>
                <a:cs typeface="Arial"/>
              </a:rPr>
              <a:t>Direct Cash and Loan Interventions to Impacted Individuals</a:t>
            </a:r>
          </a:p>
          <a:p>
            <a:pPr marL="668655" indent="0">
              <a:lnSpc>
                <a:spcPct val="100000"/>
              </a:lnSpc>
              <a:buClr>
                <a:srgbClr val="DBA111"/>
              </a:buClr>
              <a:buNone/>
            </a:pPr>
            <a:r>
              <a:rPr lang="en-US" sz="3200" dirty="0">
                <a:latin typeface="Arial"/>
                <a:ea typeface="Verdana"/>
                <a:cs typeface="Arial"/>
              </a:rPr>
              <a:t/>
            </a:r>
            <a:br>
              <a:rPr lang="en-US" sz="3200" dirty="0">
                <a:latin typeface="Arial"/>
                <a:ea typeface="Verdana"/>
                <a:cs typeface="Arial"/>
              </a:rPr>
            </a:br>
            <a:r>
              <a:rPr lang="en-US" sz="3200" dirty="0">
                <a:latin typeface="Arial"/>
                <a:ea typeface="Verdana"/>
                <a:cs typeface="Arial"/>
              </a:rPr>
              <a:t>PLUS…if supporting low income or minority populations impacted by </a:t>
            </a:r>
            <a:r>
              <a:rPr lang="en-US" sz="3200" dirty="0" smtClean="0">
                <a:latin typeface="Arial"/>
                <a:ea typeface="Verdana"/>
                <a:cs typeface="Arial"/>
              </a:rPr>
              <a:t>the pandemic </a:t>
            </a:r>
          </a:p>
          <a:p>
            <a:pPr marL="668655" indent="0">
              <a:lnSpc>
                <a:spcPct val="100000"/>
              </a:lnSpc>
              <a:buClr>
                <a:srgbClr val="DBA111"/>
              </a:buClr>
              <a:buNone/>
            </a:pPr>
            <a:r>
              <a:rPr lang="en-US" sz="3200" dirty="0" smtClean="0">
                <a:latin typeface="Arial"/>
                <a:ea typeface="Verdana"/>
                <a:cs typeface="Arial"/>
              </a:rPr>
              <a:t>(</a:t>
            </a:r>
            <a:r>
              <a:rPr lang="en-US" sz="3200" dirty="0">
                <a:latin typeface="Arial"/>
                <a:ea typeface="Verdana"/>
                <a:cs typeface="Arial"/>
              </a:rPr>
              <a:t>and if you document this goal and impact)…</a:t>
            </a:r>
            <a:br>
              <a:rPr lang="en-US" sz="3200" dirty="0">
                <a:latin typeface="Arial"/>
                <a:ea typeface="Verdana"/>
                <a:cs typeface="Arial"/>
              </a:rPr>
            </a:br>
            <a:endParaRPr lang="en-US" sz="3200" dirty="0">
              <a:latin typeface="Arial"/>
              <a:ea typeface="Verdana"/>
              <a:cs typeface="Arial"/>
            </a:endParaRPr>
          </a:p>
          <a:p>
            <a:pPr marL="1183005" indent="-514350">
              <a:lnSpc>
                <a:spcPct val="100000"/>
              </a:lnSpc>
            </a:pPr>
            <a:r>
              <a:rPr lang="en-US" sz="3200" dirty="0">
                <a:latin typeface="Arial"/>
                <a:ea typeface="Verdana"/>
                <a:cs typeface="Arial"/>
              </a:rPr>
              <a:t>Childcare </a:t>
            </a:r>
            <a:r>
              <a:rPr lang="en-US" sz="3200" dirty="0" smtClean="0">
                <a:latin typeface="Arial"/>
                <a:ea typeface="Verdana"/>
                <a:cs typeface="Arial"/>
              </a:rPr>
              <a:t>and Education</a:t>
            </a:r>
            <a:endParaRPr lang="en-US" sz="3200" dirty="0">
              <a:latin typeface="Arial"/>
              <a:ea typeface="Verdana"/>
              <a:cs typeface="Arial"/>
            </a:endParaRPr>
          </a:p>
          <a:p>
            <a:pPr marL="1183005" indent="-514350">
              <a:lnSpc>
                <a:spcPct val="100000"/>
              </a:lnSpc>
            </a:pPr>
            <a:r>
              <a:rPr lang="en-US" sz="3200" dirty="0">
                <a:latin typeface="Arial"/>
                <a:ea typeface="Verdana"/>
                <a:cs typeface="Arial"/>
              </a:rPr>
              <a:t>Housing and Community Development</a:t>
            </a:r>
          </a:p>
          <a:p>
            <a:pPr marL="1183005" indent="-514350">
              <a:lnSpc>
                <a:spcPct val="100000"/>
              </a:lnSpc>
            </a:pPr>
            <a:r>
              <a:rPr lang="en-US" sz="3200" dirty="0">
                <a:latin typeface="Arial"/>
                <a:ea typeface="Verdana"/>
                <a:cs typeface="Arial"/>
              </a:rPr>
              <a:t>Infrastructure</a:t>
            </a:r>
          </a:p>
          <a:p>
            <a:pPr marL="1183005" indent="-514350">
              <a:lnSpc>
                <a:spcPct val="100000"/>
              </a:lnSpc>
            </a:pPr>
            <a:r>
              <a:rPr lang="en-US" sz="3200" dirty="0">
                <a:latin typeface="Arial"/>
                <a:ea typeface="Verdana"/>
                <a:cs typeface="Arial"/>
              </a:rPr>
              <a:t>And </a:t>
            </a:r>
            <a:r>
              <a:rPr lang="en-US" sz="3200" dirty="0" smtClean="0">
                <a:latin typeface="Arial"/>
                <a:ea typeface="Verdana"/>
                <a:cs typeface="Arial"/>
              </a:rPr>
              <a:t>more…</a:t>
            </a:r>
            <a:endParaRPr lang="en-US" sz="3200" dirty="0">
              <a:latin typeface="Arial"/>
              <a:ea typeface="Verdana"/>
              <a:cs typeface="Arial"/>
            </a:endParaRPr>
          </a:p>
          <a:p>
            <a:pPr marL="668655" lvl="1" indent="0">
              <a:lnSpc>
                <a:spcPct val="100000"/>
              </a:lnSpc>
              <a:buClr>
                <a:srgbClr val="DBA111"/>
              </a:buClr>
              <a:buNone/>
            </a:pPr>
            <a:endParaRPr lang="en-US" sz="3600" dirty="0">
              <a:latin typeface="Arial"/>
              <a:ea typeface="Verdana"/>
              <a:cs typeface="Arial"/>
            </a:endParaRPr>
          </a:p>
          <a:p>
            <a:pPr marL="668655" lvl="1" indent="0">
              <a:lnSpc>
                <a:spcPct val="100000"/>
              </a:lnSpc>
              <a:buClr>
                <a:srgbClr val="DBA111"/>
              </a:buClr>
              <a:buNone/>
            </a:pPr>
            <a:endParaRPr lang="en-US" sz="3300" dirty="0"/>
          </a:p>
          <a:p>
            <a:pPr marL="1353979" lvl="1" indent="-685800">
              <a:lnSpc>
                <a:spcPct val="100000"/>
              </a:lnSpc>
              <a:buClr>
                <a:srgbClr val="DBA111"/>
              </a:buClr>
              <a:buFont typeface="+mj-lt"/>
              <a:buAutoNum type="arabicPeriod"/>
            </a:pPr>
            <a:endParaRPr lang="en-US" sz="3300" dirty="0"/>
          </a:p>
        </p:txBody>
      </p:sp>
      <p:grpSp>
        <p:nvGrpSpPr>
          <p:cNvPr id="8" name="Group 3">
            <a:extLst>
              <a:ext uri="{FF2B5EF4-FFF2-40B4-BE49-F238E27FC236}">
                <a16:creationId xmlns:a16="http://schemas.microsoft.com/office/drawing/2014/main" id="{66461C3C-A48A-4E13-8011-FC3D53845DDF}"/>
              </a:ext>
            </a:extLst>
          </p:cNvPr>
          <p:cNvGrpSpPr/>
          <p:nvPr/>
        </p:nvGrpSpPr>
        <p:grpSpPr>
          <a:xfrm rot="-10800000">
            <a:off x="12186525" y="0"/>
            <a:ext cx="3886199" cy="1800941"/>
            <a:chOff x="0" y="0"/>
            <a:chExt cx="6350000" cy="5499100"/>
          </a:xfrm>
        </p:grpSpPr>
        <p:sp>
          <p:nvSpPr>
            <p:cNvPr id="9" name="Freeform 4">
              <a:extLst>
                <a:ext uri="{FF2B5EF4-FFF2-40B4-BE49-F238E27FC236}">
                  <a16:creationId xmlns:a16="http://schemas.microsoft.com/office/drawing/2014/main" id="{60C9A9C6-512A-4B34-BBFC-916F0F1007AB}"/>
                </a:ext>
              </a:extLst>
            </p:cNvPr>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5581AF"/>
            </a:solidFill>
          </p:spPr>
        </p:sp>
      </p:grpSp>
    </p:spTree>
    <p:extLst>
      <p:ext uri="{BB962C8B-B14F-4D97-AF65-F5344CB8AC3E}">
        <p14:creationId xmlns:p14="http://schemas.microsoft.com/office/powerpoint/2010/main" val="275355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F530BF-D313-4BBF-8490-222AE5D6D993}"/>
              </a:ext>
            </a:extLst>
          </p:cNvPr>
          <p:cNvSpPr txBox="1"/>
          <p:nvPr/>
        </p:nvSpPr>
        <p:spPr>
          <a:xfrm>
            <a:off x="859241" y="274316"/>
            <a:ext cx="14020841" cy="646331"/>
          </a:xfrm>
          <a:prstGeom prst="rect">
            <a:avLst/>
          </a:prstGeom>
          <a:noFill/>
        </p:spPr>
        <p:txBody>
          <a:bodyPr wrap="square" rtlCol="0">
            <a:spAutoFit/>
          </a:bodyPr>
          <a:lstStyle>
            <a:defPPr>
              <a:defRPr lang="en-US"/>
            </a:defPPr>
            <a:lvl1pPr marL="0" algn="l" defTabSz="1371348" rtl="0" eaLnBrk="1" latinLnBrk="0" hangingPunct="1">
              <a:defRPr sz="2699" kern="1200">
                <a:solidFill>
                  <a:schemeClr val="tx1"/>
                </a:solidFill>
                <a:latin typeface="+mn-lt"/>
                <a:ea typeface="+mn-ea"/>
                <a:cs typeface="+mn-cs"/>
              </a:defRPr>
            </a:lvl1pPr>
            <a:lvl2pPr marL="685674" algn="l" defTabSz="1371348" rtl="0" eaLnBrk="1" latinLnBrk="0" hangingPunct="1">
              <a:defRPr sz="2699" kern="1200">
                <a:solidFill>
                  <a:schemeClr val="tx1"/>
                </a:solidFill>
                <a:latin typeface="+mn-lt"/>
                <a:ea typeface="+mn-ea"/>
                <a:cs typeface="+mn-cs"/>
              </a:defRPr>
            </a:lvl2pPr>
            <a:lvl3pPr marL="1371348" algn="l" defTabSz="1371348" rtl="0" eaLnBrk="1" latinLnBrk="0" hangingPunct="1">
              <a:defRPr sz="2699" kern="1200">
                <a:solidFill>
                  <a:schemeClr val="tx1"/>
                </a:solidFill>
                <a:latin typeface="+mn-lt"/>
                <a:ea typeface="+mn-ea"/>
                <a:cs typeface="+mn-cs"/>
              </a:defRPr>
            </a:lvl3pPr>
            <a:lvl4pPr marL="2057021" algn="l" defTabSz="1371348" rtl="0" eaLnBrk="1" latinLnBrk="0" hangingPunct="1">
              <a:defRPr sz="2699" kern="1200">
                <a:solidFill>
                  <a:schemeClr val="tx1"/>
                </a:solidFill>
                <a:latin typeface="+mn-lt"/>
                <a:ea typeface="+mn-ea"/>
                <a:cs typeface="+mn-cs"/>
              </a:defRPr>
            </a:lvl4pPr>
            <a:lvl5pPr marL="2742696" algn="l" defTabSz="1371348" rtl="0" eaLnBrk="1" latinLnBrk="0" hangingPunct="1">
              <a:defRPr sz="2699" kern="1200">
                <a:solidFill>
                  <a:schemeClr val="tx1"/>
                </a:solidFill>
                <a:latin typeface="+mn-lt"/>
                <a:ea typeface="+mn-ea"/>
                <a:cs typeface="+mn-cs"/>
              </a:defRPr>
            </a:lvl5pPr>
            <a:lvl6pPr marL="3428369" algn="l" defTabSz="1371348" rtl="0" eaLnBrk="1" latinLnBrk="0" hangingPunct="1">
              <a:defRPr sz="2699" kern="1200">
                <a:solidFill>
                  <a:schemeClr val="tx1"/>
                </a:solidFill>
                <a:latin typeface="+mn-lt"/>
                <a:ea typeface="+mn-ea"/>
                <a:cs typeface="+mn-cs"/>
              </a:defRPr>
            </a:lvl6pPr>
            <a:lvl7pPr marL="4114044" algn="l" defTabSz="1371348" rtl="0" eaLnBrk="1" latinLnBrk="0" hangingPunct="1">
              <a:defRPr sz="2699" kern="1200">
                <a:solidFill>
                  <a:schemeClr val="tx1"/>
                </a:solidFill>
                <a:latin typeface="+mn-lt"/>
                <a:ea typeface="+mn-ea"/>
                <a:cs typeface="+mn-cs"/>
              </a:defRPr>
            </a:lvl7pPr>
            <a:lvl8pPr marL="4799716" algn="l" defTabSz="1371348" rtl="0" eaLnBrk="1" latinLnBrk="0" hangingPunct="1">
              <a:defRPr sz="2699" kern="1200">
                <a:solidFill>
                  <a:schemeClr val="tx1"/>
                </a:solidFill>
                <a:latin typeface="+mn-lt"/>
                <a:ea typeface="+mn-ea"/>
                <a:cs typeface="+mn-cs"/>
              </a:defRPr>
            </a:lvl8pPr>
            <a:lvl9pPr marL="5485392" algn="l" defTabSz="1371348" rtl="0" eaLnBrk="1" latinLnBrk="0" hangingPunct="1">
              <a:defRPr sz="2699" kern="1200">
                <a:solidFill>
                  <a:schemeClr val="tx1"/>
                </a:solidFill>
                <a:latin typeface="+mn-lt"/>
                <a:ea typeface="+mn-ea"/>
                <a:cs typeface="+mn-cs"/>
              </a:defRPr>
            </a:lvl9pPr>
          </a:lstStyle>
          <a:p>
            <a:r>
              <a:rPr lang="en-US" sz="3600" b="1">
                <a:solidFill>
                  <a:schemeClr val="bg1"/>
                </a:solidFill>
                <a:latin typeface="Arial" panose="020B0604020202020204" pitchFamily="34" charset="0"/>
                <a:cs typeface="Arial" panose="020B0604020202020204" pitchFamily="34" charset="0"/>
              </a:rPr>
              <a:t>Eligible Uses: COVID-19 Pandemic Response</a:t>
            </a:r>
          </a:p>
        </p:txBody>
      </p:sp>
      <p:sp>
        <p:nvSpPr>
          <p:cNvPr id="6" name="Rectangle 5">
            <a:extLst>
              <a:ext uri="{FF2B5EF4-FFF2-40B4-BE49-F238E27FC236}">
                <a16:creationId xmlns:a16="http://schemas.microsoft.com/office/drawing/2014/main" id="{D3E076C6-7D54-47FD-8780-8A61E8845C9B}"/>
              </a:ext>
            </a:extLst>
          </p:cNvPr>
          <p:cNvSpPr/>
          <p:nvPr/>
        </p:nvSpPr>
        <p:spPr>
          <a:xfrm>
            <a:off x="685800" y="441290"/>
            <a:ext cx="13390986" cy="1569660"/>
          </a:xfrm>
          <a:prstGeom prst="rect">
            <a:avLst/>
          </a:prstGeom>
        </p:spPr>
        <p:txBody>
          <a:bodyPr wrap="square">
            <a:spAutoFit/>
          </a:bodyPr>
          <a:lstStyle/>
          <a:p>
            <a:r>
              <a:rPr lang="en-US" dirty="0"/>
              <a:t/>
            </a:r>
            <a:br>
              <a:rPr lang="en-US" dirty="0"/>
            </a:br>
            <a:r>
              <a:rPr lang="en-US" sz="5400" b="1" dirty="0">
                <a:solidFill>
                  <a:schemeClr val="accent1">
                    <a:lumMod val="75000"/>
                  </a:schemeClr>
                </a:solidFill>
                <a:latin typeface="Trebuchet MS" panose="020B0603020202020204" pitchFamily="34" charset="0"/>
              </a:rPr>
              <a:t>What You </a:t>
            </a:r>
            <a:r>
              <a:rPr lang="en-US" sz="5400" b="1" u="sng" dirty="0">
                <a:solidFill>
                  <a:srgbClr val="00B050"/>
                </a:solidFill>
                <a:latin typeface="Trebuchet MS" panose="020B0603020202020204" pitchFamily="34" charset="0"/>
              </a:rPr>
              <a:t>CAN</a:t>
            </a:r>
            <a:r>
              <a:rPr lang="en-US" sz="5400" b="1" dirty="0">
                <a:solidFill>
                  <a:schemeClr val="accent1">
                    <a:lumMod val="75000"/>
                  </a:schemeClr>
                </a:solidFill>
                <a:latin typeface="Trebuchet MS" panose="020B0603020202020204" pitchFamily="34" charset="0"/>
              </a:rPr>
              <a:t> Spend $ On: </a:t>
            </a:r>
            <a:br>
              <a:rPr lang="en-US" sz="5400" b="1" dirty="0">
                <a:solidFill>
                  <a:schemeClr val="accent1">
                    <a:lumMod val="75000"/>
                  </a:schemeClr>
                </a:solidFill>
                <a:latin typeface="Trebuchet MS" panose="020B0603020202020204" pitchFamily="34" charset="0"/>
              </a:rPr>
            </a:br>
            <a:endParaRPr lang="en-US" sz="2400" b="1" dirty="0">
              <a:solidFill>
                <a:schemeClr val="accent1">
                  <a:lumMod val="75000"/>
                </a:schemeClr>
              </a:solidFill>
              <a:latin typeface="Trebuchet MS" panose="020B0603020202020204" pitchFamily="34" charset="0"/>
            </a:endParaRPr>
          </a:p>
        </p:txBody>
      </p:sp>
      <p:sp>
        <p:nvSpPr>
          <p:cNvPr id="2" name="TextBox 1"/>
          <p:cNvSpPr txBox="1"/>
          <p:nvPr/>
        </p:nvSpPr>
        <p:spPr>
          <a:xfrm>
            <a:off x="1306115" y="2010950"/>
            <a:ext cx="15621000" cy="769441"/>
          </a:xfrm>
          <a:prstGeom prst="rect">
            <a:avLst/>
          </a:prstGeom>
          <a:noFill/>
        </p:spPr>
        <p:txBody>
          <a:bodyPr wrap="square" rtlCol="0">
            <a:spAutoFit/>
          </a:bodyPr>
          <a:lstStyle/>
          <a:p>
            <a:pPr lvl="0"/>
            <a:r>
              <a:rPr lang="en-US" sz="4400" b="1" dirty="0">
                <a:solidFill>
                  <a:srgbClr val="4F81BD">
                    <a:lumMod val="75000"/>
                  </a:srgbClr>
                </a:solidFill>
                <a:latin typeface="Trebuchet MS" panose="020B0603020202020204" pitchFamily="34" charset="0"/>
              </a:rPr>
              <a:t>2) </a:t>
            </a:r>
            <a:r>
              <a:rPr lang="en-US" sz="4400" b="1" dirty="0" smtClean="0">
                <a:solidFill>
                  <a:srgbClr val="4F81BD">
                    <a:lumMod val="75000"/>
                  </a:srgbClr>
                </a:solidFill>
                <a:latin typeface="Trebuchet MS" panose="020B0603020202020204" pitchFamily="34" charset="0"/>
              </a:rPr>
              <a:t>Premium Pay</a:t>
            </a:r>
            <a:endParaRPr lang="en-US" sz="4400" b="1" dirty="0">
              <a:solidFill>
                <a:srgbClr val="4F81BD">
                  <a:lumMod val="75000"/>
                </a:srgbClr>
              </a:solidFill>
              <a:latin typeface="Trebuchet MS" panose="020B0603020202020204" pitchFamily="34" charset="0"/>
            </a:endParaRPr>
          </a:p>
        </p:txBody>
      </p:sp>
      <p:sp>
        <p:nvSpPr>
          <p:cNvPr id="8" name="Text Placeholder 2">
            <a:extLst>
              <a:ext uri="{FF2B5EF4-FFF2-40B4-BE49-F238E27FC236}">
                <a16:creationId xmlns:a16="http://schemas.microsoft.com/office/drawing/2014/main" id="{EEB3F888-F2BD-364A-94F0-B1528DDC96F4}"/>
              </a:ext>
            </a:extLst>
          </p:cNvPr>
          <p:cNvSpPr>
            <a:spLocks noGrp="1"/>
          </p:cNvSpPr>
          <p:nvPr>
            <p:ph type="body" sz="quarter" idx="11"/>
          </p:nvPr>
        </p:nvSpPr>
        <p:spPr>
          <a:xfrm>
            <a:off x="1306115" y="3084924"/>
            <a:ext cx="16514359" cy="6798233"/>
          </a:xfrm>
        </p:spPr>
        <p:txBody>
          <a:bodyPr lIns="68580" tIns="34290" rIns="68580" bIns="34290" anchor="t">
            <a:normAutofit lnSpcReduction="10000"/>
          </a:bodyPr>
          <a:lstStyle>
            <a:defPPr>
              <a:defRPr lang="en-US"/>
            </a:defPPr>
            <a:lvl1pPr marL="0" algn="l" defTabSz="1371348" rtl="0" eaLnBrk="1" latinLnBrk="0" hangingPunct="1">
              <a:defRPr sz="2699" kern="1200">
                <a:solidFill>
                  <a:schemeClr val="tx1"/>
                </a:solidFill>
                <a:latin typeface="+mn-lt"/>
                <a:ea typeface="+mn-ea"/>
                <a:cs typeface="+mn-cs"/>
              </a:defRPr>
            </a:lvl1pPr>
            <a:lvl2pPr marL="685674" algn="l" defTabSz="1371348" rtl="0" eaLnBrk="1" latinLnBrk="0" hangingPunct="1">
              <a:defRPr sz="2699" kern="1200">
                <a:solidFill>
                  <a:schemeClr val="tx1"/>
                </a:solidFill>
                <a:latin typeface="+mn-lt"/>
                <a:ea typeface="+mn-ea"/>
                <a:cs typeface="+mn-cs"/>
              </a:defRPr>
            </a:lvl2pPr>
            <a:lvl3pPr marL="1371348" algn="l" defTabSz="1371348" rtl="0" eaLnBrk="1" latinLnBrk="0" hangingPunct="1">
              <a:defRPr sz="2699" kern="1200">
                <a:solidFill>
                  <a:schemeClr val="tx1"/>
                </a:solidFill>
                <a:latin typeface="+mn-lt"/>
                <a:ea typeface="+mn-ea"/>
                <a:cs typeface="+mn-cs"/>
              </a:defRPr>
            </a:lvl3pPr>
            <a:lvl4pPr marL="2057021" algn="l" defTabSz="1371348" rtl="0" eaLnBrk="1" latinLnBrk="0" hangingPunct="1">
              <a:defRPr sz="2699" kern="1200">
                <a:solidFill>
                  <a:schemeClr val="tx1"/>
                </a:solidFill>
                <a:latin typeface="+mn-lt"/>
                <a:ea typeface="+mn-ea"/>
                <a:cs typeface="+mn-cs"/>
              </a:defRPr>
            </a:lvl4pPr>
            <a:lvl5pPr marL="2742696" algn="l" defTabSz="1371348" rtl="0" eaLnBrk="1" latinLnBrk="0" hangingPunct="1">
              <a:defRPr sz="2699" kern="1200">
                <a:solidFill>
                  <a:schemeClr val="tx1"/>
                </a:solidFill>
                <a:latin typeface="+mn-lt"/>
                <a:ea typeface="+mn-ea"/>
                <a:cs typeface="+mn-cs"/>
              </a:defRPr>
            </a:lvl5pPr>
            <a:lvl6pPr marL="3428369" algn="l" defTabSz="1371348" rtl="0" eaLnBrk="1" latinLnBrk="0" hangingPunct="1">
              <a:defRPr sz="2699" kern="1200">
                <a:solidFill>
                  <a:schemeClr val="tx1"/>
                </a:solidFill>
                <a:latin typeface="+mn-lt"/>
                <a:ea typeface="+mn-ea"/>
                <a:cs typeface="+mn-cs"/>
              </a:defRPr>
            </a:lvl6pPr>
            <a:lvl7pPr marL="4114044" algn="l" defTabSz="1371348" rtl="0" eaLnBrk="1" latinLnBrk="0" hangingPunct="1">
              <a:defRPr sz="2699" kern="1200">
                <a:solidFill>
                  <a:schemeClr val="tx1"/>
                </a:solidFill>
                <a:latin typeface="+mn-lt"/>
                <a:ea typeface="+mn-ea"/>
                <a:cs typeface="+mn-cs"/>
              </a:defRPr>
            </a:lvl7pPr>
            <a:lvl8pPr marL="4799716" algn="l" defTabSz="1371348" rtl="0" eaLnBrk="1" latinLnBrk="0" hangingPunct="1">
              <a:defRPr sz="2699" kern="1200">
                <a:solidFill>
                  <a:schemeClr val="tx1"/>
                </a:solidFill>
                <a:latin typeface="+mn-lt"/>
                <a:ea typeface="+mn-ea"/>
                <a:cs typeface="+mn-cs"/>
              </a:defRPr>
            </a:lvl8pPr>
            <a:lvl9pPr marL="5485392" algn="l" defTabSz="1371348" rtl="0" eaLnBrk="1" latinLnBrk="0" hangingPunct="1">
              <a:defRPr sz="2699" kern="1200">
                <a:solidFill>
                  <a:schemeClr val="tx1"/>
                </a:solidFill>
                <a:latin typeface="+mn-lt"/>
                <a:ea typeface="+mn-ea"/>
                <a:cs typeface="+mn-cs"/>
              </a:defRPr>
            </a:lvl9pPr>
          </a:lstStyle>
          <a:p>
            <a:pPr marL="0" indent="-450">
              <a:lnSpc>
                <a:spcPct val="100000"/>
              </a:lnSpc>
              <a:buNone/>
            </a:pPr>
            <a:r>
              <a:rPr lang="en-US" sz="2800" dirty="0">
                <a:latin typeface="Arial" panose="020B0604020202020204" pitchFamily="34" charset="0"/>
                <a:ea typeface="Verdana"/>
                <a:cs typeface="Arial" panose="020B0604020202020204" pitchFamily="34" charset="0"/>
              </a:rPr>
              <a:t>Provide </a:t>
            </a:r>
            <a:r>
              <a:rPr lang="en-US" sz="2800" b="1" dirty="0">
                <a:latin typeface="Arial" panose="020B0604020202020204" pitchFamily="34" charset="0"/>
                <a:ea typeface="Verdana"/>
                <a:cs typeface="Arial" panose="020B0604020202020204" pitchFamily="34" charset="0"/>
              </a:rPr>
              <a:t>premium pay to eligible workers performing essential work</a:t>
            </a:r>
            <a:r>
              <a:rPr lang="en-US" sz="2800" dirty="0">
                <a:latin typeface="Arial" panose="020B0604020202020204" pitchFamily="34" charset="0"/>
                <a:ea typeface="Verdana"/>
                <a:cs typeface="Arial" panose="020B0604020202020204" pitchFamily="34" charset="0"/>
              </a:rPr>
              <a:t> during the COVID-19 public health emergency or to </a:t>
            </a:r>
            <a:r>
              <a:rPr lang="en-US" sz="2800" b="1" dirty="0">
                <a:latin typeface="Arial" panose="020B0604020202020204" pitchFamily="34" charset="0"/>
                <a:ea typeface="Verdana"/>
                <a:cs typeface="Arial" panose="020B0604020202020204" pitchFamily="34" charset="0"/>
              </a:rPr>
              <a:t>provide grants to third-party employers with eligible workers</a:t>
            </a:r>
            <a:r>
              <a:rPr lang="en-US" sz="2800" dirty="0">
                <a:latin typeface="Arial" panose="020B0604020202020204" pitchFamily="34" charset="0"/>
                <a:ea typeface="Verdana"/>
                <a:cs typeface="Arial" panose="020B0604020202020204" pitchFamily="34" charset="0"/>
              </a:rPr>
              <a:t> performing essential work. </a:t>
            </a:r>
          </a:p>
          <a:p>
            <a:pPr marL="0" indent="-450">
              <a:lnSpc>
                <a:spcPct val="100000"/>
              </a:lnSpc>
              <a:buNone/>
            </a:pPr>
            <a:endParaRPr lang="en-US" sz="2800" dirty="0">
              <a:latin typeface="Arial" panose="020B0604020202020204" pitchFamily="34" charset="0"/>
              <a:cs typeface="Arial" panose="020B0604020202020204" pitchFamily="34" charset="0"/>
            </a:endParaRPr>
          </a:p>
          <a:p>
            <a:pPr marL="1125855" lvl="1" indent="-457200">
              <a:buFont typeface="Arial" panose="020B0604020202020204" pitchFamily="34" charset="0"/>
              <a:buChar char="•"/>
            </a:pPr>
            <a:r>
              <a:rPr lang="en-US" sz="2800" dirty="0">
                <a:latin typeface="Arial" panose="020B0604020202020204" pitchFamily="34" charset="0"/>
                <a:ea typeface="Verdana"/>
                <a:cs typeface="Arial" panose="020B0604020202020204" pitchFamily="34" charset="0"/>
              </a:rPr>
              <a:t>Essential workers are those in critical infrastructure sectors who regularly perform in-person work, interact with others at work, or physically handle items handled by others. </a:t>
            </a:r>
          </a:p>
          <a:p>
            <a:pPr marL="1125855" lvl="1" indent="-457200">
              <a:lnSpc>
                <a:spcPct val="100000"/>
              </a:lnSpc>
              <a:buFont typeface="Arial" panose="020B0604020202020204" pitchFamily="34" charset="0"/>
              <a:buChar char="•"/>
            </a:pPr>
            <a:r>
              <a:rPr lang="en-US" sz="2800" dirty="0">
                <a:latin typeface="Arial" panose="020B0604020202020204" pitchFamily="34" charset="0"/>
                <a:ea typeface="Verdana"/>
                <a:cs typeface="Arial" panose="020B0604020202020204" pitchFamily="34" charset="0"/>
              </a:rPr>
              <a:t>Essential workers include: </a:t>
            </a:r>
            <a:endParaRPr lang="en-US" sz="2800" dirty="0">
              <a:latin typeface="Arial" panose="020B0604020202020204" pitchFamily="34" charset="0"/>
              <a:cs typeface="Arial" panose="020B0604020202020204" pitchFamily="34" charset="0"/>
            </a:endParaRPr>
          </a:p>
          <a:p>
            <a:pPr marL="1794510" lvl="2" indent="-457200">
              <a:lnSpc>
                <a:spcPct val="100000"/>
              </a:lnSpc>
              <a:buFont typeface="Courier New" panose="02070309020205020404" pitchFamily="49" charset="0"/>
              <a:buChar char="o"/>
            </a:pPr>
            <a:r>
              <a:rPr lang="en-US" sz="2800" dirty="0">
                <a:latin typeface="Arial" panose="020B0604020202020204" pitchFamily="34" charset="0"/>
                <a:ea typeface="Verdana"/>
                <a:cs typeface="Arial" panose="020B0604020202020204" pitchFamily="34" charset="0"/>
              </a:rPr>
              <a:t>Staff at nursing homes, hospitals, and home care settings; </a:t>
            </a:r>
            <a:endParaRPr lang="en-US" sz="2800" dirty="0">
              <a:latin typeface="Arial" panose="020B0604020202020204" pitchFamily="34" charset="0"/>
              <a:cs typeface="Arial" panose="020B0604020202020204" pitchFamily="34" charset="0"/>
            </a:endParaRPr>
          </a:p>
          <a:p>
            <a:pPr marL="1794510" lvl="2" indent="-457200">
              <a:lnSpc>
                <a:spcPct val="100000"/>
              </a:lnSpc>
              <a:buFont typeface="Courier New" panose="02070309020205020404" pitchFamily="49" charset="0"/>
              <a:buChar char="o"/>
            </a:pPr>
            <a:r>
              <a:rPr lang="en-US" sz="2800" dirty="0">
                <a:latin typeface="Arial" panose="020B0604020202020204" pitchFamily="34" charset="0"/>
                <a:ea typeface="Verdana"/>
                <a:cs typeface="Arial" panose="020B0604020202020204" pitchFamily="34" charset="0"/>
              </a:rPr>
              <a:t>Workers at farms, food production facilities, grocery stores, and restaurants; </a:t>
            </a:r>
            <a:endParaRPr lang="en-US" sz="2800" dirty="0">
              <a:latin typeface="Arial" panose="020B0604020202020204" pitchFamily="34" charset="0"/>
              <a:cs typeface="Arial" panose="020B0604020202020204" pitchFamily="34" charset="0"/>
            </a:endParaRPr>
          </a:p>
          <a:p>
            <a:pPr marL="1794510" lvl="2" indent="-457200">
              <a:lnSpc>
                <a:spcPct val="100000"/>
              </a:lnSpc>
              <a:buFont typeface="Courier New" panose="02070309020205020404" pitchFamily="49" charset="0"/>
              <a:buChar char="o"/>
            </a:pPr>
            <a:r>
              <a:rPr lang="en-US" sz="2800" dirty="0">
                <a:latin typeface="Arial" panose="020B0604020202020204" pitchFamily="34" charset="0"/>
                <a:ea typeface="Verdana"/>
                <a:cs typeface="Arial" panose="020B0604020202020204" pitchFamily="34" charset="0"/>
              </a:rPr>
              <a:t>Janitors and sanitation workers; </a:t>
            </a:r>
            <a:endParaRPr lang="en-US" sz="2800" dirty="0">
              <a:latin typeface="Arial" panose="020B0604020202020204" pitchFamily="34" charset="0"/>
              <a:cs typeface="Arial" panose="020B0604020202020204" pitchFamily="34" charset="0"/>
            </a:endParaRPr>
          </a:p>
          <a:p>
            <a:pPr marL="1794510" lvl="2" indent="-457200">
              <a:lnSpc>
                <a:spcPct val="100000"/>
              </a:lnSpc>
              <a:buFont typeface="Courier New" panose="02070309020205020404" pitchFamily="49" charset="0"/>
              <a:buChar char="o"/>
            </a:pPr>
            <a:r>
              <a:rPr lang="en-US" sz="2800" dirty="0">
                <a:latin typeface="Arial" panose="020B0604020202020204" pitchFamily="34" charset="0"/>
                <a:ea typeface="Verdana"/>
                <a:cs typeface="Arial" panose="020B0604020202020204" pitchFamily="34" charset="0"/>
              </a:rPr>
              <a:t>Truck drivers, transit staff, and warehouse workers; </a:t>
            </a:r>
            <a:endParaRPr lang="en-US" sz="2800" dirty="0">
              <a:latin typeface="Arial" panose="020B0604020202020204" pitchFamily="34" charset="0"/>
              <a:cs typeface="Arial" panose="020B0604020202020204" pitchFamily="34" charset="0"/>
            </a:endParaRPr>
          </a:p>
          <a:p>
            <a:pPr marL="1794510" lvl="2" indent="-457200">
              <a:lnSpc>
                <a:spcPct val="100000"/>
              </a:lnSpc>
              <a:buFont typeface="Courier New" panose="02070309020205020404" pitchFamily="49" charset="0"/>
              <a:buChar char="o"/>
            </a:pPr>
            <a:r>
              <a:rPr lang="en-US" sz="2800" dirty="0">
                <a:latin typeface="Arial" panose="020B0604020202020204" pitchFamily="34" charset="0"/>
                <a:ea typeface="Verdana"/>
                <a:cs typeface="Arial" panose="020B0604020202020204" pitchFamily="34" charset="0"/>
              </a:rPr>
              <a:t>Public health and safety staff; </a:t>
            </a:r>
            <a:endParaRPr lang="en-US" sz="2800" dirty="0">
              <a:latin typeface="Arial" panose="020B0604020202020204" pitchFamily="34" charset="0"/>
              <a:cs typeface="Arial" panose="020B0604020202020204" pitchFamily="34" charset="0"/>
            </a:endParaRPr>
          </a:p>
          <a:p>
            <a:pPr marL="1794510" lvl="2" indent="-457200">
              <a:lnSpc>
                <a:spcPct val="100000"/>
              </a:lnSpc>
              <a:buFont typeface="Courier New" panose="02070309020205020404" pitchFamily="49" charset="0"/>
              <a:buChar char="o"/>
            </a:pPr>
            <a:r>
              <a:rPr lang="en-US" sz="2800" dirty="0">
                <a:latin typeface="Arial" panose="020B0604020202020204" pitchFamily="34" charset="0"/>
                <a:ea typeface="Verdana"/>
                <a:cs typeface="Arial" panose="020B0604020202020204" pitchFamily="34" charset="0"/>
              </a:rPr>
              <a:t>Childcare workers, educators, and other school staff; and </a:t>
            </a:r>
            <a:endParaRPr lang="en-US" sz="2800" dirty="0">
              <a:latin typeface="Arial" panose="020B0604020202020204" pitchFamily="34" charset="0"/>
              <a:cs typeface="Arial" panose="020B0604020202020204" pitchFamily="34" charset="0"/>
            </a:endParaRPr>
          </a:p>
          <a:p>
            <a:pPr marL="1794510" lvl="2" indent="-457200">
              <a:lnSpc>
                <a:spcPct val="100000"/>
              </a:lnSpc>
              <a:buFont typeface="Courier New" panose="02070309020205020404" pitchFamily="49" charset="0"/>
              <a:buChar char="o"/>
            </a:pPr>
            <a:r>
              <a:rPr lang="en-US" sz="2800" dirty="0">
                <a:latin typeface="Arial" panose="020B0604020202020204" pitchFamily="34" charset="0"/>
                <a:ea typeface="Verdana"/>
                <a:cs typeface="Arial" panose="020B0604020202020204" pitchFamily="34" charset="0"/>
              </a:rPr>
              <a:t>Social service and human services staff. </a:t>
            </a:r>
            <a:endParaRPr lang="en-US" sz="2800" dirty="0">
              <a:latin typeface="Arial" panose="020B0604020202020204" pitchFamily="34" charset="0"/>
              <a:cs typeface="Arial" panose="020B0604020202020204" pitchFamily="34" charset="0"/>
            </a:endParaRPr>
          </a:p>
          <a:p>
            <a:pPr marL="1002506" lvl="1" indent="-333851">
              <a:lnSpc>
                <a:spcPct val="100000"/>
              </a:lnSpc>
              <a:buClr>
                <a:srgbClr val="DBA111"/>
              </a:buClr>
            </a:pPr>
            <a:endParaRPr lang="en-US" sz="2800" dirty="0"/>
          </a:p>
          <a:p>
            <a:pPr marL="1353979" lvl="1" indent="-685800">
              <a:lnSpc>
                <a:spcPct val="100000"/>
              </a:lnSpc>
              <a:buClr>
                <a:srgbClr val="DBA111"/>
              </a:buClr>
              <a:buFont typeface="+mj-lt"/>
              <a:buAutoNum type="arabicPeriod"/>
            </a:pPr>
            <a:endParaRPr lang="en-US" sz="3300" dirty="0"/>
          </a:p>
        </p:txBody>
      </p:sp>
      <p:grpSp>
        <p:nvGrpSpPr>
          <p:cNvPr id="9" name="Group 3">
            <a:extLst>
              <a:ext uri="{FF2B5EF4-FFF2-40B4-BE49-F238E27FC236}">
                <a16:creationId xmlns:a16="http://schemas.microsoft.com/office/drawing/2014/main" id="{66461C3C-A48A-4E13-8011-FC3D53845DDF}"/>
              </a:ext>
            </a:extLst>
          </p:cNvPr>
          <p:cNvGrpSpPr/>
          <p:nvPr/>
        </p:nvGrpSpPr>
        <p:grpSpPr>
          <a:xfrm rot="-10800000">
            <a:off x="12186525" y="0"/>
            <a:ext cx="3886199" cy="1800941"/>
            <a:chOff x="0" y="0"/>
            <a:chExt cx="6350000" cy="5499100"/>
          </a:xfrm>
        </p:grpSpPr>
        <p:sp>
          <p:nvSpPr>
            <p:cNvPr id="10" name="Freeform 4">
              <a:extLst>
                <a:ext uri="{FF2B5EF4-FFF2-40B4-BE49-F238E27FC236}">
                  <a16:creationId xmlns:a16="http://schemas.microsoft.com/office/drawing/2014/main" id="{60C9A9C6-512A-4B34-BBFC-916F0F1007AB}"/>
                </a:ext>
              </a:extLst>
            </p:cNvPr>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5581AF"/>
            </a:solidFill>
          </p:spPr>
        </p:sp>
      </p:grpSp>
    </p:spTree>
    <p:extLst>
      <p:ext uri="{BB962C8B-B14F-4D97-AF65-F5344CB8AC3E}">
        <p14:creationId xmlns:p14="http://schemas.microsoft.com/office/powerpoint/2010/main" val="172965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F530BF-D313-4BBF-8490-222AE5D6D993}"/>
              </a:ext>
            </a:extLst>
          </p:cNvPr>
          <p:cNvSpPr txBox="1"/>
          <p:nvPr/>
        </p:nvSpPr>
        <p:spPr>
          <a:xfrm>
            <a:off x="859241" y="274316"/>
            <a:ext cx="14020841" cy="646331"/>
          </a:xfrm>
          <a:prstGeom prst="rect">
            <a:avLst/>
          </a:prstGeom>
          <a:noFill/>
        </p:spPr>
        <p:txBody>
          <a:bodyPr wrap="square" rtlCol="0">
            <a:spAutoFit/>
          </a:bodyPr>
          <a:lstStyle>
            <a:defPPr>
              <a:defRPr lang="en-US"/>
            </a:defPPr>
            <a:lvl1pPr marL="0" algn="l" defTabSz="1371348" rtl="0" eaLnBrk="1" latinLnBrk="0" hangingPunct="1">
              <a:defRPr sz="2699" kern="1200">
                <a:solidFill>
                  <a:schemeClr val="tx1"/>
                </a:solidFill>
                <a:latin typeface="+mn-lt"/>
                <a:ea typeface="+mn-ea"/>
                <a:cs typeface="+mn-cs"/>
              </a:defRPr>
            </a:lvl1pPr>
            <a:lvl2pPr marL="685674" algn="l" defTabSz="1371348" rtl="0" eaLnBrk="1" latinLnBrk="0" hangingPunct="1">
              <a:defRPr sz="2699" kern="1200">
                <a:solidFill>
                  <a:schemeClr val="tx1"/>
                </a:solidFill>
                <a:latin typeface="+mn-lt"/>
                <a:ea typeface="+mn-ea"/>
                <a:cs typeface="+mn-cs"/>
              </a:defRPr>
            </a:lvl2pPr>
            <a:lvl3pPr marL="1371348" algn="l" defTabSz="1371348" rtl="0" eaLnBrk="1" latinLnBrk="0" hangingPunct="1">
              <a:defRPr sz="2699" kern="1200">
                <a:solidFill>
                  <a:schemeClr val="tx1"/>
                </a:solidFill>
                <a:latin typeface="+mn-lt"/>
                <a:ea typeface="+mn-ea"/>
                <a:cs typeface="+mn-cs"/>
              </a:defRPr>
            </a:lvl3pPr>
            <a:lvl4pPr marL="2057021" algn="l" defTabSz="1371348" rtl="0" eaLnBrk="1" latinLnBrk="0" hangingPunct="1">
              <a:defRPr sz="2699" kern="1200">
                <a:solidFill>
                  <a:schemeClr val="tx1"/>
                </a:solidFill>
                <a:latin typeface="+mn-lt"/>
                <a:ea typeface="+mn-ea"/>
                <a:cs typeface="+mn-cs"/>
              </a:defRPr>
            </a:lvl4pPr>
            <a:lvl5pPr marL="2742696" algn="l" defTabSz="1371348" rtl="0" eaLnBrk="1" latinLnBrk="0" hangingPunct="1">
              <a:defRPr sz="2699" kern="1200">
                <a:solidFill>
                  <a:schemeClr val="tx1"/>
                </a:solidFill>
                <a:latin typeface="+mn-lt"/>
                <a:ea typeface="+mn-ea"/>
                <a:cs typeface="+mn-cs"/>
              </a:defRPr>
            </a:lvl5pPr>
            <a:lvl6pPr marL="3428369" algn="l" defTabSz="1371348" rtl="0" eaLnBrk="1" latinLnBrk="0" hangingPunct="1">
              <a:defRPr sz="2699" kern="1200">
                <a:solidFill>
                  <a:schemeClr val="tx1"/>
                </a:solidFill>
                <a:latin typeface="+mn-lt"/>
                <a:ea typeface="+mn-ea"/>
                <a:cs typeface="+mn-cs"/>
              </a:defRPr>
            </a:lvl6pPr>
            <a:lvl7pPr marL="4114044" algn="l" defTabSz="1371348" rtl="0" eaLnBrk="1" latinLnBrk="0" hangingPunct="1">
              <a:defRPr sz="2699" kern="1200">
                <a:solidFill>
                  <a:schemeClr val="tx1"/>
                </a:solidFill>
                <a:latin typeface="+mn-lt"/>
                <a:ea typeface="+mn-ea"/>
                <a:cs typeface="+mn-cs"/>
              </a:defRPr>
            </a:lvl7pPr>
            <a:lvl8pPr marL="4799716" algn="l" defTabSz="1371348" rtl="0" eaLnBrk="1" latinLnBrk="0" hangingPunct="1">
              <a:defRPr sz="2699" kern="1200">
                <a:solidFill>
                  <a:schemeClr val="tx1"/>
                </a:solidFill>
                <a:latin typeface="+mn-lt"/>
                <a:ea typeface="+mn-ea"/>
                <a:cs typeface="+mn-cs"/>
              </a:defRPr>
            </a:lvl8pPr>
            <a:lvl9pPr marL="5485392" algn="l" defTabSz="1371348" rtl="0" eaLnBrk="1" latinLnBrk="0" hangingPunct="1">
              <a:defRPr sz="2699" kern="1200">
                <a:solidFill>
                  <a:schemeClr val="tx1"/>
                </a:solidFill>
                <a:latin typeface="+mn-lt"/>
                <a:ea typeface="+mn-ea"/>
                <a:cs typeface="+mn-cs"/>
              </a:defRPr>
            </a:lvl9pPr>
          </a:lstStyle>
          <a:p>
            <a:r>
              <a:rPr lang="en-US" sz="3600" b="1">
                <a:solidFill>
                  <a:schemeClr val="bg1"/>
                </a:solidFill>
                <a:latin typeface="Arial" panose="020B0604020202020204" pitchFamily="34" charset="0"/>
                <a:cs typeface="Arial" panose="020B0604020202020204" pitchFamily="34" charset="0"/>
              </a:rPr>
              <a:t>Eligible Uses: COVID-19 Pandemic Response</a:t>
            </a:r>
          </a:p>
        </p:txBody>
      </p:sp>
      <p:sp>
        <p:nvSpPr>
          <p:cNvPr id="6" name="Rectangle 5">
            <a:extLst>
              <a:ext uri="{FF2B5EF4-FFF2-40B4-BE49-F238E27FC236}">
                <a16:creationId xmlns:a16="http://schemas.microsoft.com/office/drawing/2014/main" id="{D3E076C6-7D54-47FD-8780-8A61E8845C9B}"/>
              </a:ext>
            </a:extLst>
          </p:cNvPr>
          <p:cNvSpPr/>
          <p:nvPr/>
        </p:nvSpPr>
        <p:spPr>
          <a:xfrm>
            <a:off x="685800" y="441290"/>
            <a:ext cx="13390986" cy="1569660"/>
          </a:xfrm>
          <a:prstGeom prst="rect">
            <a:avLst/>
          </a:prstGeom>
        </p:spPr>
        <p:txBody>
          <a:bodyPr wrap="square">
            <a:spAutoFit/>
          </a:bodyPr>
          <a:lstStyle/>
          <a:p>
            <a:r>
              <a:rPr lang="en-US" dirty="0"/>
              <a:t/>
            </a:r>
            <a:br>
              <a:rPr lang="en-US" dirty="0"/>
            </a:br>
            <a:r>
              <a:rPr lang="en-US" sz="5400" b="1" dirty="0">
                <a:solidFill>
                  <a:schemeClr val="accent1">
                    <a:lumMod val="75000"/>
                  </a:schemeClr>
                </a:solidFill>
                <a:latin typeface="Trebuchet MS" panose="020B0603020202020204" pitchFamily="34" charset="0"/>
              </a:rPr>
              <a:t>What You </a:t>
            </a:r>
            <a:r>
              <a:rPr lang="en-US" sz="5400" b="1" u="sng" dirty="0">
                <a:solidFill>
                  <a:srgbClr val="00B050"/>
                </a:solidFill>
                <a:latin typeface="Trebuchet MS" panose="020B0603020202020204" pitchFamily="34" charset="0"/>
              </a:rPr>
              <a:t>CAN</a:t>
            </a:r>
            <a:r>
              <a:rPr lang="en-US" sz="5400" b="1" dirty="0">
                <a:solidFill>
                  <a:schemeClr val="accent1">
                    <a:lumMod val="75000"/>
                  </a:schemeClr>
                </a:solidFill>
                <a:latin typeface="Trebuchet MS" panose="020B0603020202020204" pitchFamily="34" charset="0"/>
              </a:rPr>
              <a:t> Spend $ On: </a:t>
            </a:r>
            <a:br>
              <a:rPr lang="en-US" sz="5400" b="1" dirty="0">
                <a:solidFill>
                  <a:schemeClr val="accent1">
                    <a:lumMod val="75000"/>
                  </a:schemeClr>
                </a:solidFill>
                <a:latin typeface="Trebuchet MS" panose="020B0603020202020204" pitchFamily="34" charset="0"/>
              </a:rPr>
            </a:br>
            <a:endParaRPr lang="en-US" sz="2400" b="1" dirty="0">
              <a:solidFill>
                <a:schemeClr val="accent1">
                  <a:lumMod val="75000"/>
                </a:schemeClr>
              </a:solidFill>
              <a:latin typeface="Trebuchet MS" panose="020B0603020202020204" pitchFamily="34" charset="0"/>
            </a:endParaRPr>
          </a:p>
        </p:txBody>
      </p:sp>
      <p:sp>
        <p:nvSpPr>
          <p:cNvPr id="2" name="TextBox 1"/>
          <p:cNvSpPr txBox="1"/>
          <p:nvPr/>
        </p:nvSpPr>
        <p:spPr>
          <a:xfrm>
            <a:off x="1306115" y="2010950"/>
            <a:ext cx="15621000" cy="769441"/>
          </a:xfrm>
          <a:prstGeom prst="rect">
            <a:avLst/>
          </a:prstGeom>
          <a:noFill/>
        </p:spPr>
        <p:txBody>
          <a:bodyPr wrap="square" rtlCol="0">
            <a:spAutoFit/>
          </a:bodyPr>
          <a:lstStyle/>
          <a:p>
            <a:pPr lvl="0"/>
            <a:r>
              <a:rPr lang="en-US" sz="4400" b="1" dirty="0">
                <a:solidFill>
                  <a:srgbClr val="4F81BD">
                    <a:lumMod val="75000"/>
                  </a:srgbClr>
                </a:solidFill>
                <a:latin typeface="Trebuchet MS" panose="020B0603020202020204" pitchFamily="34" charset="0"/>
              </a:rPr>
              <a:t>3) </a:t>
            </a:r>
            <a:r>
              <a:rPr lang="en-US" sz="4400" b="1" dirty="0" smtClean="0">
                <a:solidFill>
                  <a:srgbClr val="4F81BD">
                    <a:lumMod val="75000"/>
                  </a:srgbClr>
                </a:solidFill>
                <a:latin typeface="Trebuchet MS" panose="020B0603020202020204" pitchFamily="34" charset="0"/>
              </a:rPr>
              <a:t>Lost Revenue </a:t>
            </a:r>
            <a:endParaRPr lang="en-US" sz="4400" b="1" dirty="0">
              <a:solidFill>
                <a:srgbClr val="4F81BD">
                  <a:lumMod val="75000"/>
                </a:srgbClr>
              </a:solidFill>
              <a:latin typeface="Trebuchet MS" panose="020B0603020202020204" pitchFamily="34" charset="0"/>
            </a:endParaRPr>
          </a:p>
        </p:txBody>
      </p:sp>
      <p:sp>
        <p:nvSpPr>
          <p:cNvPr id="7" name="Text Placeholder 2">
            <a:extLst>
              <a:ext uri="{FF2B5EF4-FFF2-40B4-BE49-F238E27FC236}">
                <a16:creationId xmlns:a16="http://schemas.microsoft.com/office/drawing/2014/main" id="{EEB3F888-F2BD-364A-94F0-B1528DDC96F4}"/>
              </a:ext>
            </a:extLst>
          </p:cNvPr>
          <p:cNvSpPr>
            <a:spLocks noGrp="1"/>
          </p:cNvSpPr>
          <p:nvPr>
            <p:ph type="body" sz="quarter" idx="11"/>
          </p:nvPr>
        </p:nvSpPr>
        <p:spPr>
          <a:xfrm>
            <a:off x="1300672" y="2933700"/>
            <a:ext cx="15896703" cy="6461427"/>
          </a:xfrm>
        </p:spPr>
        <p:txBody>
          <a:bodyPr lIns="68580" tIns="34290" rIns="68580" bIns="34290" anchor="t">
            <a:normAutofit/>
          </a:bodyPr>
          <a:lstStyle>
            <a:defPPr>
              <a:defRPr lang="en-US"/>
            </a:defPPr>
            <a:lvl1pPr marL="0" algn="l" defTabSz="1371348" rtl="0" eaLnBrk="1" latinLnBrk="0" hangingPunct="1">
              <a:defRPr sz="2699" kern="1200">
                <a:solidFill>
                  <a:schemeClr val="tx1"/>
                </a:solidFill>
                <a:latin typeface="+mn-lt"/>
                <a:ea typeface="+mn-ea"/>
                <a:cs typeface="+mn-cs"/>
              </a:defRPr>
            </a:lvl1pPr>
            <a:lvl2pPr marL="685674" algn="l" defTabSz="1371348" rtl="0" eaLnBrk="1" latinLnBrk="0" hangingPunct="1">
              <a:defRPr sz="2699" kern="1200">
                <a:solidFill>
                  <a:schemeClr val="tx1"/>
                </a:solidFill>
                <a:latin typeface="+mn-lt"/>
                <a:ea typeface="+mn-ea"/>
                <a:cs typeface="+mn-cs"/>
              </a:defRPr>
            </a:lvl2pPr>
            <a:lvl3pPr marL="1371348" algn="l" defTabSz="1371348" rtl="0" eaLnBrk="1" latinLnBrk="0" hangingPunct="1">
              <a:defRPr sz="2699" kern="1200">
                <a:solidFill>
                  <a:schemeClr val="tx1"/>
                </a:solidFill>
                <a:latin typeface="+mn-lt"/>
                <a:ea typeface="+mn-ea"/>
                <a:cs typeface="+mn-cs"/>
              </a:defRPr>
            </a:lvl3pPr>
            <a:lvl4pPr marL="2057021" algn="l" defTabSz="1371348" rtl="0" eaLnBrk="1" latinLnBrk="0" hangingPunct="1">
              <a:defRPr sz="2699" kern="1200">
                <a:solidFill>
                  <a:schemeClr val="tx1"/>
                </a:solidFill>
                <a:latin typeface="+mn-lt"/>
                <a:ea typeface="+mn-ea"/>
                <a:cs typeface="+mn-cs"/>
              </a:defRPr>
            </a:lvl4pPr>
            <a:lvl5pPr marL="2742696" algn="l" defTabSz="1371348" rtl="0" eaLnBrk="1" latinLnBrk="0" hangingPunct="1">
              <a:defRPr sz="2699" kern="1200">
                <a:solidFill>
                  <a:schemeClr val="tx1"/>
                </a:solidFill>
                <a:latin typeface="+mn-lt"/>
                <a:ea typeface="+mn-ea"/>
                <a:cs typeface="+mn-cs"/>
              </a:defRPr>
            </a:lvl5pPr>
            <a:lvl6pPr marL="3428369" algn="l" defTabSz="1371348" rtl="0" eaLnBrk="1" latinLnBrk="0" hangingPunct="1">
              <a:defRPr sz="2699" kern="1200">
                <a:solidFill>
                  <a:schemeClr val="tx1"/>
                </a:solidFill>
                <a:latin typeface="+mn-lt"/>
                <a:ea typeface="+mn-ea"/>
                <a:cs typeface="+mn-cs"/>
              </a:defRPr>
            </a:lvl6pPr>
            <a:lvl7pPr marL="4114044" algn="l" defTabSz="1371348" rtl="0" eaLnBrk="1" latinLnBrk="0" hangingPunct="1">
              <a:defRPr sz="2699" kern="1200">
                <a:solidFill>
                  <a:schemeClr val="tx1"/>
                </a:solidFill>
                <a:latin typeface="+mn-lt"/>
                <a:ea typeface="+mn-ea"/>
                <a:cs typeface="+mn-cs"/>
              </a:defRPr>
            </a:lvl7pPr>
            <a:lvl8pPr marL="4799716" algn="l" defTabSz="1371348" rtl="0" eaLnBrk="1" latinLnBrk="0" hangingPunct="1">
              <a:defRPr sz="2699" kern="1200">
                <a:solidFill>
                  <a:schemeClr val="tx1"/>
                </a:solidFill>
                <a:latin typeface="+mn-lt"/>
                <a:ea typeface="+mn-ea"/>
                <a:cs typeface="+mn-cs"/>
              </a:defRPr>
            </a:lvl8pPr>
            <a:lvl9pPr marL="5485392" algn="l" defTabSz="1371348" rtl="0" eaLnBrk="1" latinLnBrk="0" hangingPunct="1">
              <a:defRPr sz="2699" kern="1200">
                <a:solidFill>
                  <a:schemeClr val="tx1"/>
                </a:solidFill>
                <a:latin typeface="+mn-lt"/>
                <a:ea typeface="+mn-ea"/>
                <a:cs typeface="+mn-cs"/>
              </a:defRPr>
            </a:lvl9pPr>
          </a:lstStyle>
          <a:p>
            <a:pPr marL="0" indent="-450">
              <a:lnSpc>
                <a:spcPct val="100000"/>
              </a:lnSpc>
              <a:buClr>
                <a:srgbClr val="DBA111"/>
              </a:buClr>
              <a:buNone/>
            </a:pPr>
            <a:r>
              <a:rPr lang="en-US" sz="2800" dirty="0">
                <a:latin typeface="Arial" panose="020B0604020202020204" pitchFamily="34" charset="0"/>
                <a:cs typeface="Arial" panose="020B0604020202020204" pitchFamily="34" charset="0"/>
              </a:rPr>
              <a:t>For the </a:t>
            </a:r>
            <a:r>
              <a:rPr lang="en-US" sz="2800" b="1" dirty="0">
                <a:latin typeface="Arial" panose="020B0604020202020204" pitchFamily="34" charset="0"/>
                <a:cs typeface="Arial" panose="020B0604020202020204" pitchFamily="34" charset="0"/>
              </a:rPr>
              <a:t>provision of government services </a:t>
            </a:r>
            <a:r>
              <a:rPr lang="en-US" sz="2800" dirty="0">
                <a:latin typeface="Arial" panose="020B0604020202020204" pitchFamily="34" charset="0"/>
                <a:cs typeface="Arial" panose="020B0604020202020204" pitchFamily="34" charset="0"/>
              </a:rPr>
              <a:t>to the extent of the reduction in revenue of such municipality due to the COVID–19 public health emergency relative to revenues collected in the most recent full fiscal year of the municipality prior to the emergency</a:t>
            </a:r>
            <a:r>
              <a:rPr lang="en-US" sz="2800" dirty="0" smtClean="0">
                <a:latin typeface="Arial" panose="020B0604020202020204" pitchFamily="34" charset="0"/>
                <a:cs typeface="Arial" panose="020B0604020202020204" pitchFamily="34" charset="0"/>
              </a:rPr>
              <a:t>.</a:t>
            </a:r>
          </a:p>
          <a:p>
            <a:pPr marL="0" indent="-450">
              <a:lnSpc>
                <a:spcPct val="100000"/>
              </a:lnSpc>
              <a:buClr>
                <a:srgbClr val="DBA111"/>
              </a:buClr>
              <a:buNone/>
            </a:pPr>
            <a:endParaRPr lang="en-US" sz="3300" dirty="0"/>
          </a:p>
          <a:p>
            <a:pPr marL="1353979" lvl="1" indent="-685800">
              <a:lnSpc>
                <a:spcPct val="100000"/>
              </a:lnSpc>
              <a:buClr>
                <a:srgbClr val="DBA111"/>
              </a:buClr>
              <a:buFont typeface="+mj-lt"/>
              <a:buAutoNum type="arabicPeriod"/>
            </a:pPr>
            <a:endParaRPr lang="en-US" sz="3300" dirty="0"/>
          </a:p>
        </p:txBody>
      </p:sp>
      <p:grpSp>
        <p:nvGrpSpPr>
          <p:cNvPr id="9" name="Group 3">
            <a:extLst>
              <a:ext uri="{FF2B5EF4-FFF2-40B4-BE49-F238E27FC236}">
                <a16:creationId xmlns:a16="http://schemas.microsoft.com/office/drawing/2014/main" id="{66461C3C-A48A-4E13-8011-FC3D53845DDF}"/>
              </a:ext>
            </a:extLst>
          </p:cNvPr>
          <p:cNvGrpSpPr/>
          <p:nvPr/>
        </p:nvGrpSpPr>
        <p:grpSpPr>
          <a:xfrm rot="-10800000">
            <a:off x="12186525" y="0"/>
            <a:ext cx="3886199" cy="1800941"/>
            <a:chOff x="0" y="0"/>
            <a:chExt cx="6350000" cy="5499100"/>
          </a:xfrm>
        </p:grpSpPr>
        <p:sp>
          <p:nvSpPr>
            <p:cNvPr id="10" name="Freeform 4">
              <a:extLst>
                <a:ext uri="{FF2B5EF4-FFF2-40B4-BE49-F238E27FC236}">
                  <a16:creationId xmlns:a16="http://schemas.microsoft.com/office/drawing/2014/main" id="{60C9A9C6-512A-4B34-BBFC-916F0F1007AB}"/>
                </a:ext>
              </a:extLst>
            </p:cNvPr>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5581AF"/>
            </a:solidFill>
          </p:spPr>
        </p:sp>
      </p:grpSp>
      <p:sp>
        <p:nvSpPr>
          <p:cNvPr id="8" name="Text Placeholder 2">
            <a:extLst>
              <a:ext uri="{FF2B5EF4-FFF2-40B4-BE49-F238E27FC236}">
                <a16:creationId xmlns:a16="http://schemas.microsoft.com/office/drawing/2014/main" id="{8DFA2E2E-A163-497A-AFE7-78B2ABBEC72B}"/>
              </a:ext>
            </a:extLst>
          </p:cNvPr>
          <p:cNvSpPr txBox="1">
            <a:spLocks/>
          </p:cNvSpPr>
          <p:nvPr/>
        </p:nvSpPr>
        <p:spPr>
          <a:xfrm>
            <a:off x="1306115" y="4686300"/>
            <a:ext cx="16419388" cy="6705600"/>
          </a:xfrm>
          <a:prstGeom prst="rect">
            <a:avLst/>
          </a:prstGeom>
        </p:spPr>
        <p:txBody>
          <a:bodyPr vert="horz" lIns="68580" tIns="34290" rIns="68580" bIns="34290" rtlCol="0" anchor="t">
            <a:normAutofit/>
          </a:bodyPr>
          <a:lstStyle>
            <a:defPPr>
              <a:defRPr lang="en-US"/>
            </a:defPPr>
            <a:lvl1pPr marL="0" indent="-342900" algn="l" defTabSz="1371348" rtl="0" eaLnBrk="1" latinLnBrk="0" hangingPunct="1">
              <a:spcBef>
                <a:spcPct val="20000"/>
              </a:spcBef>
              <a:buFont typeface="Arial" pitchFamily="34" charset="0"/>
              <a:buChar char="•"/>
              <a:defRPr sz="2699" kern="1200">
                <a:solidFill>
                  <a:schemeClr val="tx1"/>
                </a:solidFill>
                <a:latin typeface="+mn-lt"/>
                <a:ea typeface="+mn-ea"/>
                <a:cs typeface="+mn-cs"/>
              </a:defRPr>
            </a:lvl1pPr>
            <a:lvl2pPr marL="685674" indent="-285750" algn="l" defTabSz="1371348" rtl="0" eaLnBrk="1" latinLnBrk="0" hangingPunct="1">
              <a:spcBef>
                <a:spcPct val="20000"/>
              </a:spcBef>
              <a:buFont typeface="Arial" pitchFamily="34" charset="0"/>
              <a:buChar char="–"/>
              <a:defRPr sz="2699" kern="1200">
                <a:solidFill>
                  <a:schemeClr val="tx1"/>
                </a:solidFill>
                <a:latin typeface="+mn-lt"/>
                <a:ea typeface="+mn-ea"/>
                <a:cs typeface="+mn-cs"/>
              </a:defRPr>
            </a:lvl2pPr>
            <a:lvl3pPr marL="1371348" indent="-228600" algn="l" defTabSz="1371348" rtl="0" eaLnBrk="1" latinLnBrk="0" hangingPunct="1">
              <a:spcBef>
                <a:spcPct val="20000"/>
              </a:spcBef>
              <a:buFont typeface="Arial" pitchFamily="34" charset="0"/>
              <a:buChar char="•"/>
              <a:defRPr sz="2699" kern="1200">
                <a:solidFill>
                  <a:schemeClr val="tx1"/>
                </a:solidFill>
                <a:latin typeface="+mn-lt"/>
                <a:ea typeface="+mn-ea"/>
                <a:cs typeface="+mn-cs"/>
              </a:defRPr>
            </a:lvl3pPr>
            <a:lvl4pPr marL="2057021" indent="-228600" algn="l" defTabSz="1371348"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696" indent="-228600" algn="l" defTabSz="1371348"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428369" indent="-228600" algn="l" defTabSz="1371348"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4114044" indent="-228600" algn="l" defTabSz="1371348"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799716" indent="-228600" algn="l" defTabSz="1371348"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485392" indent="-228600" algn="l" defTabSz="1371348" rtl="0" eaLnBrk="1" latinLnBrk="0" hangingPunct="1">
              <a:spcBef>
                <a:spcPct val="20000"/>
              </a:spcBef>
              <a:buFont typeface="Arial" pitchFamily="34" charset="0"/>
              <a:buChar char="•"/>
              <a:defRPr sz="2699" kern="1200">
                <a:solidFill>
                  <a:schemeClr val="tx1"/>
                </a:solidFill>
                <a:latin typeface="+mn-lt"/>
                <a:ea typeface="+mn-ea"/>
                <a:cs typeface="+mn-cs"/>
              </a:defRPr>
            </a:lvl9pPr>
          </a:lstStyle>
          <a:p>
            <a:pPr marL="808727" indent="-457200"/>
            <a:r>
              <a:rPr lang="en-US" sz="2800" dirty="0" smtClean="0">
                <a:latin typeface="Arial"/>
                <a:ea typeface="Verdana"/>
                <a:cs typeface="Arial"/>
              </a:rPr>
              <a:t>Treasury provides a specific formula for calculating loss in the Interim Final Rule</a:t>
            </a:r>
          </a:p>
          <a:p>
            <a:pPr marL="351527" indent="0">
              <a:buNone/>
            </a:pPr>
            <a:endParaRPr lang="en-US" sz="2800" dirty="0" smtClean="0">
              <a:latin typeface="Arial"/>
              <a:ea typeface="Verdana"/>
              <a:cs typeface="Arial"/>
            </a:endParaRPr>
          </a:p>
          <a:p>
            <a:pPr marL="808727" indent="-457200"/>
            <a:r>
              <a:rPr lang="en-US" sz="2800" dirty="0" smtClean="0">
                <a:latin typeface="Arial"/>
                <a:ea typeface="Verdana"/>
                <a:cs typeface="Arial"/>
              </a:rPr>
              <a:t>Cities</a:t>
            </a:r>
            <a:r>
              <a:rPr lang="en-US" sz="2800" dirty="0">
                <a:latin typeface="Arial"/>
                <a:ea typeface="Verdana"/>
                <a:cs typeface="Arial"/>
              </a:rPr>
              <a:t>, towns, and villages will calculate the loss based on what could have been expected to occur in absence of the pandemic. </a:t>
            </a:r>
            <a:endParaRPr lang="en-US" sz="2800" dirty="0" smtClean="0">
              <a:latin typeface="Arial"/>
              <a:ea typeface="Verdana"/>
              <a:cs typeface="Arial"/>
            </a:endParaRPr>
          </a:p>
          <a:p>
            <a:pPr marL="351527" indent="0">
              <a:buNone/>
            </a:pPr>
            <a:endParaRPr lang="en-US" sz="2800" dirty="0" smtClean="0">
              <a:latin typeface="Arial"/>
              <a:ea typeface="Verdana"/>
              <a:cs typeface="Arial"/>
            </a:endParaRPr>
          </a:p>
          <a:p>
            <a:pPr marL="808727" indent="-457200"/>
            <a:r>
              <a:rPr lang="en-US" sz="2800" dirty="0" smtClean="0">
                <a:latin typeface="Arial"/>
                <a:ea typeface="Verdana"/>
                <a:cs typeface="Arial"/>
              </a:rPr>
              <a:t>To </a:t>
            </a:r>
            <a:r>
              <a:rPr lang="en-US" sz="2800" dirty="0">
                <a:latin typeface="Arial"/>
                <a:ea typeface="Verdana"/>
                <a:cs typeface="Arial"/>
              </a:rPr>
              <a:t>determine the what would have happened in absence of the pandemic, cities, towns, and villages, will use a </a:t>
            </a:r>
            <a:r>
              <a:rPr lang="en-US" sz="2800" b="1" dirty="0">
                <a:latin typeface="Arial"/>
                <a:ea typeface="Verdana"/>
                <a:cs typeface="Arial"/>
              </a:rPr>
              <a:t>predetermined growth rate of 4.1% </a:t>
            </a:r>
            <a:r>
              <a:rPr lang="en-US" sz="2800" dirty="0">
                <a:latin typeface="Arial"/>
                <a:ea typeface="Verdana"/>
                <a:cs typeface="Arial"/>
              </a:rPr>
              <a:t>or the average annual growth rate over the three full fiscal years prior to the pandemic, whichever is </a:t>
            </a:r>
            <a:r>
              <a:rPr lang="en-US" sz="2800" dirty="0" smtClean="0">
                <a:latin typeface="Arial"/>
                <a:ea typeface="Verdana"/>
                <a:cs typeface="Arial"/>
              </a:rPr>
              <a:t>greater</a:t>
            </a:r>
            <a:endParaRPr lang="en-US" sz="2800" dirty="0">
              <a:latin typeface="Arial"/>
              <a:ea typeface="Verdana"/>
              <a:cs typeface="Arial"/>
            </a:endParaRPr>
          </a:p>
          <a:p>
            <a:pPr marL="351527" indent="0">
              <a:buNone/>
            </a:pPr>
            <a:endParaRPr lang="en-US" sz="3200" dirty="0">
              <a:latin typeface="Arial"/>
              <a:ea typeface="Verdana"/>
              <a:cs typeface="Arial"/>
            </a:endParaRPr>
          </a:p>
          <a:p>
            <a:pPr marL="351527" indent="0">
              <a:buNone/>
            </a:pPr>
            <a:r>
              <a:rPr lang="en-US" sz="2400" dirty="0">
                <a:latin typeface="Arial"/>
                <a:ea typeface="Verdana"/>
                <a:cs typeface="Arial"/>
                <a:hlinkClick r:id="rId3"/>
              </a:rPr>
              <a:t>Revenue Replacement Calculator (GFOA)</a:t>
            </a:r>
            <a:endParaRPr lang="en-US" sz="2400" dirty="0">
              <a:latin typeface="Arial"/>
              <a:ea typeface="Verdana"/>
              <a:cs typeface="Arial"/>
            </a:endParaRPr>
          </a:p>
        </p:txBody>
      </p:sp>
    </p:spTree>
    <p:extLst>
      <p:ext uri="{BB962C8B-B14F-4D97-AF65-F5344CB8AC3E}">
        <p14:creationId xmlns:p14="http://schemas.microsoft.com/office/powerpoint/2010/main" val="115930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F530BF-D313-4BBF-8490-222AE5D6D993}"/>
              </a:ext>
            </a:extLst>
          </p:cNvPr>
          <p:cNvSpPr txBox="1"/>
          <p:nvPr/>
        </p:nvSpPr>
        <p:spPr>
          <a:xfrm>
            <a:off x="838200" y="438020"/>
            <a:ext cx="14020841" cy="646331"/>
          </a:xfrm>
          <a:prstGeom prst="rect">
            <a:avLst/>
          </a:prstGeom>
          <a:noFill/>
        </p:spPr>
        <p:txBody>
          <a:bodyPr wrap="square" rtlCol="0">
            <a:spAutoFit/>
          </a:bodyPr>
          <a:lstStyle>
            <a:defPPr>
              <a:defRPr lang="en-US"/>
            </a:defPPr>
            <a:lvl1pPr marL="0" algn="l" defTabSz="1371348" rtl="0" eaLnBrk="1" latinLnBrk="0" hangingPunct="1">
              <a:defRPr sz="2699" kern="1200">
                <a:solidFill>
                  <a:schemeClr val="tx1"/>
                </a:solidFill>
                <a:latin typeface="+mn-lt"/>
                <a:ea typeface="+mn-ea"/>
                <a:cs typeface="+mn-cs"/>
              </a:defRPr>
            </a:lvl1pPr>
            <a:lvl2pPr marL="685674" algn="l" defTabSz="1371348" rtl="0" eaLnBrk="1" latinLnBrk="0" hangingPunct="1">
              <a:defRPr sz="2699" kern="1200">
                <a:solidFill>
                  <a:schemeClr val="tx1"/>
                </a:solidFill>
                <a:latin typeface="+mn-lt"/>
                <a:ea typeface="+mn-ea"/>
                <a:cs typeface="+mn-cs"/>
              </a:defRPr>
            </a:lvl2pPr>
            <a:lvl3pPr marL="1371348" algn="l" defTabSz="1371348" rtl="0" eaLnBrk="1" latinLnBrk="0" hangingPunct="1">
              <a:defRPr sz="2699" kern="1200">
                <a:solidFill>
                  <a:schemeClr val="tx1"/>
                </a:solidFill>
                <a:latin typeface="+mn-lt"/>
                <a:ea typeface="+mn-ea"/>
                <a:cs typeface="+mn-cs"/>
              </a:defRPr>
            </a:lvl3pPr>
            <a:lvl4pPr marL="2057021" algn="l" defTabSz="1371348" rtl="0" eaLnBrk="1" latinLnBrk="0" hangingPunct="1">
              <a:defRPr sz="2699" kern="1200">
                <a:solidFill>
                  <a:schemeClr val="tx1"/>
                </a:solidFill>
                <a:latin typeface="+mn-lt"/>
                <a:ea typeface="+mn-ea"/>
                <a:cs typeface="+mn-cs"/>
              </a:defRPr>
            </a:lvl4pPr>
            <a:lvl5pPr marL="2742696" algn="l" defTabSz="1371348" rtl="0" eaLnBrk="1" latinLnBrk="0" hangingPunct="1">
              <a:defRPr sz="2699" kern="1200">
                <a:solidFill>
                  <a:schemeClr val="tx1"/>
                </a:solidFill>
                <a:latin typeface="+mn-lt"/>
                <a:ea typeface="+mn-ea"/>
                <a:cs typeface="+mn-cs"/>
              </a:defRPr>
            </a:lvl5pPr>
            <a:lvl6pPr marL="3428369" algn="l" defTabSz="1371348" rtl="0" eaLnBrk="1" latinLnBrk="0" hangingPunct="1">
              <a:defRPr sz="2699" kern="1200">
                <a:solidFill>
                  <a:schemeClr val="tx1"/>
                </a:solidFill>
                <a:latin typeface="+mn-lt"/>
                <a:ea typeface="+mn-ea"/>
                <a:cs typeface="+mn-cs"/>
              </a:defRPr>
            </a:lvl6pPr>
            <a:lvl7pPr marL="4114044" algn="l" defTabSz="1371348" rtl="0" eaLnBrk="1" latinLnBrk="0" hangingPunct="1">
              <a:defRPr sz="2699" kern="1200">
                <a:solidFill>
                  <a:schemeClr val="tx1"/>
                </a:solidFill>
                <a:latin typeface="+mn-lt"/>
                <a:ea typeface="+mn-ea"/>
                <a:cs typeface="+mn-cs"/>
              </a:defRPr>
            </a:lvl7pPr>
            <a:lvl8pPr marL="4799716" algn="l" defTabSz="1371348" rtl="0" eaLnBrk="1" latinLnBrk="0" hangingPunct="1">
              <a:defRPr sz="2699" kern="1200">
                <a:solidFill>
                  <a:schemeClr val="tx1"/>
                </a:solidFill>
                <a:latin typeface="+mn-lt"/>
                <a:ea typeface="+mn-ea"/>
                <a:cs typeface="+mn-cs"/>
              </a:defRPr>
            </a:lvl8pPr>
            <a:lvl9pPr marL="5485392" algn="l" defTabSz="1371348" rtl="0" eaLnBrk="1" latinLnBrk="0" hangingPunct="1">
              <a:defRPr sz="2699" kern="1200">
                <a:solidFill>
                  <a:schemeClr val="tx1"/>
                </a:solidFill>
                <a:latin typeface="+mn-lt"/>
                <a:ea typeface="+mn-ea"/>
                <a:cs typeface="+mn-cs"/>
              </a:defRPr>
            </a:lvl9pPr>
          </a:lstStyle>
          <a:p>
            <a:r>
              <a:rPr lang="en-US" sz="3600" b="1">
                <a:solidFill>
                  <a:schemeClr val="bg1"/>
                </a:solidFill>
                <a:latin typeface="Arial" panose="020B0604020202020204" pitchFamily="34" charset="0"/>
                <a:cs typeface="Arial" panose="020B0604020202020204" pitchFamily="34" charset="0"/>
              </a:rPr>
              <a:t>Eligible Uses: COVID-19 Pandemic Response</a:t>
            </a:r>
          </a:p>
        </p:txBody>
      </p:sp>
      <p:sp>
        <p:nvSpPr>
          <p:cNvPr id="6" name="Rectangle 5">
            <a:extLst>
              <a:ext uri="{FF2B5EF4-FFF2-40B4-BE49-F238E27FC236}">
                <a16:creationId xmlns:a16="http://schemas.microsoft.com/office/drawing/2014/main" id="{D3E076C6-7D54-47FD-8780-8A61E8845C9B}"/>
              </a:ext>
            </a:extLst>
          </p:cNvPr>
          <p:cNvSpPr/>
          <p:nvPr/>
        </p:nvSpPr>
        <p:spPr>
          <a:xfrm>
            <a:off x="685800" y="441290"/>
            <a:ext cx="13390986" cy="1569660"/>
          </a:xfrm>
          <a:prstGeom prst="rect">
            <a:avLst/>
          </a:prstGeom>
        </p:spPr>
        <p:txBody>
          <a:bodyPr wrap="square">
            <a:spAutoFit/>
          </a:bodyPr>
          <a:lstStyle/>
          <a:p>
            <a:r>
              <a:rPr lang="en-US" dirty="0"/>
              <a:t/>
            </a:r>
            <a:br>
              <a:rPr lang="en-US" dirty="0"/>
            </a:br>
            <a:r>
              <a:rPr lang="en-US" sz="5400" b="1" dirty="0">
                <a:solidFill>
                  <a:schemeClr val="accent1">
                    <a:lumMod val="75000"/>
                  </a:schemeClr>
                </a:solidFill>
                <a:latin typeface="Trebuchet MS" panose="020B0603020202020204" pitchFamily="34" charset="0"/>
              </a:rPr>
              <a:t>What You </a:t>
            </a:r>
            <a:r>
              <a:rPr lang="en-US" sz="5400" b="1" u="sng" dirty="0">
                <a:solidFill>
                  <a:srgbClr val="00B050"/>
                </a:solidFill>
                <a:latin typeface="Trebuchet MS" panose="020B0603020202020204" pitchFamily="34" charset="0"/>
              </a:rPr>
              <a:t>CAN</a:t>
            </a:r>
            <a:r>
              <a:rPr lang="en-US" sz="5400" b="1" dirty="0">
                <a:solidFill>
                  <a:schemeClr val="accent1">
                    <a:lumMod val="75000"/>
                  </a:schemeClr>
                </a:solidFill>
                <a:latin typeface="Trebuchet MS" panose="020B0603020202020204" pitchFamily="34" charset="0"/>
              </a:rPr>
              <a:t> Spend $ On: </a:t>
            </a:r>
            <a:br>
              <a:rPr lang="en-US" sz="5400" b="1" dirty="0">
                <a:solidFill>
                  <a:schemeClr val="accent1">
                    <a:lumMod val="75000"/>
                  </a:schemeClr>
                </a:solidFill>
                <a:latin typeface="Trebuchet MS" panose="020B0603020202020204" pitchFamily="34" charset="0"/>
              </a:rPr>
            </a:br>
            <a:endParaRPr lang="en-US" sz="2400" b="1" dirty="0">
              <a:solidFill>
                <a:schemeClr val="accent1">
                  <a:lumMod val="75000"/>
                </a:schemeClr>
              </a:solidFill>
              <a:latin typeface="Trebuchet MS" panose="020B0603020202020204" pitchFamily="34" charset="0"/>
            </a:endParaRPr>
          </a:p>
        </p:txBody>
      </p:sp>
      <p:sp>
        <p:nvSpPr>
          <p:cNvPr id="2" name="TextBox 1"/>
          <p:cNvSpPr txBox="1"/>
          <p:nvPr/>
        </p:nvSpPr>
        <p:spPr>
          <a:xfrm>
            <a:off x="1306115" y="2010950"/>
            <a:ext cx="15621000" cy="769441"/>
          </a:xfrm>
          <a:prstGeom prst="rect">
            <a:avLst/>
          </a:prstGeom>
          <a:noFill/>
        </p:spPr>
        <p:txBody>
          <a:bodyPr wrap="square" rtlCol="0">
            <a:spAutoFit/>
          </a:bodyPr>
          <a:lstStyle/>
          <a:p>
            <a:pPr lvl="0"/>
            <a:r>
              <a:rPr lang="en-US" sz="4400" b="1" dirty="0">
                <a:solidFill>
                  <a:srgbClr val="4F81BD">
                    <a:lumMod val="75000"/>
                  </a:srgbClr>
                </a:solidFill>
                <a:latin typeface="Trebuchet MS" panose="020B0603020202020204" pitchFamily="34" charset="0"/>
              </a:rPr>
              <a:t>4) Water, Sewer, and Broadband Infrastructure</a:t>
            </a:r>
          </a:p>
        </p:txBody>
      </p:sp>
      <p:sp>
        <p:nvSpPr>
          <p:cNvPr id="7" name="Text Placeholder 2">
            <a:extLst>
              <a:ext uri="{FF2B5EF4-FFF2-40B4-BE49-F238E27FC236}">
                <a16:creationId xmlns:a16="http://schemas.microsoft.com/office/drawing/2014/main" id="{923F5D25-66BB-42C1-B254-2CAA36A4E7DE}"/>
              </a:ext>
            </a:extLst>
          </p:cNvPr>
          <p:cNvSpPr txBox="1">
            <a:spLocks/>
          </p:cNvSpPr>
          <p:nvPr/>
        </p:nvSpPr>
        <p:spPr>
          <a:xfrm>
            <a:off x="1306115" y="2990400"/>
            <a:ext cx="16132153" cy="6222095"/>
          </a:xfrm>
          <a:prstGeom prst="rect">
            <a:avLst/>
          </a:prstGeom>
        </p:spPr>
        <p:txBody>
          <a:bodyPr vert="horz" lIns="68580" tIns="34290" rIns="68580" bIns="34290" rtlCol="0" anchor="t">
            <a:normAutofit lnSpcReduction="10000"/>
          </a:bodyPr>
          <a:lstStyle>
            <a:defPPr>
              <a:defRPr lang="en-US"/>
            </a:defPPr>
            <a:lvl1pPr marL="0" indent="-342900" algn="l" defTabSz="1371348" rtl="0" eaLnBrk="1" latinLnBrk="0" hangingPunct="1">
              <a:spcBef>
                <a:spcPct val="20000"/>
              </a:spcBef>
              <a:buFont typeface="Arial" pitchFamily="34" charset="0"/>
              <a:buChar char="•"/>
              <a:defRPr sz="2699" kern="1200">
                <a:solidFill>
                  <a:schemeClr val="tx1"/>
                </a:solidFill>
                <a:latin typeface="+mn-lt"/>
                <a:ea typeface="+mn-ea"/>
                <a:cs typeface="+mn-cs"/>
              </a:defRPr>
            </a:lvl1pPr>
            <a:lvl2pPr marL="685674" indent="-285750" algn="l" defTabSz="1371348" rtl="0" eaLnBrk="1" latinLnBrk="0" hangingPunct="1">
              <a:spcBef>
                <a:spcPct val="20000"/>
              </a:spcBef>
              <a:buFont typeface="Arial" pitchFamily="34" charset="0"/>
              <a:buChar char="–"/>
              <a:defRPr sz="2699" kern="1200">
                <a:solidFill>
                  <a:schemeClr val="tx1"/>
                </a:solidFill>
                <a:latin typeface="+mn-lt"/>
                <a:ea typeface="+mn-ea"/>
                <a:cs typeface="+mn-cs"/>
              </a:defRPr>
            </a:lvl2pPr>
            <a:lvl3pPr marL="1371348" indent="-228600" algn="l" defTabSz="1371348" rtl="0" eaLnBrk="1" latinLnBrk="0" hangingPunct="1">
              <a:spcBef>
                <a:spcPct val="20000"/>
              </a:spcBef>
              <a:buFont typeface="Arial" pitchFamily="34" charset="0"/>
              <a:buChar char="•"/>
              <a:defRPr sz="2699" kern="1200">
                <a:solidFill>
                  <a:schemeClr val="tx1"/>
                </a:solidFill>
                <a:latin typeface="+mn-lt"/>
                <a:ea typeface="+mn-ea"/>
                <a:cs typeface="+mn-cs"/>
              </a:defRPr>
            </a:lvl3pPr>
            <a:lvl4pPr marL="2057021" indent="-228600" algn="l" defTabSz="1371348"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696" indent="-228600" algn="l" defTabSz="1371348"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428369" indent="-228600" algn="l" defTabSz="1371348"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4114044" indent="-228600" algn="l" defTabSz="1371348"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799716" indent="-228600" algn="l" defTabSz="1371348"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485392" indent="-228600" algn="l" defTabSz="1371348" rtl="0" eaLnBrk="1" latinLnBrk="0" hangingPunct="1">
              <a:spcBef>
                <a:spcPct val="20000"/>
              </a:spcBef>
              <a:buFont typeface="Arial" pitchFamily="34" charset="0"/>
              <a:buChar char="•"/>
              <a:defRPr sz="2699" kern="1200">
                <a:solidFill>
                  <a:schemeClr val="tx1"/>
                </a:solidFill>
                <a:latin typeface="+mn-lt"/>
                <a:ea typeface="+mn-ea"/>
                <a:cs typeface="+mn-cs"/>
              </a:defRPr>
            </a:lvl9pPr>
          </a:lstStyle>
          <a:p>
            <a:pPr indent="0">
              <a:buClr>
                <a:srgbClr val="DBA111"/>
              </a:buClr>
              <a:buFont typeface="Arial" pitchFamily="34" charset="0"/>
              <a:buNone/>
            </a:pPr>
            <a:r>
              <a:rPr lang="en-US" sz="2800" b="1" dirty="0">
                <a:latin typeface="Arial"/>
                <a:ea typeface="Verdana"/>
                <a:cs typeface="Arial"/>
              </a:rPr>
              <a:t>Coronavirus State and Local Fiscal Recovery Funds – “necessary investments in water, sewer, or broadband infrastructure</a:t>
            </a:r>
            <a:r>
              <a:rPr lang="en-US" sz="2800" b="1" dirty="0" smtClean="0">
                <a:latin typeface="Arial"/>
                <a:ea typeface="Verdana"/>
                <a:cs typeface="Arial"/>
              </a:rPr>
              <a:t>.”</a:t>
            </a:r>
          </a:p>
          <a:p>
            <a:pPr indent="0">
              <a:buClr>
                <a:srgbClr val="DBA111"/>
              </a:buClr>
              <a:buFont typeface="Arial" pitchFamily="34" charset="0"/>
              <a:buNone/>
            </a:pPr>
            <a:endParaRPr lang="en-US" sz="2800" dirty="0">
              <a:latin typeface="Arial"/>
              <a:ea typeface="Verdana"/>
              <a:cs typeface="Arial"/>
            </a:endParaRPr>
          </a:p>
          <a:p>
            <a:pPr marL="333851" indent="-333851"/>
            <a:r>
              <a:rPr lang="en-US" sz="2800" dirty="0">
                <a:latin typeface="Arial"/>
                <a:ea typeface="Verdana"/>
                <a:cs typeface="Arial"/>
              </a:rPr>
              <a:t>Projects eligible under the Clean Water State Revolving Fund</a:t>
            </a:r>
          </a:p>
          <a:p>
            <a:pPr marL="1002506" lvl="1" indent="-333851"/>
            <a:r>
              <a:rPr lang="en-US" sz="2800" dirty="0">
                <a:latin typeface="Arial"/>
                <a:ea typeface="Verdana"/>
                <a:cs typeface="Arial"/>
              </a:rPr>
              <a:t>Construct, improve, and repair wastewater treatment plants; control non-point sources of pollution; create green infrastructure; manage and treat stormwater; water reuse; protect waterbodies from pollution. </a:t>
            </a:r>
          </a:p>
          <a:p>
            <a:pPr marL="333851" indent="-333851"/>
            <a:r>
              <a:rPr lang="en-US" sz="2800" dirty="0">
                <a:latin typeface="Arial"/>
                <a:ea typeface="Verdana"/>
                <a:cs typeface="Arial"/>
              </a:rPr>
              <a:t>Projects eligible under the Drinking Water State Revolving Fund</a:t>
            </a:r>
          </a:p>
          <a:p>
            <a:pPr marL="1002506" lvl="1" indent="-333851"/>
            <a:r>
              <a:rPr lang="en-US" sz="2800" dirty="0">
                <a:latin typeface="Arial"/>
                <a:ea typeface="Verdana"/>
                <a:cs typeface="Arial"/>
              </a:rPr>
              <a:t>Build or upgrade facilities to improve water quality; transmission, distribution, and storage systems; consolidation or establishment of drinking water systems</a:t>
            </a:r>
          </a:p>
          <a:p>
            <a:pPr marL="333851" indent="-333851"/>
            <a:r>
              <a:rPr lang="en-US" sz="2800" dirty="0">
                <a:latin typeface="Arial"/>
                <a:ea typeface="Verdana"/>
                <a:cs typeface="Arial"/>
              </a:rPr>
              <a:t>Cybersecurity</a:t>
            </a:r>
          </a:p>
          <a:p>
            <a:pPr marL="333851" indent="-333851"/>
            <a:r>
              <a:rPr lang="en-US" sz="2800" dirty="0">
                <a:latin typeface="Arial"/>
                <a:ea typeface="Verdana"/>
                <a:cs typeface="Arial"/>
              </a:rPr>
              <a:t>Climate Change and Resilience</a:t>
            </a:r>
          </a:p>
          <a:p>
            <a:pPr marL="333851" indent="-333851"/>
            <a:r>
              <a:rPr lang="en-US" sz="2800" dirty="0">
                <a:latin typeface="Arial"/>
                <a:ea typeface="Verdana"/>
                <a:cs typeface="Arial"/>
              </a:rPr>
              <a:t>Lead Service Line Replacement</a:t>
            </a:r>
          </a:p>
        </p:txBody>
      </p:sp>
      <p:grpSp>
        <p:nvGrpSpPr>
          <p:cNvPr id="9" name="Group 3">
            <a:extLst>
              <a:ext uri="{FF2B5EF4-FFF2-40B4-BE49-F238E27FC236}">
                <a16:creationId xmlns:a16="http://schemas.microsoft.com/office/drawing/2014/main" id="{66461C3C-A48A-4E13-8011-FC3D53845DDF}"/>
              </a:ext>
            </a:extLst>
          </p:cNvPr>
          <p:cNvGrpSpPr/>
          <p:nvPr/>
        </p:nvGrpSpPr>
        <p:grpSpPr>
          <a:xfrm rot="-10800000">
            <a:off x="12186525" y="0"/>
            <a:ext cx="3886199" cy="1800941"/>
            <a:chOff x="0" y="0"/>
            <a:chExt cx="6350000" cy="5499100"/>
          </a:xfrm>
        </p:grpSpPr>
        <p:sp>
          <p:nvSpPr>
            <p:cNvPr id="10" name="Freeform 4">
              <a:extLst>
                <a:ext uri="{FF2B5EF4-FFF2-40B4-BE49-F238E27FC236}">
                  <a16:creationId xmlns:a16="http://schemas.microsoft.com/office/drawing/2014/main" id="{60C9A9C6-512A-4B34-BBFC-916F0F1007AB}"/>
                </a:ext>
              </a:extLst>
            </p:cNvPr>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5581AF"/>
            </a:solidFill>
          </p:spPr>
        </p:sp>
      </p:grpSp>
    </p:spTree>
    <p:extLst>
      <p:ext uri="{BB962C8B-B14F-4D97-AF65-F5344CB8AC3E}">
        <p14:creationId xmlns:p14="http://schemas.microsoft.com/office/powerpoint/2010/main" val="204981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3E076C6-7D54-47FD-8780-8A61E8845C9B}"/>
              </a:ext>
            </a:extLst>
          </p:cNvPr>
          <p:cNvSpPr/>
          <p:nvPr/>
        </p:nvSpPr>
        <p:spPr>
          <a:xfrm>
            <a:off x="685800" y="441290"/>
            <a:ext cx="13390986" cy="1569660"/>
          </a:xfrm>
          <a:prstGeom prst="rect">
            <a:avLst/>
          </a:prstGeom>
        </p:spPr>
        <p:txBody>
          <a:bodyPr wrap="square">
            <a:spAutoFit/>
          </a:bodyPr>
          <a:lstStyle/>
          <a:p>
            <a:r>
              <a:rPr lang="en-US" dirty="0"/>
              <a:t/>
            </a:r>
            <a:br>
              <a:rPr lang="en-US" dirty="0"/>
            </a:br>
            <a:r>
              <a:rPr lang="en-US" sz="5400" b="1" dirty="0">
                <a:solidFill>
                  <a:schemeClr val="accent1">
                    <a:lumMod val="75000"/>
                  </a:schemeClr>
                </a:solidFill>
                <a:latin typeface="Trebuchet MS" panose="020B0603020202020204" pitchFamily="34" charset="0"/>
              </a:rPr>
              <a:t>What You </a:t>
            </a:r>
            <a:r>
              <a:rPr lang="en-US" sz="5400" b="1" u="sng" dirty="0">
                <a:solidFill>
                  <a:srgbClr val="00B050"/>
                </a:solidFill>
                <a:latin typeface="Trebuchet MS" panose="020B0603020202020204" pitchFamily="34" charset="0"/>
              </a:rPr>
              <a:t>CAN</a:t>
            </a:r>
            <a:r>
              <a:rPr lang="en-US" sz="5400" b="1" dirty="0">
                <a:solidFill>
                  <a:schemeClr val="accent1">
                    <a:lumMod val="75000"/>
                  </a:schemeClr>
                </a:solidFill>
                <a:latin typeface="Trebuchet MS" panose="020B0603020202020204" pitchFamily="34" charset="0"/>
              </a:rPr>
              <a:t> Spend $ On: </a:t>
            </a:r>
            <a:br>
              <a:rPr lang="en-US" sz="5400" b="1" dirty="0">
                <a:solidFill>
                  <a:schemeClr val="accent1">
                    <a:lumMod val="75000"/>
                  </a:schemeClr>
                </a:solidFill>
                <a:latin typeface="Trebuchet MS" panose="020B0603020202020204" pitchFamily="34" charset="0"/>
              </a:rPr>
            </a:br>
            <a:endParaRPr lang="en-US" sz="2400" b="1" dirty="0">
              <a:solidFill>
                <a:schemeClr val="accent1">
                  <a:lumMod val="75000"/>
                </a:schemeClr>
              </a:solidFill>
              <a:latin typeface="Trebuchet MS" panose="020B0603020202020204" pitchFamily="34" charset="0"/>
            </a:endParaRPr>
          </a:p>
        </p:txBody>
      </p:sp>
      <p:sp>
        <p:nvSpPr>
          <p:cNvPr id="2" name="TextBox 1"/>
          <p:cNvSpPr txBox="1"/>
          <p:nvPr/>
        </p:nvSpPr>
        <p:spPr>
          <a:xfrm>
            <a:off x="1306115" y="2010950"/>
            <a:ext cx="15621000" cy="769441"/>
          </a:xfrm>
          <a:prstGeom prst="rect">
            <a:avLst/>
          </a:prstGeom>
          <a:noFill/>
        </p:spPr>
        <p:txBody>
          <a:bodyPr wrap="square" rtlCol="0">
            <a:spAutoFit/>
          </a:bodyPr>
          <a:lstStyle/>
          <a:p>
            <a:pPr lvl="0"/>
            <a:r>
              <a:rPr lang="en-US" sz="4400" b="1" dirty="0">
                <a:solidFill>
                  <a:srgbClr val="4F81BD">
                    <a:lumMod val="75000"/>
                  </a:srgbClr>
                </a:solidFill>
                <a:latin typeface="Trebuchet MS" panose="020B0603020202020204" pitchFamily="34" charset="0"/>
              </a:rPr>
              <a:t>4) Water, Sewer, and Broadband Infrastructure</a:t>
            </a:r>
          </a:p>
        </p:txBody>
      </p:sp>
      <p:sp>
        <p:nvSpPr>
          <p:cNvPr id="8" name="Text Placeholder 2">
            <a:extLst>
              <a:ext uri="{FF2B5EF4-FFF2-40B4-BE49-F238E27FC236}">
                <a16:creationId xmlns:a16="http://schemas.microsoft.com/office/drawing/2014/main" id="{1C2BE57D-010A-401A-A4F5-EE24398BEEAF}"/>
              </a:ext>
            </a:extLst>
          </p:cNvPr>
          <p:cNvSpPr txBox="1">
            <a:spLocks/>
          </p:cNvSpPr>
          <p:nvPr/>
        </p:nvSpPr>
        <p:spPr>
          <a:xfrm>
            <a:off x="1300673" y="2990400"/>
            <a:ext cx="16072928" cy="7269557"/>
          </a:xfrm>
          <a:prstGeom prst="rect">
            <a:avLst/>
          </a:prstGeom>
        </p:spPr>
        <p:txBody>
          <a:bodyPr vert="horz" lIns="68580" tIns="34290" rIns="68580" bIns="34290" rtlCol="0" anchor="t">
            <a:normAutofit/>
          </a:bodyPr>
          <a:lstStyle>
            <a:defPPr>
              <a:defRPr lang="en-US"/>
            </a:defPPr>
            <a:lvl1pPr marL="0" indent="-342900" algn="l" defTabSz="1371348" rtl="0" eaLnBrk="1" latinLnBrk="0" hangingPunct="1">
              <a:spcBef>
                <a:spcPct val="20000"/>
              </a:spcBef>
              <a:buFont typeface="Arial" pitchFamily="34" charset="0"/>
              <a:buChar char="•"/>
              <a:defRPr sz="2699" kern="1200">
                <a:solidFill>
                  <a:schemeClr val="tx1"/>
                </a:solidFill>
                <a:latin typeface="+mn-lt"/>
                <a:ea typeface="+mn-ea"/>
                <a:cs typeface="+mn-cs"/>
              </a:defRPr>
            </a:lvl1pPr>
            <a:lvl2pPr marL="685674" indent="-285750" algn="l" defTabSz="1371348" rtl="0" eaLnBrk="1" latinLnBrk="0" hangingPunct="1">
              <a:spcBef>
                <a:spcPct val="20000"/>
              </a:spcBef>
              <a:buFont typeface="Arial" pitchFamily="34" charset="0"/>
              <a:buChar char="–"/>
              <a:defRPr sz="2699" kern="1200">
                <a:solidFill>
                  <a:schemeClr val="tx1"/>
                </a:solidFill>
                <a:latin typeface="+mn-lt"/>
                <a:ea typeface="+mn-ea"/>
                <a:cs typeface="+mn-cs"/>
              </a:defRPr>
            </a:lvl2pPr>
            <a:lvl3pPr marL="1371348" indent="-228600" algn="l" defTabSz="1371348" rtl="0" eaLnBrk="1" latinLnBrk="0" hangingPunct="1">
              <a:spcBef>
                <a:spcPct val="20000"/>
              </a:spcBef>
              <a:buFont typeface="Arial" pitchFamily="34" charset="0"/>
              <a:buChar char="•"/>
              <a:defRPr sz="2699" kern="1200">
                <a:solidFill>
                  <a:schemeClr val="tx1"/>
                </a:solidFill>
                <a:latin typeface="+mn-lt"/>
                <a:ea typeface="+mn-ea"/>
                <a:cs typeface="+mn-cs"/>
              </a:defRPr>
            </a:lvl3pPr>
            <a:lvl4pPr marL="2057021" indent="-228600" algn="l" defTabSz="1371348"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696" indent="-228600" algn="l" defTabSz="1371348"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428369" indent="-228600" algn="l" defTabSz="1371348"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4114044" indent="-228600" algn="l" defTabSz="1371348"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799716" indent="-228600" algn="l" defTabSz="1371348"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485392" indent="-228600" algn="l" defTabSz="1371348" rtl="0" eaLnBrk="1" latinLnBrk="0" hangingPunct="1">
              <a:spcBef>
                <a:spcPct val="20000"/>
              </a:spcBef>
              <a:buFont typeface="Arial" pitchFamily="34" charset="0"/>
              <a:buChar char="•"/>
              <a:defRPr sz="2699" kern="1200">
                <a:solidFill>
                  <a:schemeClr val="tx1"/>
                </a:solidFill>
                <a:latin typeface="+mn-lt"/>
                <a:ea typeface="+mn-ea"/>
                <a:cs typeface="+mn-cs"/>
              </a:defRPr>
            </a:lvl9pPr>
          </a:lstStyle>
          <a:p>
            <a:pPr marL="333878" indent="-333851"/>
            <a:r>
              <a:rPr lang="en-US" sz="2800" dirty="0">
                <a:latin typeface="Arial" panose="020B0604020202020204" pitchFamily="34" charset="0"/>
                <a:ea typeface="Verdana"/>
                <a:cs typeface="Arial" panose="020B0604020202020204" pitchFamily="34" charset="0"/>
              </a:rPr>
              <a:t>Eligible broadband projects </a:t>
            </a:r>
            <a:r>
              <a:rPr lang="en-US" sz="2800" b="1" dirty="0">
                <a:latin typeface="Arial" panose="020B0604020202020204" pitchFamily="34" charset="0"/>
                <a:ea typeface="Verdana"/>
                <a:cs typeface="Arial" panose="020B0604020202020204" pitchFamily="34" charset="0"/>
              </a:rPr>
              <a:t>must</a:t>
            </a:r>
            <a:r>
              <a:rPr lang="en-US" sz="2800" dirty="0">
                <a:latin typeface="Arial" panose="020B0604020202020204" pitchFamily="34" charset="0"/>
                <a:ea typeface="Verdana"/>
                <a:cs typeface="Arial" panose="020B0604020202020204" pitchFamily="34" charset="0"/>
              </a:rPr>
              <a:t>:</a:t>
            </a:r>
            <a:endParaRPr lang="en-US" sz="2800" dirty="0">
              <a:latin typeface="Arial" panose="020B0604020202020204" pitchFamily="34" charset="0"/>
              <a:cs typeface="Arial" panose="020B0604020202020204" pitchFamily="34" charset="0"/>
            </a:endParaRPr>
          </a:p>
          <a:p>
            <a:pPr marL="1002534" lvl="1" indent="-333851"/>
            <a:r>
              <a:rPr lang="en-US" sz="2800" dirty="0">
                <a:latin typeface="Arial" panose="020B0604020202020204" pitchFamily="34" charset="0"/>
                <a:ea typeface="Verdana"/>
                <a:cs typeface="Arial" panose="020B0604020202020204" pitchFamily="34" charset="0"/>
              </a:rPr>
              <a:t>“Be designed to provide service...to unserved and underserved households and businesses."</a:t>
            </a:r>
            <a:endParaRPr lang="en-US" sz="2800" dirty="0">
              <a:latin typeface="Arial" panose="020B0604020202020204" pitchFamily="34" charset="0"/>
              <a:cs typeface="Arial" panose="020B0604020202020204" pitchFamily="34" charset="0"/>
            </a:endParaRPr>
          </a:p>
          <a:p>
            <a:pPr marL="1671188" lvl="2" indent="-333851"/>
            <a:r>
              <a:rPr lang="en-US" sz="2800" dirty="0">
                <a:latin typeface="Arial" panose="020B0604020202020204" pitchFamily="34" charset="0"/>
                <a:ea typeface="Verdana"/>
                <a:cs typeface="Arial" panose="020B0604020202020204" pitchFamily="34" charset="0"/>
              </a:rPr>
              <a:t>Unserved and underserved = lacking access at least 25/3 Mbps wireline service</a:t>
            </a:r>
            <a:endParaRPr lang="en-US" sz="2800" dirty="0">
              <a:latin typeface="Arial" panose="020B0604020202020204" pitchFamily="34" charset="0"/>
              <a:cs typeface="Arial" panose="020B0604020202020204" pitchFamily="34" charset="0"/>
            </a:endParaRPr>
          </a:p>
          <a:p>
            <a:pPr marL="1002534" lvl="1" indent="-333851"/>
            <a:r>
              <a:rPr lang="en-US" sz="2800" dirty="0">
                <a:latin typeface="Arial" panose="020B0604020202020204" pitchFamily="34" charset="0"/>
                <a:ea typeface="Verdana"/>
                <a:cs typeface="Arial" panose="020B0604020202020204" pitchFamily="34" charset="0"/>
              </a:rPr>
              <a:t>Specific service areas and locations may be defined by community</a:t>
            </a:r>
            <a:endParaRPr lang="en-US" sz="2800" dirty="0">
              <a:latin typeface="Arial" panose="020B0604020202020204" pitchFamily="34" charset="0"/>
              <a:cs typeface="Arial" panose="020B0604020202020204" pitchFamily="34" charset="0"/>
            </a:endParaRPr>
          </a:p>
          <a:p>
            <a:pPr marL="1002534" lvl="1" indent="-333851"/>
            <a:r>
              <a:rPr lang="en-US" sz="2800" dirty="0">
                <a:latin typeface="Arial" panose="020B0604020202020204" pitchFamily="34" charset="0"/>
                <a:ea typeface="Verdana"/>
                <a:cs typeface="Arial" panose="020B0604020202020204" pitchFamily="34" charset="0"/>
              </a:rPr>
              <a:t>Provide service that "reliably meets or exceeds symmetrical speeds of 100 Mbps" or, if impossible, at least 100/20 Mbps with the ability to scale to 100 Mbps symmetrical</a:t>
            </a:r>
            <a:endParaRPr lang="en-US" sz="2800" dirty="0">
              <a:latin typeface="Arial" panose="020B0604020202020204" pitchFamily="34" charset="0"/>
              <a:cs typeface="Arial" panose="020B0604020202020204" pitchFamily="34" charset="0"/>
            </a:endParaRPr>
          </a:p>
          <a:p>
            <a:pPr marL="333878" indent="-333851"/>
            <a:r>
              <a:rPr lang="en-US" sz="2800" dirty="0">
                <a:latin typeface="Arial" panose="020B0604020202020204" pitchFamily="34" charset="0"/>
                <a:ea typeface="Verdana"/>
                <a:cs typeface="Arial" panose="020B0604020202020204" pitchFamily="34" charset="0"/>
              </a:rPr>
              <a:t>Eligible </a:t>
            </a:r>
            <a:r>
              <a:rPr lang="en-US" sz="2800" dirty="0" smtClean="0">
                <a:latin typeface="Arial" panose="020B0604020202020204" pitchFamily="34" charset="0"/>
                <a:ea typeface="Verdana"/>
                <a:cs typeface="Arial" panose="020B0604020202020204" pitchFamily="34" charset="0"/>
              </a:rPr>
              <a:t>broadband projects </a:t>
            </a:r>
            <a:r>
              <a:rPr lang="en-US" sz="2800" dirty="0">
                <a:latin typeface="Arial" panose="020B0604020202020204" pitchFamily="34" charset="0"/>
                <a:ea typeface="Verdana"/>
                <a:cs typeface="Arial" panose="020B0604020202020204" pitchFamily="34" charset="0"/>
              </a:rPr>
              <a:t>are </a:t>
            </a:r>
            <a:r>
              <a:rPr lang="en-US" sz="2800" b="1" dirty="0">
                <a:latin typeface="Arial" panose="020B0604020202020204" pitchFamily="34" charset="0"/>
                <a:ea typeface="Verdana"/>
                <a:cs typeface="Arial" panose="020B0604020202020204" pitchFamily="34" charset="0"/>
              </a:rPr>
              <a:t>encouraged </a:t>
            </a:r>
            <a:r>
              <a:rPr lang="en-US" sz="2800" dirty="0">
                <a:latin typeface="Arial" panose="020B0604020202020204" pitchFamily="34" charset="0"/>
                <a:ea typeface="Verdana"/>
                <a:cs typeface="Arial" panose="020B0604020202020204" pitchFamily="34" charset="0"/>
              </a:rPr>
              <a:t>to:</a:t>
            </a:r>
          </a:p>
          <a:p>
            <a:pPr marL="1002534" lvl="1" indent="-333851"/>
            <a:r>
              <a:rPr lang="en-US" sz="2800" dirty="0">
                <a:latin typeface="Arial" panose="020B0604020202020204" pitchFamily="34" charset="0"/>
                <a:ea typeface="Verdana"/>
                <a:cs typeface="Arial" panose="020B0604020202020204" pitchFamily="34" charset="0"/>
              </a:rPr>
              <a:t>Consider affordability</a:t>
            </a:r>
          </a:p>
          <a:p>
            <a:pPr marL="1002534" lvl="1" indent="-333851"/>
            <a:r>
              <a:rPr lang="en-US" sz="2800" dirty="0" smtClean="0">
                <a:latin typeface="Arial" panose="020B0604020202020204" pitchFamily="34" charset="0"/>
                <a:ea typeface="Verdana"/>
                <a:cs typeface="Arial" panose="020B0604020202020204" pitchFamily="34" charset="0"/>
              </a:rPr>
              <a:t>“</a:t>
            </a:r>
            <a:r>
              <a:rPr lang="en-US" sz="2800" dirty="0">
                <a:latin typeface="Arial" panose="020B0604020202020204" pitchFamily="34" charset="0"/>
                <a:ea typeface="Verdana"/>
                <a:cs typeface="Arial" panose="020B0604020202020204" pitchFamily="34" charset="0"/>
              </a:rPr>
              <a:t>Deliver a physical broadband connection by prioritizing projects that achieve last-mile connections"</a:t>
            </a:r>
          </a:p>
          <a:p>
            <a:pPr marL="1002534" lvl="1" indent="-333851"/>
            <a:r>
              <a:rPr lang="en-US" sz="2800" dirty="0">
                <a:latin typeface="Arial" panose="020B0604020202020204" pitchFamily="34" charset="0"/>
                <a:ea typeface="Verdana"/>
                <a:cs typeface="Arial" panose="020B0604020202020204" pitchFamily="34" charset="0"/>
              </a:rPr>
              <a:t>Prioritize municipal, nonprofit, and cooperative-owned networks</a:t>
            </a:r>
            <a:endParaRPr lang="en-US" sz="2800" dirty="0">
              <a:latin typeface="Arial" panose="020B0604020202020204" pitchFamily="34" charset="0"/>
              <a:cs typeface="Arial" panose="020B0604020202020204" pitchFamily="34" charset="0"/>
            </a:endParaRPr>
          </a:p>
          <a:p>
            <a:pPr marL="333878" indent="-333851"/>
            <a:r>
              <a:rPr lang="en-US" sz="2800" dirty="0">
                <a:latin typeface="Arial" panose="020B0604020202020204" pitchFamily="34" charset="0"/>
                <a:ea typeface="Verdana"/>
                <a:cs typeface="Arial" panose="020B0604020202020204" pitchFamily="34" charset="0"/>
              </a:rPr>
              <a:t>Digital inclusion: assistance to households, including internet access and digital literacy assistance, are eligible uses</a:t>
            </a:r>
          </a:p>
          <a:p>
            <a:pPr marL="1671161" lvl="2" indent="-333851">
              <a:buClr>
                <a:srgbClr val="DBA111"/>
              </a:buClr>
            </a:pPr>
            <a:endParaRPr lang="en-US" sz="2738" dirty="0"/>
          </a:p>
          <a:p>
            <a:pPr marL="1671161" lvl="2" indent="-333851">
              <a:buClr>
                <a:srgbClr val="DBA111"/>
              </a:buClr>
            </a:pPr>
            <a:endParaRPr lang="en-US" sz="2738" dirty="0"/>
          </a:p>
          <a:p>
            <a:pPr marL="1353979" lvl="1" indent="-685800">
              <a:buClr>
                <a:srgbClr val="DBA111"/>
              </a:buClr>
              <a:buFont typeface="Calibri Light" panose="020F0302020204030204"/>
              <a:buAutoNum type="arabicPeriod"/>
            </a:pPr>
            <a:endParaRPr lang="en-US" sz="3300" dirty="0"/>
          </a:p>
        </p:txBody>
      </p:sp>
      <p:grpSp>
        <p:nvGrpSpPr>
          <p:cNvPr id="10" name="Group 3">
            <a:extLst>
              <a:ext uri="{FF2B5EF4-FFF2-40B4-BE49-F238E27FC236}">
                <a16:creationId xmlns:a16="http://schemas.microsoft.com/office/drawing/2014/main" id="{66461C3C-A48A-4E13-8011-FC3D53845DDF}"/>
              </a:ext>
            </a:extLst>
          </p:cNvPr>
          <p:cNvGrpSpPr/>
          <p:nvPr/>
        </p:nvGrpSpPr>
        <p:grpSpPr>
          <a:xfrm rot="-10800000">
            <a:off x="12186525" y="0"/>
            <a:ext cx="3886199" cy="1800941"/>
            <a:chOff x="0" y="0"/>
            <a:chExt cx="6350000" cy="5499100"/>
          </a:xfrm>
        </p:grpSpPr>
        <p:sp>
          <p:nvSpPr>
            <p:cNvPr id="11" name="Freeform 4">
              <a:extLst>
                <a:ext uri="{FF2B5EF4-FFF2-40B4-BE49-F238E27FC236}">
                  <a16:creationId xmlns:a16="http://schemas.microsoft.com/office/drawing/2014/main" id="{60C9A9C6-512A-4B34-BBFC-916F0F1007AB}"/>
                </a:ext>
              </a:extLst>
            </p:cNvPr>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5581AF"/>
            </a:solidFill>
          </p:spPr>
        </p:sp>
      </p:grpSp>
    </p:spTree>
    <p:extLst>
      <p:ext uri="{BB962C8B-B14F-4D97-AF65-F5344CB8AC3E}">
        <p14:creationId xmlns:p14="http://schemas.microsoft.com/office/powerpoint/2010/main" val="394222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925800" y="0"/>
            <a:ext cx="2649988" cy="10287000"/>
          </a:xfrm>
          <a:prstGeom prst="rect">
            <a:avLst/>
          </a:prstGeom>
          <a:solidFill>
            <a:srgbClr val="005088"/>
          </a:solidFill>
        </p:spPr>
      </p:sp>
      <p:sp>
        <p:nvSpPr>
          <p:cNvPr id="3" name="AutoShape 3"/>
          <p:cNvSpPr/>
          <p:nvPr/>
        </p:nvSpPr>
        <p:spPr>
          <a:xfrm rot="-2700000">
            <a:off x="17720665" y="1212364"/>
            <a:ext cx="50191" cy="3135527"/>
          </a:xfrm>
          <a:prstGeom prst="rect">
            <a:avLst/>
          </a:prstGeom>
          <a:solidFill>
            <a:srgbClr val="FFFFFF"/>
          </a:solidFill>
        </p:spPr>
      </p:sp>
      <p:grpSp>
        <p:nvGrpSpPr>
          <p:cNvPr id="4" name="Group 4"/>
          <p:cNvGrpSpPr/>
          <p:nvPr/>
        </p:nvGrpSpPr>
        <p:grpSpPr>
          <a:xfrm rot="-10800000">
            <a:off x="15592629" y="0"/>
            <a:ext cx="2983159" cy="2978386"/>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FFFFF"/>
            </a:solidFill>
          </p:spPr>
        </p:sp>
      </p:grpSp>
      <p:sp>
        <p:nvSpPr>
          <p:cNvPr id="10" name="Rectangle 9">
            <a:extLst>
              <a:ext uri="{FF2B5EF4-FFF2-40B4-BE49-F238E27FC236}">
                <a16:creationId xmlns:a16="http://schemas.microsoft.com/office/drawing/2014/main" id="{5012C8EF-71AF-4BFB-AD83-AFA335F84457}"/>
              </a:ext>
            </a:extLst>
          </p:cNvPr>
          <p:cNvSpPr/>
          <p:nvPr/>
        </p:nvSpPr>
        <p:spPr>
          <a:xfrm>
            <a:off x="316174" y="692945"/>
            <a:ext cx="15756550" cy="2215991"/>
          </a:xfrm>
          <a:prstGeom prst="rect">
            <a:avLst/>
          </a:prstGeom>
        </p:spPr>
        <p:txBody>
          <a:bodyPr wrap="square">
            <a:spAutoFit/>
          </a:bodyPr>
          <a:lstStyle/>
          <a:p>
            <a:pPr algn="ctr"/>
            <a:r>
              <a:rPr lang="en-US" dirty="0"/>
              <a:t/>
            </a:r>
            <a:br>
              <a:rPr lang="en-US" dirty="0"/>
            </a:br>
            <a:r>
              <a:rPr lang="en-US" sz="6000" b="1" dirty="0">
                <a:solidFill>
                  <a:schemeClr val="accent1">
                    <a:lumMod val="75000"/>
                  </a:schemeClr>
                </a:solidFill>
                <a:latin typeface="Trebuchet MS" panose="020B0603020202020204" pitchFamily="34" charset="0"/>
              </a:rPr>
              <a:t>Treasury Guidance </a:t>
            </a:r>
          </a:p>
          <a:p>
            <a:pPr algn="ctr"/>
            <a:r>
              <a:rPr lang="en-US" sz="6000" b="1" dirty="0">
                <a:solidFill>
                  <a:schemeClr val="accent1">
                    <a:lumMod val="75000"/>
                  </a:schemeClr>
                </a:solidFill>
                <a:latin typeface="Trebuchet MS" panose="020B0603020202020204" pitchFamily="34" charset="0"/>
              </a:rPr>
              <a:t>What You </a:t>
            </a:r>
            <a:r>
              <a:rPr lang="en-US" sz="6000" b="1" u="sng" dirty="0">
                <a:solidFill>
                  <a:srgbClr val="FF0000"/>
                </a:solidFill>
                <a:latin typeface="Trebuchet MS" panose="020B0603020202020204" pitchFamily="34" charset="0"/>
              </a:rPr>
              <a:t>CAN NOT</a:t>
            </a:r>
            <a:r>
              <a:rPr lang="en-US" sz="6000" b="1" dirty="0">
                <a:solidFill>
                  <a:srgbClr val="FF0000"/>
                </a:solidFill>
                <a:latin typeface="Trebuchet MS" panose="020B0603020202020204" pitchFamily="34" charset="0"/>
              </a:rPr>
              <a:t> </a:t>
            </a:r>
            <a:r>
              <a:rPr lang="en-US" sz="6000" b="1" dirty="0">
                <a:solidFill>
                  <a:schemeClr val="accent1">
                    <a:lumMod val="75000"/>
                  </a:schemeClr>
                </a:solidFill>
                <a:latin typeface="Trebuchet MS" panose="020B0603020202020204" pitchFamily="34" charset="0"/>
              </a:rPr>
              <a:t>Spend $ On</a:t>
            </a:r>
            <a:endParaRPr lang="en-US" sz="2400" b="1" dirty="0">
              <a:solidFill>
                <a:schemeClr val="accent1">
                  <a:lumMod val="75000"/>
                </a:schemeClr>
              </a:solidFill>
              <a:latin typeface="Trebuchet MS" panose="020B0603020202020204" pitchFamily="34" charset="0"/>
            </a:endParaRPr>
          </a:p>
        </p:txBody>
      </p:sp>
      <p:sp>
        <p:nvSpPr>
          <p:cNvPr id="11" name="Rectangle 10">
            <a:extLst>
              <a:ext uri="{FF2B5EF4-FFF2-40B4-BE49-F238E27FC236}">
                <a16:creationId xmlns:a16="http://schemas.microsoft.com/office/drawing/2014/main" id="{F8E2138F-6A29-4F3D-8A14-7DDF5632B35B}"/>
              </a:ext>
            </a:extLst>
          </p:cNvPr>
          <p:cNvSpPr/>
          <p:nvPr/>
        </p:nvSpPr>
        <p:spPr>
          <a:xfrm>
            <a:off x="398249" y="3873792"/>
            <a:ext cx="15511222" cy="3477875"/>
          </a:xfrm>
          <a:prstGeom prst="rect">
            <a:avLst/>
          </a:prstGeom>
        </p:spPr>
        <p:txBody>
          <a:bodyPr wrap="square">
            <a:spAutoFit/>
          </a:bodyPr>
          <a:lstStyle/>
          <a:p>
            <a:pPr marL="1028700" lvl="1" indent="-571500">
              <a:spcBef>
                <a:spcPts val="1200"/>
              </a:spcBef>
              <a:spcAft>
                <a:spcPts val="1200"/>
              </a:spcAft>
              <a:buFont typeface="Arial" panose="020B0604020202020204" pitchFamily="34" charset="0"/>
              <a:buChar char="•"/>
            </a:pPr>
            <a:r>
              <a:rPr lang="en-US" sz="4000" dirty="0">
                <a:latin typeface="Trebuchet MS" panose="020B0603020202020204" pitchFamily="34" charset="0"/>
              </a:rPr>
              <a:t>Federal </a:t>
            </a:r>
            <a:r>
              <a:rPr lang="en-US" sz="4000" dirty="0" smtClean="0">
                <a:latin typeface="Trebuchet MS" panose="020B0603020202020204" pitchFamily="34" charset="0"/>
              </a:rPr>
              <a:t>Match</a:t>
            </a:r>
            <a:endParaRPr lang="en-US" sz="4000" dirty="0">
              <a:latin typeface="Trebuchet MS" panose="020B0603020202020204" pitchFamily="34" charset="0"/>
            </a:endParaRPr>
          </a:p>
          <a:p>
            <a:pPr marL="1028700" lvl="1" indent="-571500">
              <a:spcBef>
                <a:spcPts val="1200"/>
              </a:spcBef>
              <a:spcAft>
                <a:spcPts val="1200"/>
              </a:spcAft>
              <a:buFont typeface="Arial" panose="020B0604020202020204" pitchFamily="34" charset="0"/>
              <a:buChar char="•"/>
            </a:pPr>
            <a:r>
              <a:rPr lang="en-US" sz="4000" dirty="0">
                <a:latin typeface="Trebuchet MS" panose="020B0603020202020204" pitchFamily="34" charset="0"/>
              </a:rPr>
              <a:t>Pensions</a:t>
            </a:r>
          </a:p>
          <a:p>
            <a:pPr marL="1028700" lvl="1" indent="-571500">
              <a:spcBef>
                <a:spcPts val="1200"/>
              </a:spcBef>
              <a:spcAft>
                <a:spcPts val="1200"/>
              </a:spcAft>
              <a:buFont typeface="Arial" panose="020B0604020202020204" pitchFamily="34" charset="0"/>
              <a:buChar char="•"/>
            </a:pPr>
            <a:r>
              <a:rPr lang="en-US" sz="4000" dirty="0">
                <a:latin typeface="Trebuchet MS" panose="020B0603020202020204" pitchFamily="34" charset="0"/>
              </a:rPr>
              <a:t>Infrastructure Not Directly Addressed in ARPA</a:t>
            </a:r>
          </a:p>
          <a:p>
            <a:pPr marL="1028700" lvl="1" indent="-571500">
              <a:spcBef>
                <a:spcPts val="1200"/>
              </a:spcBef>
              <a:spcAft>
                <a:spcPts val="1200"/>
              </a:spcAft>
              <a:buFont typeface="Arial" panose="020B0604020202020204" pitchFamily="34" charset="0"/>
              <a:buChar char="•"/>
            </a:pPr>
            <a:r>
              <a:rPr lang="en-US" sz="4000" dirty="0">
                <a:latin typeface="Trebuchet MS" panose="020B0603020202020204" pitchFamily="34" charset="0"/>
              </a:rPr>
              <a:t>Rainy Day Funds, Financial Reserves, and Outstanding Debt</a:t>
            </a:r>
          </a:p>
        </p:txBody>
      </p:sp>
    </p:spTree>
    <p:extLst>
      <p:ext uri="{BB962C8B-B14F-4D97-AF65-F5344CB8AC3E}">
        <p14:creationId xmlns:p14="http://schemas.microsoft.com/office/powerpoint/2010/main" val="1017013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B3F888-F2BD-364A-94F0-B1528DDC96F4}"/>
              </a:ext>
            </a:extLst>
          </p:cNvPr>
          <p:cNvSpPr>
            <a:spLocks noGrp="1"/>
          </p:cNvSpPr>
          <p:nvPr>
            <p:ph type="body" sz="quarter" idx="11"/>
          </p:nvPr>
        </p:nvSpPr>
        <p:spPr>
          <a:xfrm>
            <a:off x="685800" y="2075258"/>
            <a:ext cx="16078200" cy="6019800"/>
          </a:xfrm>
        </p:spPr>
        <p:txBody>
          <a:bodyPr lIns="68580" tIns="34290" rIns="68580" bIns="34290" anchor="t"/>
          <a:lstStyle>
            <a:defPPr>
              <a:defRPr lang="en-US"/>
            </a:defPPr>
            <a:lvl1pPr marL="0" algn="l" defTabSz="1371348" rtl="0" eaLnBrk="1" latinLnBrk="0" hangingPunct="1">
              <a:defRPr sz="2699" kern="1200">
                <a:solidFill>
                  <a:schemeClr val="tx1"/>
                </a:solidFill>
                <a:latin typeface="+mn-lt"/>
                <a:ea typeface="+mn-ea"/>
                <a:cs typeface="+mn-cs"/>
              </a:defRPr>
            </a:lvl1pPr>
            <a:lvl2pPr marL="685674" algn="l" defTabSz="1371348" rtl="0" eaLnBrk="1" latinLnBrk="0" hangingPunct="1">
              <a:defRPr sz="2699" kern="1200">
                <a:solidFill>
                  <a:schemeClr val="tx1"/>
                </a:solidFill>
                <a:latin typeface="+mn-lt"/>
                <a:ea typeface="+mn-ea"/>
                <a:cs typeface="+mn-cs"/>
              </a:defRPr>
            </a:lvl2pPr>
            <a:lvl3pPr marL="1371348" algn="l" defTabSz="1371348" rtl="0" eaLnBrk="1" latinLnBrk="0" hangingPunct="1">
              <a:defRPr sz="2699" kern="1200">
                <a:solidFill>
                  <a:schemeClr val="tx1"/>
                </a:solidFill>
                <a:latin typeface="+mn-lt"/>
                <a:ea typeface="+mn-ea"/>
                <a:cs typeface="+mn-cs"/>
              </a:defRPr>
            </a:lvl3pPr>
            <a:lvl4pPr marL="2057021" algn="l" defTabSz="1371348" rtl="0" eaLnBrk="1" latinLnBrk="0" hangingPunct="1">
              <a:defRPr sz="2699" kern="1200">
                <a:solidFill>
                  <a:schemeClr val="tx1"/>
                </a:solidFill>
                <a:latin typeface="+mn-lt"/>
                <a:ea typeface="+mn-ea"/>
                <a:cs typeface="+mn-cs"/>
              </a:defRPr>
            </a:lvl4pPr>
            <a:lvl5pPr marL="2742696" algn="l" defTabSz="1371348" rtl="0" eaLnBrk="1" latinLnBrk="0" hangingPunct="1">
              <a:defRPr sz="2699" kern="1200">
                <a:solidFill>
                  <a:schemeClr val="tx1"/>
                </a:solidFill>
                <a:latin typeface="+mn-lt"/>
                <a:ea typeface="+mn-ea"/>
                <a:cs typeface="+mn-cs"/>
              </a:defRPr>
            </a:lvl5pPr>
            <a:lvl6pPr marL="3428369" algn="l" defTabSz="1371348" rtl="0" eaLnBrk="1" latinLnBrk="0" hangingPunct="1">
              <a:defRPr sz="2699" kern="1200">
                <a:solidFill>
                  <a:schemeClr val="tx1"/>
                </a:solidFill>
                <a:latin typeface="+mn-lt"/>
                <a:ea typeface="+mn-ea"/>
                <a:cs typeface="+mn-cs"/>
              </a:defRPr>
            </a:lvl6pPr>
            <a:lvl7pPr marL="4114044" algn="l" defTabSz="1371348" rtl="0" eaLnBrk="1" latinLnBrk="0" hangingPunct="1">
              <a:defRPr sz="2699" kern="1200">
                <a:solidFill>
                  <a:schemeClr val="tx1"/>
                </a:solidFill>
                <a:latin typeface="+mn-lt"/>
                <a:ea typeface="+mn-ea"/>
                <a:cs typeface="+mn-cs"/>
              </a:defRPr>
            </a:lvl7pPr>
            <a:lvl8pPr marL="4799716" algn="l" defTabSz="1371348" rtl="0" eaLnBrk="1" latinLnBrk="0" hangingPunct="1">
              <a:defRPr sz="2699" kern="1200">
                <a:solidFill>
                  <a:schemeClr val="tx1"/>
                </a:solidFill>
                <a:latin typeface="+mn-lt"/>
                <a:ea typeface="+mn-ea"/>
                <a:cs typeface="+mn-cs"/>
              </a:defRPr>
            </a:lvl8pPr>
            <a:lvl9pPr marL="5485392" algn="l" defTabSz="1371348" rtl="0" eaLnBrk="1" latinLnBrk="0" hangingPunct="1">
              <a:defRPr sz="2699" kern="1200">
                <a:solidFill>
                  <a:schemeClr val="tx1"/>
                </a:solidFill>
                <a:latin typeface="+mn-lt"/>
                <a:ea typeface="+mn-ea"/>
                <a:cs typeface="+mn-cs"/>
              </a:defRPr>
            </a:lvl9pPr>
          </a:lstStyle>
          <a:p>
            <a:pPr marL="1125855" lvl="1" indent="-457200">
              <a:buFont typeface="Arial" panose="020B0604020202020204" pitchFamily="34" charset="0"/>
              <a:buChar char="•"/>
            </a:pPr>
            <a:r>
              <a:rPr lang="en-US" sz="3300" dirty="0" smtClean="0"/>
              <a:t>You can:</a:t>
            </a:r>
          </a:p>
          <a:p>
            <a:pPr marL="1811529" lvl="2" indent="-457200">
              <a:buFont typeface="Courier New" panose="02070309020205020404" pitchFamily="49" charset="0"/>
              <a:buChar char="o"/>
            </a:pPr>
            <a:r>
              <a:rPr lang="en-US" sz="3300" b="1" dirty="0"/>
              <a:t>P</a:t>
            </a:r>
            <a:r>
              <a:rPr lang="en-US" sz="3300" b="1" dirty="0" smtClean="0"/>
              <a:t>ool your funds </a:t>
            </a:r>
            <a:r>
              <a:rPr lang="en-US" sz="3300" dirty="0" smtClean="0"/>
              <a:t>with other municipalities to achieve scale for deeper impact and long-term sustainability that benefits your community.</a:t>
            </a:r>
          </a:p>
          <a:p>
            <a:pPr marL="1354329" lvl="2" indent="0">
              <a:buNone/>
            </a:pPr>
            <a:endParaRPr lang="en-US" sz="3300" dirty="0" smtClean="0"/>
          </a:p>
          <a:p>
            <a:pPr marL="1811529" lvl="2" indent="-457200">
              <a:buFont typeface="Courier New" panose="02070309020205020404" pitchFamily="49" charset="0"/>
              <a:buChar char="o"/>
            </a:pPr>
            <a:r>
              <a:rPr lang="en-US" sz="3300" b="1" dirty="0" smtClean="0"/>
              <a:t>Transfer your funds </a:t>
            </a:r>
            <a:r>
              <a:rPr lang="en-US" sz="3300" dirty="0" smtClean="0"/>
              <a:t>to non-profits or other eligible third party organizations performing ARPA eligible projects that benefit your community.</a:t>
            </a:r>
          </a:p>
          <a:p>
            <a:pPr marL="1354329" lvl="2" indent="0">
              <a:buNone/>
            </a:pPr>
            <a:endParaRPr lang="en-US" sz="3300" dirty="0" smtClean="0"/>
          </a:p>
          <a:p>
            <a:pPr marL="1811529" lvl="2" indent="-457200">
              <a:buFont typeface="Courier New" panose="02070309020205020404" pitchFamily="49" charset="0"/>
              <a:buChar char="o"/>
            </a:pPr>
            <a:r>
              <a:rPr lang="en-US" sz="3300" b="1" dirty="0" smtClean="0"/>
              <a:t>Take time to be patient and think </a:t>
            </a:r>
            <a:r>
              <a:rPr lang="en-US" sz="4400" b="1" dirty="0" smtClean="0"/>
              <a:t>bigger</a:t>
            </a:r>
            <a:r>
              <a:rPr lang="en-US" sz="3300" b="1" dirty="0" smtClean="0"/>
              <a:t> </a:t>
            </a:r>
            <a:r>
              <a:rPr lang="en-US" sz="3300" dirty="0" smtClean="0"/>
              <a:t>- see how the State of Vermont’s ARPA money will be deployed, as well as other federal funding that could be on its way, like the infrastructure bill that is currently being taken up in Congress.</a:t>
            </a:r>
          </a:p>
          <a:p>
            <a:pPr marL="1811529" lvl="2" indent="-457200">
              <a:buFont typeface="Courier New" panose="02070309020205020404" pitchFamily="49" charset="0"/>
              <a:buChar char="o"/>
            </a:pPr>
            <a:endParaRPr lang="en-US" sz="3300" dirty="0" smtClean="0"/>
          </a:p>
          <a:p>
            <a:pPr marL="1811529" lvl="2" indent="-457200">
              <a:buFont typeface="Courier New" panose="02070309020205020404" pitchFamily="49" charset="0"/>
              <a:buChar char="o"/>
            </a:pPr>
            <a:endParaRPr lang="en-US" sz="3300" dirty="0" smtClean="0"/>
          </a:p>
          <a:p>
            <a:pPr marL="1125855" lvl="1" indent="-457200">
              <a:buFont typeface="Arial" panose="020B0604020202020204" pitchFamily="34" charset="0"/>
              <a:buChar char="•"/>
            </a:pPr>
            <a:endParaRPr lang="en-US" sz="3300" dirty="0"/>
          </a:p>
        </p:txBody>
      </p:sp>
      <p:sp>
        <p:nvSpPr>
          <p:cNvPr id="5" name="TextBox 4">
            <a:extLst>
              <a:ext uri="{FF2B5EF4-FFF2-40B4-BE49-F238E27FC236}">
                <a16:creationId xmlns:a16="http://schemas.microsoft.com/office/drawing/2014/main" id="{90F530BF-D313-4BBF-8490-222AE5D6D993}"/>
              </a:ext>
            </a:extLst>
          </p:cNvPr>
          <p:cNvSpPr txBox="1"/>
          <p:nvPr/>
        </p:nvSpPr>
        <p:spPr>
          <a:xfrm>
            <a:off x="859241" y="274316"/>
            <a:ext cx="14020841" cy="646331"/>
          </a:xfrm>
          <a:prstGeom prst="rect">
            <a:avLst/>
          </a:prstGeom>
          <a:noFill/>
        </p:spPr>
        <p:txBody>
          <a:bodyPr wrap="square" rtlCol="0">
            <a:spAutoFit/>
          </a:bodyPr>
          <a:lstStyle>
            <a:defPPr>
              <a:defRPr lang="en-US"/>
            </a:defPPr>
            <a:lvl1pPr marL="0" algn="l" defTabSz="1371348" rtl="0" eaLnBrk="1" latinLnBrk="0" hangingPunct="1">
              <a:defRPr sz="2699" kern="1200">
                <a:solidFill>
                  <a:schemeClr val="tx1"/>
                </a:solidFill>
                <a:latin typeface="+mn-lt"/>
                <a:ea typeface="+mn-ea"/>
                <a:cs typeface="+mn-cs"/>
              </a:defRPr>
            </a:lvl1pPr>
            <a:lvl2pPr marL="685674" algn="l" defTabSz="1371348" rtl="0" eaLnBrk="1" latinLnBrk="0" hangingPunct="1">
              <a:defRPr sz="2699" kern="1200">
                <a:solidFill>
                  <a:schemeClr val="tx1"/>
                </a:solidFill>
                <a:latin typeface="+mn-lt"/>
                <a:ea typeface="+mn-ea"/>
                <a:cs typeface="+mn-cs"/>
              </a:defRPr>
            </a:lvl2pPr>
            <a:lvl3pPr marL="1371348" algn="l" defTabSz="1371348" rtl="0" eaLnBrk="1" latinLnBrk="0" hangingPunct="1">
              <a:defRPr sz="2699" kern="1200">
                <a:solidFill>
                  <a:schemeClr val="tx1"/>
                </a:solidFill>
                <a:latin typeface="+mn-lt"/>
                <a:ea typeface="+mn-ea"/>
                <a:cs typeface="+mn-cs"/>
              </a:defRPr>
            </a:lvl3pPr>
            <a:lvl4pPr marL="2057021" algn="l" defTabSz="1371348" rtl="0" eaLnBrk="1" latinLnBrk="0" hangingPunct="1">
              <a:defRPr sz="2699" kern="1200">
                <a:solidFill>
                  <a:schemeClr val="tx1"/>
                </a:solidFill>
                <a:latin typeface="+mn-lt"/>
                <a:ea typeface="+mn-ea"/>
                <a:cs typeface="+mn-cs"/>
              </a:defRPr>
            </a:lvl4pPr>
            <a:lvl5pPr marL="2742696" algn="l" defTabSz="1371348" rtl="0" eaLnBrk="1" latinLnBrk="0" hangingPunct="1">
              <a:defRPr sz="2699" kern="1200">
                <a:solidFill>
                  <a:schemeClr val="tx1"/>
                </a:solidFill>
                <a:latin typeface="+mn-lt"/>
                <a:ea typeface="+mn-ea"/>
                <a:cs typeface="+mn-cs"/>
              </a:defRPr>
            </a:lvl5pPr>
            <a:lvl6pPr marL="3428369" algn="l" defTabSz="1371348" rtl="0" eaLnBrk="1" latinLnBrk="0" hangingPunct="1">
              <a:defRPr sz="2699" kern="1200">
                <a:solidFill>
                  <a:schemeClr val="tx1"/>
                </a:solidFill>
                <a:latin typeface="+mn-lt"/>
                <a:ea typeface="+mn-ea"/>
                <a:cs typeface="+mn-cs"/>
              </a:defRPr>
            </a:lvl6pPr>
            <a:lvl7pPr marL="4114044" algn="l" defTabSz="1371348" rtl="0" eaLnBrk="1" latinLnBrk="0" hangingPunct="1">
              <a:defRPr sz="2699" kern="1200">
                <a:solidFill>
                  <a:schemeClr val="tx1"/>
                </a:solidFill>
                <a:latin typeface="+mn-lt"/>
                <a:ea typeface="+mn-ea"/>
                <a:cs typeface="+mn-cs"/>
              </a:defRPr>
            </a:lvl7pPr>
            <a:lvl8pPr marL="4799716" algn="l" defTabSz="1371348" rtl="0" eaLnBrk="1" latinLnBrk="0" hangingPunct="1">
              <a:defRPr sz="2699" kern="1200">
                <a:solidFill>
                  <a:schemeClr val="tx1"/>
                </a:solidFill>
                <a:latin typeface="+mn-lt"/>
                <a:ea typeface="+mn-ea"/>
                <a:cs typeface="+mn-cs"/>
              </a:defRPr>
            </a:lvl8pPr>
            <a:lvl9pPr marL="5485392" algn="l" defTabSz="1371348" rtl="0" eaLnBrk="1" latinLnBrk="0" hangingPunct="1">
              <a:defRPr sz="2699" kern="1200">
                <a:solidFill>
                  <a:schemeClr val="tx1"/>
                </a:solidFill>
                <a:latin typeface="+mn-lt"/>
                <a:ea typeface="+mn-ea"/>
                <a:cs typeface="+mn-cs"/>
              </a:defRPr>
            </a:lvl9pPr>
          </a:lstStyle>
          <a:p>
            <a:r>
              <a:rPr lang="en-US" sz="3600" b="1" dirty="0">
                <a:solidFill>
                  <a:schemeClr val="bg1"/>
                </a:solidFill>
                <a:latin typeface="Arial" panose="020B0604020202020204" pitchFamily="34" charset="0"/>
                <a:cs typeface="Arial" panose="020B0604020202020204" pitchFamily="34" charset="0"/>
              </a:rPr>
              <a:t>Eligible Uses: COVID-19 Pandemic Response</a:t>
            </a:r>
          </a:p>
        </p:txBody>
      </p:sp>
      <p:sp>
        <p:nvSpPr>
          <p:cNvPr id="6" name="Rectangle 5">
            <a:extLst>
              <a:ext uri="{FF2B5EF4-FFF2-40B4-BE49-F238E27FC236}">
                <a16:creationId xmlns:a16="http://schemas.microsoft.com/office/drawing/2014/main" id="{D3E076C6-7D54-47FD-8780-8A61E8845C9B}"/>
              </a:ext>
            </a:extLst>
          </p:cNvPr>
          <p:cNvSpPr/>
          <p:nvPr/>
        </p:nvSpPr>
        <p:spPr>
          <a:xfrm>
            <a:off x="685800" y="441290"/>
            <a:ext cx="13390986" cy="1569660"/>
          </a:xfrm>
          <a:prstGeom prst="rect">
            <a:avLst/>
          </a:prstGeom>
        </p:spPr>
        <p:txBody>
          <a:bodyPr wrap="square">
            <a:spAutoFit/>
          </a:bodyPr>
          <a:lstStyle/>
          <a:p>
            <a:r>
              <a:rPr lang="en-US" dirty="0"/>
              <a:t/>
            </a:r>
            <a:br>
              <a:rPr lang="en-US" dirty="0"/>
            </a:br>
            <a:r>
              <a:rPr lang="en-US" sz="5400" b="1" dirty="0" smtClean="0">
                <a:solidFill>
                  <a:schemeClr val="accent1">
                    <a:lumMod val="75000"/>
                  </a:schemeClr>
                </a:solidFill>
                <a:latin typeface="Trebuchet MS" panose="020B0603020202020204" pitchFamily="34" charset="0"/>
              </a:rPr>
              <a:t>Things to Consider:</a:t>
            </a:r>
            <a:r>
              <a:rPr lang="en-US" sz="5400" b="1" dirty="0">
                <a:solidFill>
                  <a:schemeClr val="accent1">
                    <a:lumMod val="75000"/>
                  </a:schemeClr>
                </a:solidFill>
                <a:latin typeface="Trebuchet MS" panose="020B0603020202020204" pitchFamily="34" charset="0"/>
              </a:rPr>
              <a:t/>
            </a:r>
            <a:br>
              <a:rPr lang="en-US" sz="5400" b="1" dirty="0">
                <a:solidFill>
                  <a:schemeClr val="accent1">
                    <a:lumMod val="75000"/>
                  </a:schemeClr>
                </a:solidFill>
                <a:latin typeface="Trebuchet MS" panose="020B0603020202020204" pitchFamily="34" charset="0"/>
              </a:rPr>
            </a:br>
            <a:endParaRPr lang="en-US" sz="2400" b="1" dirty="0">
              <a:solidFill>
                <a:schemeClr val="accent1">
                  <a:lumMod val="75000"/>
                </a:schemeClr>
              </a:solidFill>
              <a:latin typeface="Trebuchet MS" panose="020B0603020202020204" pitchFamily="34" charset="0"/>
            </a:endParaRPr>
          </a:p>
        </p:txBody>
      </p:sp>
      <p:grpSp>
        <p:nvGrpSpPr>
          <p:cNvPr id="7" name="Group 3">
            <a:extLst>
              <a:ext uri="{FF2B5EF4-FFF2-40B4-BE49-F238E27FC236}">
                <a16:creationId xmlns:a16="http://schemas.microsoft.com/office/drawing/2014/main" id="{66461C3C-A48A-4E13-8011-FC3D53845DDF}"/>
              </a:ext>
            </a:extLst>
          </p:cNvPr>
          <p:cNvGrpSpPr/>
          <p:nvPr/>
        </p:nvGrpSpPr>
        <p:grpSpPr>
          <a:xfrm rot="-10800000">
            <a:off x="12186525" y="0"/>
            <a:ext cx="3886199" cy="1800941"/>
            <a:chOff x="0" y="0"/>
            <a:chExt cx="6350000" cy="5499100"/>
          </a:xfrm>
        </p:grpSpPr>
        <p:sp>
          <p:nvSpPr>
            <p:cNvPr id="8" name="Freeform 4">
              <a:extLst>
                <a:ext uri="{FF2B5EF4-FFF2-40B4-BE49-F238E27FC236}">
                  <a16:creationId xmlns:a16="http://schemas.microsoft.com/office/drawing/2014/main" id="{60C9A9C6-512A-4B34-BBFC-916F0F1007AB}"/>
                </a:ext>
              </a:extLst>
            </p:cNvPr>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5581AF"/>
            </a:solidFill>
          </p:spPr>
        </p:sp>
      </p:grpSp>
    </p:spTree>
    <p:extLst>
      <p:ext uri="{BB962C8B-B14F-4D97-AF65-F5344CB8AC3E}">
        <p14:creationId xmlns:p14="http://schemas.microsoft.com/office/powerpoint/2010/main" val="260398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5088"/>
        </a:solidFill>
        <a:effectLst/>
      </p:bgPr>
    </p:bg>
    <p:spTree>
      <p:nvGrpSpPr>
        <p:cNvPr id="1" name=""/>
        <p:cNvGrpSpPr/>
        <p:nvPr/>
      </p:nvGrpSpPr>
      <p:grpSpPr>
        <a:xfrm>
          <a:off x="0" y="0"/>
          <a:ext cx="0" cy="0"/>
          <a:chOff x="0" y="0"/>
          <a:chExt cx="0" cy="0"/>
        </a:xfrm>
      </p:grpSpPr>
      <p:grpSp>
        <p:nvGrpSpPr>
          <p:cNvPr id="2" name="Group 2"/>
          <p:cNvGrpSpPr/>
          <p:nvPr/>
        </p:nvGrpSpPr>
        <p:grpSpPr>
          <a:xfrm>
            <a:off x="9114971" y="-908646"/>
            <a:ext cx="9296400" cy="7415680"/>
            <a:chOff x="0" y="0"/>
            <a:chExt cx="7992595" cy="6833945"/>
          </a:xfrm>
        </p:grpSpPr>
        <p:grpSp>
          <p:nvGrpSpPr>
            <p:cNvPr id="3" name="Group 3"/>
            <p:cNvGrpSpPr/>
            <p:nvPr/>
          </p:nvGrpSpPr>
          <p:grpSpPr>
            <a:xfrm rot="-10800000">
              <a:off x="1662677" y="514155"/>
              <a:ext cx="6329918" cy="6319790"/>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FFFFF"/>
              </a:solidFill>
            </p:spPr>
          </p:sp>
        </p:grpSp>
        <p:sp>
          <p:nvSpPr>
            <p:cNvPr id="5" name="AutoShape 5"/>
            <p:cNvSpPr/>
            <p:nvPr/>
          </p:nvSpPr>
          <p:spPr>
            <a:xfrm rot="-2700000">
              <a:off x="2636961" y="-1071046"/>
              <a:ext cx="72446" cy="7488461"/>
            </a:xfrm>
            <a:prstGeom prst="rect">
              <a:avLst/>
            </a:prstGeom>
            <a:solidFill>
              <a:srgbClr val="FFFFFF"/>
            </a:solidFill>
          </p:spPr>
        </p:sp>
      </p:grpSp>
      <p:sp>
        <p:nvSpPr>
          <p:cNvPr id="6" name="Rectangle 5">
            <a:extLst>
              <a:ext uri="{FF2B5EF4-FFF2-40B4-BE49-F238E27FC236}">
                <a16:creationId xmlns:a16="http://schemas.microsoft.com/office/drawing/2014/main" id="{C21F12D8-ADDA-48C5-864A-3512A95D4787}"/>
              </a:ext>
            </a:extLst>
          </p:cNvPr>
          <p:cNvSpPr/>
          <p:nvPr/>
        </p:nvSpPr>
        <p:spPr>
          <a:xfrm>
            <a:off x="762000" y="-1817290"/>
            <a:ext cx="18745200" cy="181728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4">
            <a:extLst>
              <a:ext uri="{FF2B5EF4-FFF2-40B4-BE49-F238E27FC236}">
                <a16:creationId xmlns:a16="http://schemas.microsoft.com/office/drawing/2014/main" id="{0DE2D590-159F-4917-B3A2-B6FF714F37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5766569" y="599725"/>
            <a:ext cx="2092614" cy="2943576"/>
          </a:xfrm>
          <a:prstGeom prst="rect">
            <a:avLst/>
          </a:prstGeom>
        </p:spPr>
      </p:pic>
      <p:sp>
        <p:nvSpPr>
          <p:cNvPr id="10" name="Rectangle 9">
            <a:extLst>
              <a:ext uri="{FF2B5EF4-FFF2-40B4-BE49-F238E27FC236}">
                <a16:creationId xmlns:a16="http://schemas.microsoft.com/office/drawing/2014/main" id="{DFCDD6AE-B7CD-4B57-98BA-2B36D77E14D8}"/>
              </a:ext>
            </a:extLst>
          </p:cNvPr>
          <p:cNvSpPr/>
          <p:nvPr/>
        </p:nvSpPr>
        <p:spPr>
          <a:xfrm>
            <a:off x="18288000" y="-350725"/>
            <a:ext cx="3200400" cy="1079012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37DFAE54-CC3F-4099-9AA4-4D8B6F1E7DB1}"/>
              </a:ext>
            </a:extLst>
          </p:cNvPr>
          <p:cNvSpPr txBox="1"/>
          <p:nvPr/>
        </p:nvSpPr>
        <p:spPr>
          <a:xfrm>
            <a:off x="762000" y="1141451"/>
            <a:ext cx="10210675" cy="1107996"/>
          </a:xfrm>
          <a:prstGeom prst="rect">
            <a:avLst/>
          </a:prstGeom>
          <a:noFill/>
        </p:spPr>
        <p:txBody>
          <a:bodyPr wrap="square">
            <a:spAutoFit/>
          </a:bodyPr>
          <a:lstStyle/>
          <a:p>
            <a:r>
              <a:rPr lang="en-US" sz="6600" b="1" dirty="0">
                <a:solidFill>
                  <a:schemeClr val="bg1"/>
                </a:solidFill>
                <a:latin typeface="Trebuchet MS" panose="020B0603020202020204" pitchFamily="34" charset="0"/>
              </a:rPr>
              <a:t>Reporting Requirements</a:t>
            </a:r>
          </a:p>
        </p:txBody>
      </p:sp>
      <p:sp>
        <p:nvSpPr>
          <p:cNvPr id="13" name="TextBox 12">
            <a:extLst>
              <a:ext uri="{FF2B5EF4-FFF2-40B4-BE49-F238E27FC236}">
                <a16:creationId xmlns:a16="http://schemas.microsoft.com/office/drawing/2014/main" id="{71B2E855-D4DC-4ECA-9088-C9104C3BFD27}"/>
              </a:ext>
            </a:extLst>
          </p:cNvPr>
          <p:cNvSpPr txBox="1"/>
          <p:nvPr/>
        </p:nvSpPr>
        <p:spPr>
          <a:xfrm>
            <a:off x="457200" y="3161810"/>
            <a:ext cx="13484955" cy="6863417"/>
          </a:xfrm>
          <a:prstGeom prst="rect">
            <a:avLst/>
          </a:prstGeom>
          <a:noFill/>
        </p:spPr>
        <p:txBody>
          <a:bodyPr wrap="square">
            <a:spAutoFit/>
          </a:bodyPr>
          <a:lstStyle/>
          <a:p>
            <a:pPr marL="571500" indent="-571500">
              <a:spcBef>
                <a:spcPts val="1200"/>
              </a:spcBef>
              <a:spcAft>
                <a:spcPts val="1200"/>
              </a:spcAft>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Municipalities will be required to report on their spending directly to Treasury using an online </a:t>
            </a:r>
            <a:r>
              <a:rPr lang="en-US" sz="3200" dirty="0" smtClean="0">
                <a:solidFill>
                  <a:schemeClr val="bg1"/>
                </a:solidFill>
                <a:latin typeface="Arial" panose="020B0604020202020204" pitchFamily="34" charset="0"/>
                <a:cs typeface="Arial" panose="020B0604020202020204" pitchFamily="34" charset="0"/>
              </a:rPr>
              <a:t>portal</a:t>
            </a:r>
          </a:p>
          <a:p>
            <a:pPr>
              <a:spcBef>
                <a:spcPts val="1200"/>
              </a:spcBef>
              <a:spcAft>
                <a:spcPts val="1200"/>
              </a:spcAft>
            </a:pPr>
            <a:endParaRPr lang="en-US" sz="3200" dirty="0">
              <a:solidFill>
                <a:schemeClr val="bg1"/>
              </a:solidFill>
              <a:latin typeface="Arial" panose="020B0604020202020204" pitchFamily="34" charset="0"/>
              <a:cs typeface="Arial" panose="020B0604020202020204" pitchFamily="34" charset="0"/>
            </a:endParaRPr>
          </a:p>
          <a:p>
            <a:pPr marL="571500" indent="-571500">
              <a:spcBef>
                <a:spcPts val="1200"/>
              </a:spcBef>
              <a:spcAft>
                <a:spcPts val="1200"/>
              </a:spcAft>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Annual Project and Expenditure Reporting Requirement for NEUs each October 31 (starting in 2021</a:t>
            </a:r>
            <a:r>
              <a:rPr lang="en-US" sz="3200" dirty="0" smtClean="0">
                <a:solidFill>
                  <a:schemeClr val="bg1"/>
                </a:solidFill>
                <a:latin typeface="Arial" panose="020B0604020202020204" pitchFamily="34" charset="0"/>
                <a:cs typeface="Arial" panose="020B0604020202020204" pitchFamily="34" charset="0"/>
              </a:rPr>
              <a:t>)</a:t>
            </a:r>
          </a:p>
          <a:p>
            <a:pPr>
              <a:spcBef>
                <a:spcPts val="1200"/>
              </a:spcBef>
              <a:spcAft>
                <a:spcPts val="1200"/>
              </a:spcAft>
            </a:pPr>
            <a:endParaRPr lang="en-US" sz="3200" dirty="0">
              <a:solidFill>
                <a:schemeClr val="bg1"/>
              </a:solidFill>
              <a:latin typeface="Arial" panose="020B0604020202020204" pitchFamily="34" charset="0"/>
              <a:cs typeface="Arial" panose="020B0604020202020204" pitchFamily="34" charset="0"/>
            </a:endParaRPr>
          </a:p>
          <a:p>
            <a:pPr marL="571500" indent="-571500">
              <a:spcBef>
                <a:spcPts val="1200"/>
              </a:spcBef>
              <a:spcAft>
                <a:spcPts val="1200"/>
              </a:spcAft>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R</a:t>
            </a:r>
            <a:r>
              <a:rPr lang="en-US" sz="3200" dirty="0" smtClean="0">
                <a:solidFill>
                  <a:schemeClr val="bg1"/>
                </a:solidFill>
                <a:latin typeface="Arial" panose="020B0604020202020204" pitchFamily="34" charset="0"/>
                <a:cs typeface="Arial" panose="020B0604020202020204" pitchFamily="34" charset="0"/>
              </a:rPr>
              <a:t>eporting guidance and additional resources have been issued by Treasury.  They are posted on VLCT’s ARPA webpage:</a:t>
            </a:r>
          </a:p>
          <a:p>
            <a:pPr>
              <a:spcBef>
                <a:spcPts val="1200"/>
              </a:spcBef>
              <a:spcAft>
                <a:spcPts val="1200"/>
              </a:spcAft>
            </a:pPr>
            <a:r>
              <a:rPr lang="en-US" sz="3200" dirty="0" smtClean="0">
                <a:solidFill>
                  <a:schemeClr val="bg1"/>
                </a:solidFill>
                <a:latin typeface="Arial" panose="020B0604020202020204" pitchFamily="34" charset="0"/>
                <a:cs typeface="Arial" panose="020B0604020202020204" pitchFamily="34" charset="0"/>
              </a:rPr>
              <a:t>	</a:t>
            </a:r>
            <a:r>
              <a:rPr lang="en-US" sz="3200" dirty="0">
                <a:solidFill>
                  <a:schemeClr val="tx2"/>
                </a:solidFill>
                <a:latin typeface="Trebuchet MS" panose="020B0603020202020204" pitchFamily="34" charset="0"/>
                <a:hlinkClick r:id="rId5"/>
              </a:rPr>
              <a:t>https://www.vlct.org/resources/american-rescue-plan-information</a:t>
            </a:r>
            <a:endParaRPr lang="en-US" sz="3200" dirty="0">
              <a:solidFill>
                <a:schemeClr val="tx2"/>
              </a:solidFill>
              <a:latin typeface="Trebuchet MS" panose="020B0603020202020204" pitchFamily="34" charset="0"/>
            </a:endParaRPr>
          </a:p>
          <a:p>
            <a:pPr>
              <a:spcBef>
                <a:spcPts val="1200"/>
              </a:spcBef>
              <a:spcAft>
                <a:spcPts val="1200"/>
              </a:spcAft>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022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
            <a:extLst>
              <a:ext uri="{FF2B5EF4-FFF2-40B4-BE49-F238E27FC236}">
                <a16:creationId xmlns:a16="http://schemas.microsoft.com/office/drawing/2014/main" id="{66461C3C-A48A-4E13-8011-FC3D53845DDF}"/>
              </a:ext>
            </a:extLst>
          </p:cNvPr>
          <p:cNvGrpSpPr/>
          <p:nvPr/>
        </p:nvGrpSpPr>
        <p:grpSpPr>
          <a:xfrm rot="-10800000">
            <a:off x="12186525" y="0"/>
            <a:ext cx="3886199" cy="1800941"/>
            <a:chOff x="0" y="0"/>
            <a:chExt cx="6350000" cy="5499100"/>
          </a:xfrm>
        </p:grpSpPr>
        <p:sp>
          <p:nvSpPr>
            <p:cNvPr id="8" name="Freeform 4">
              <a:extLst>
                <a:ext uri="{FF2B5EF4-FFF2-40B4-BE49-F238E27FC236}">
                  <a16:creationId xmlns:a16="http://schemas.microsoft.com/office/drawing/2014/main" id="{60C9A9C6-512A-4B34-BBFC-916F0F1007AB}"/>
                </a:ext>
              </a:extLst>
            </p:cNvPr>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5581AF"/>
            </a:solidFill>
          </p:spPr>
        </p:sp>
      </p:grpSp>
      <p:sp>
        <p:nvSpPr>
          <p:cNvPr id="10" name="Rectangle 9">
            <a:extLst>
              <a:ext uri="{FF2B5EF4-FFF2-40B4-BE49-F238E27FC236}">
                <a16:creationId xmlns:a16="http://schemas.microsoft.com/office/drawing/2014/main" id="{A4F37DC3-A14F-483E-8032-ECD2B573EAA5}"/>
              </a:ext>
            </a:extLst>
          </p:cNvPr>
          <p:cNvSpPr/>
          <p:nvPr/>
        </p:nvSpPr>
        <p:spPr>
          <a:xfrm>
            <a:off x="1143000" y="692945"/>
            <a:ext cx="10438209" cy="2123658"/>
          </a:xfrm>
          <a:prstGeom prst="rect">
            <a:avLst/>
          </a:prstGeom>
        </p:spPr>
        <p:txBody>
          <a:bodyPr wrap="square">
            <a:spAutoFit/>
          </a:bodyPr>
          <a:lstStyle/>
          <a:p>
            <a:r>
              <a:rPr lang="en-US" sz="6600" b="1" dirty="0">
                <a:solidFill>
                  <a:schemeClr val="accent1">
                    <a:lumMod val="75000"/>
                  </a:schemeClr>
                </a:solidFill>
                <a:latin typeface="Trebuchet MS" panose="020B0603020202020204" pitchFamily="34" charset="0"/>
              </a:rPr>
              <a:t>VLCT ARPA Assistance and Coordination Program </a:t>
            </a:r>
          </a:p>
        </p:txBody>
      </p:sp>
      <p:sp>
        <p:nvSpPr>
          <p:cNvPr id="12" name="Rectangle 11">
            <a:extLst>
              <a:ext uri="{FF2B5EF4-FFF2-40B4-BE49-F238E27FC236}">
                <a16:creationId xmlns:a16="http://schemas.microsoft.com/office/drawing/2014/main" id="{6B758D15-3E2A-4203-9853-9B2DF2077461}"/>
              </a:ext>
            </a:extLst>
          </p:cNvPr>
          <p:cNvSpPr/>
          <p:nvPr/>
        </p:nvSpPr>
        <p:spPr>
          <a:xfrm flipV="1">
            <a:off x="-19050" y="10287000"/>
            <a:ext cx="18345150" cy="24003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F9E06C0-9FE6-4DF0-AD24-45D80209FD28}"/>
              </a:ext>
            </a:extLst>
          </p:cNvPr>
          <p:cNvSpPr txBox="1"/>
          <p:nvPr/>
        </p:nvSpPr>
        <p:spPr>
          <a:xfrm>
            <a:off x="1143000" y="3566369"/>
            <a:ext cx="17868900" cy="4955203"/>
          </a:xfrm>
          <a:prstGeom prst="rect">
            <a:avLst/>
          </a:prstGeom>
          <a:noFill/>
        </p:spPr>
        <p:txBody>
          <a:bodyPr wrap="square" rtlCol="0">
            <a:spAutoFit/>
          </a:bodyPr>
          <a:lstStyle/>
          <a:p>
            <a:pPr marL="571500" indent="-571500">
              <a:spcBef>
                <a:spcPts val="1200"/>
              </a:spcBef>
              <a:spcAft>
                <a:spcPts val="1200"/>
              </a:spcAft>
              <a:buFont typeface="Arial" panose="020B0604020202020204" pitchFamily="34" charset="0"/>
              <a:buChar char="•"/>
            </a:pPr>
            <a:r>
              <a:rPr lang="en-US" sz="3600" dirty="0">
                <a:solidFill>
                  <a:schemeClr val="tx2"/>
                </a:solidFill>
                <a:latin typeface="Trebuchet MS" panose="020B0603020202020204" pitchFamily="34" charset="0"/>
              </a:rPr>
              <a:t>Guidance and Project Eligibility Analysis</a:t>
            </a:r>
          </a:p>
          <a:p>
            <a:pPr marL="571500" indent="-571500">
              <a:spcBef>
                <a:spcPts val="1200"/>
              </a:spcBef>
              <a:spcAft>
                <a:spcPts val="1200"/>
              </a:spcAft>
              <a:buFont typeface="Arial" panose="020B0604020202020204" pitchFamily="34" charset="0"/>
              <a:buChar char="•"/>
            </a:pPr>
            <a:r>
              <a:rPr lang="en-US" sz="3600" dirty="0">
                <a:solidFill>
                  <a:schemeClr val="tx2"/>
                </a:solidFill>
                <a:latin typeface="Trebuchet MS" panose="020B0603020202020204" pitchFamily="34" charset="0"/>
              </a:rPr>
              <a:t>Webinars, Targeted Training, </a:t>
            </a:r>
            <a:r>
              <a:rPr lang="en-US" sz="3600" dirty="0" smtClean="0">
                <a:solidFill>
                  <a:schemeClr val="tx2"/>
                </a:solidFill>
                <a:latin typeface="Trebuchet MS" panose="020B0603020202020204" pitchFamily="34" charset="0"/>
              </a:rPr>
              <a:t>Technical Assistance, Best </a:t>
            </a:r>
            <a:r>
              <a:rPr lang="en-US" sz="3600" dirty="0">
                <a:solidFill>
                  <a:schemeClr val="tx2"/>
                </a:solidFill>
                <a:latin typeface="Trebuchet MS" panose="020B0603020202020204" pitchFamily="34" charset="0"/>
              </a:rPr>
              <a:t>Practices</a:t>
            </a:r>
          </a:p>
          <a:p>
            <a:pPr marL="571500" indent="-571500">
              <a:spcBef>
                <a:spcPts val="1200"/>
              </a:spcBef>
              <a:spcAft>
                <a:spcPts val="1200"/>
              </a:spcAft>
              <a:buFont typeface="Arial" panose="020B0604020202020204" pitchFamily="34" charset="0"/>
              <a:buChar char="•"/>
            </a:pPr>
            <a:r>
              <a:rPr lang="en-US" sz="3600" dirty="0">
                <a:solidFill>
                  <a:schemeClr val="tx2"/>
                </a:solidFill>
                <a:latin typeface="Trebuchet MS" panose="020B0603020202020204" pitchFamily="34" charset="0"/>
              </a:rPr>
              <a:t>Answer Questions (</a:t>
            </a:r>
            <a:r>
              <a:rPr lang="en-US" sz="3600" dirty="0">
                <a:solidFill>
                  <a:schemeClr val="tx2"/>
                </a:solidFill>
                <a:latin typeface="Trebuchet MS" panose="020B0603020202020204" pitchFamily="34" charset="0"/>
                <a:hlinkClick r:id="rId3"/>
              </a:rPr>
              <a:t>arpa@vlct.org</a:t>
            </a:r>
            <a:r>
              <a:rPr lang="en-US" sz="3600" dirty="0">
                <a:solidFill>
                  <a:schemeClr val="tx2"/>
                </a:solidFill>
                <a:latin typeface="Trebuchet MS" panose="020B0603020202020204" pitchFamily="34" charset="0"/>
              </a:rPr>
              <a:t>)</a:t>
            </a:r>
          </a:p>
          <a:p>
            <a:pPr marL="571500" indent="-571500">
              <a:spcBef>
                <a:spcPts val="1200"/>
              </a:spcBef>
              <a:spcAft>
                <a:spcPts val="1200"/>
              </a:spcAft>
              <a:buFont typeface="Arial" panose="020B0604020202020204" pitchFamily="34" charset="0"/>
              <a:buChar char="•"/>
            </a:pPr>
            <a:r>
              <a:rPr lang="en-US" sz="3600" dirty="0">
                <a:solidFill>
                  <a:schemeClr val="tx2"/>
                </a:solidFill>
                <a:latin typeface="Trebuchet MS" panose="020B0603020202020204" pitchFamily="34" charset="0"/>
              </a:rPr>
              <a:t>Guidance with </a:t>
            </a:r>
            <a:r>
              <a:rPr lang="en-US" sz="3600" dirty="0" smtClean="0">
                <a:solidFill>
                  <a:schemeClr val="tx2"/>
                </a:solidFill>
                <a:latin typeface="Trebuchet MS" panose="020B0603020202020204" pitchFamily="34" charset="0"/>
              </a:rPr>
              <a:t>Compliance, Reporting, and Transparency</a:t>
            </a:r>
            <a:endParaRPr lang="en-US" sz="3600" dirty="0">
              <a:solidFill>
                <a:schemeClr val="tx2"/>
              </a:solidFill>
              <a:latin typeface="Trebuchet MS" panose="020B0603020202020204" pitchFamily="34" charset="0"/>
            </a:endParaRPr>
          </a:p>
          <a:p>
            <a:pPr marL="571500" indent="-571500">
              <a:spcBef>
                <a:spcPts val="1200"/>
              </a:spcBef>
              <a:spcAft>
                <a:spcPts val="1200"/>
              </a:spcAft>
              <a:buFont typeface="Arial" panose="020B0604020202020204" pitchFamily="34" charset="0"/>
              <a:buChar char="•"/>
            </a:pPr>
            <a:r>
              <a:rPr lang="en-US" sz="3600" dirty="0" smtClean="0">
                <a:solidFill>
                  <a:schemeClr val="tx2"/>
                </a:solidFill>
                <a:latin typeface="Trebuchet MS" panose="020B0603020202020204" pitchFamily="34" charset="0"/>
              </a:rPr>
              <a:t>ARPA </a:t>
            </a:r>
            <a:r>
              <a:rPr lang="en-US" sz="3600" dirty="0">
                <a:solidFill>
                  <a:schemeClr val="tx2"/>
                </a:solidFill>
                <a:latin typeface="Trebuchet MS" panose="020B0603020202020204" pitchFamily="34" charset="0"/>
              </a:rPr>
              <a:t>resources webpage:</a:t>
            </a:r>
          </a:p>
          <a:p>
            <a:pPr lvl="2">
              <a:spcBef>
                <a:spcPts val="1200"/>
              </a:spcBef>
              <a:spcAft>
                <a:spcPts val="1200"/>
              </a:spcAft>
            </a:pPr>
            <a:r>
              <a:rPr lang="en-US" sz="3600" dirty="0">
                <a:solidFill>
                  <a:schemeClr val="tx2"/>
                </a:solidFill>
                <a:latin typeface="Trebuchet MS" panose="020B0603020202020204" pitchFamily="34" charset="0"/>
                <a:hlinkClick r:id="rId4"/>
              </a:rPr>
              <a:t>https://www.vlct.org/resources/american-rescue-plan-information</a:t>
            </a:r>
            <a:endParaRPr lang="en-US" sz="3600" dirty="0">
              <a:solidFill>
                <a:schemeClr val="tx2"/>
              </a:solidFill>
              <a:latin typeface="Trebuchet MS" panose="020B0603020202020204" pitchFamily="34" charset="0"/>
            </a:endParaRPr>
          </a:p>
        </p:txBody>
      </p:sp>
    </p:spTree>
    <p:extLst>
      <p:ext uri="{BB962C8B-B14F-4D97-AF65-F5344CB8AC3E}">
        <p14:creationId xmlns:p14="http://schemas.microsoft.com/office/powerpoint/2010/main" val="3889720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369D7F-4796-4415-BF5A-BD4667C84D1E}"/>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5925107" y="0"/>
            <a:ext cx="12362893" cy="8242959"/>
          </a:xfrm>
          <a:prstGeom prst="rect">
            <a:avLst/>
          </a:prstGeom>
        </p:spPr>
      </p:pic>
      <p:sp>
        <p:nvSpPr>
          <p:cNvPr id="2" name="AutoShape 2"/>
          <p:cNvSpPr/>
          <p:nvPr/>
        </p:nvSpPr>
        <p:spPr>
          <a:xfrm rot="-2700000">
            <a:off x="137333" y="-2497840"/>
            <a:ext cx="15191243" cy="21731168"/>
          </a:xfrm>
          <a:prstGeom prst="rect">
            <a:avLst/>
          </a:prstGeom>
          <a:solidFill>
            <a:srgbClr val="FFFFFF"/>
          </a:solidFill>
        </p:spPr>
      </p:sp>
      <p:grpSp>
        <p:nvGrpSpPr>
          <p:cNvPr id="3" name="Group 3"/>
          <p:cNvGrpSpPr/>
          <p:nvPr/>
        </p:nvGrpSpPr>
        <p:grpSpPr>
          <a:xfrm>
            <a:off x="-297813" y="4193057"/>
            <a:ext cx="6330364" cy="6320235"/>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5581AF">
                <a:alpha val="4705"/>
              </a:srgbClr>
            </a:solidFill>
          </p:spPr>
        </p:sp>
      </p:grpSp>
      <p:sp>
        <p:nvSpPr>
          <p:cNvPr id="6" name="AutoShape 6"/>
          <p:cNvSpPr/>
          <p:nvPr/>
        </p:nvSpPr>
        <p:spPr>
          <a:xfrm rot="-2530669">
            <a:off x="19277534" y="7387221"/>
            <a:ext cx="89003" cy="6840456"/>
          </a:xfrm>
          <a:prstGeom prst="rect">
            <a:avLst/>
          </a:prstGeom>
          <a:solidFill>
            <a:srgbClr val="5581AF"/>
          </a:solidFill>
        </p:spPr>
      </p:sp>
      <p:sp>
        <p:nvSpPr>
          <p:cNvPr id="9" name="Rectangle 8">
            <a:extLst>
              <a:ext uri="{FF2B5EF4-FFF2-40B4-BE49-F238E27FC236}">
                <a16:creationId xmlns:a16="http://schemas.microsoft.com/office/drawing/2014/main" id="{A3F7D172-7FA1-41F3-9A93-B766BBB4FD10}"/>
              </a:ext>
            </a:extLst>
          </p:cNvPr>
          <p:cNvSpPr/>
          <p:nvPr/>
        </p:nvSpPr>
        <p:spPr>
          <a:xfrm>
            <a:off x="-2797764" y="-6743700"/>
            <a:ext cx="22326600" cy="67437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77E82F50-5DFC-4C07-BB37-BC119B629A8C}"/>
              </a:ext>
            </a:extLst>
          </p:cNvPr>
          <p:cNvSpPr/>
          <p:nvPr/>
        </p:nvSpPr>
        <p:spPr>
          <a:xfrm>
            <a:off x="-6858001" y="-1585694"/>
            <a:ext cx="6858001" cy="1457779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30994948-91F2-45F3-9A1F-3FF6A7A61F8A}"/>
              </a:ext>
            </a:extLst>
          </p:cNvPr>
          <p:cNvSpPr/>
          <p:nvPr/>
        </p:nvSpPr>
        <p:spPr>
          <a:xfrm>
            <a:off x="18255343" y="-571500"/>
            <a:ext cx="6965924" cy="1457779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66E5D9D-163B-4774-96BC-D56E2A81E60A}"/>
              </a:ext>
            </a:extLst>
          </p:cNvPr>
          <p:cNvSpPr/>
          <p:nvPr/>
        </p:nvSpPr>
        <p:spPr>
          <a:xfrm>
            <a:off x="-1752600" y="10536707"/>
            <a:ext cx="24536400" cy="1000988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BBD2CA2D-29FA-4B7E-B6C6-E6375E8BDA7C}"/>
              </a:ext>
            </a:extLst>
          </p:cNvPr>
          <p:cNvSpPr txBox="1"/>
          <p:nvPr/>
        </p:nvSpPr>
        <p:spPr>
          <a:xfrm>
            <a:off x="476980" y="1181100"/>
            <a:ext cx="12351978" cy="8710077"/>
          </a:xfrm>
          <a:prstGeom prst="rect">
            <a:avLst/>
          </a:prstGeom>
          <a:noFill/>
        </p:spPr>
        <p:txBody>
          <a:bodyPr wrap="square" rtlCol="0">
            <a:spAutoFit/>
          </a:bodyPr>
          <a:lstStyle/>
          <a:p>
            <a:pPr marR="0" lvl="0" algn="l" defTabSz="914400" rtl="0" eaLnBrk="1" fontAlgn="auto" latinLnBrk="0" hangingPunct="1">
              <a:lnSpc>
                <a:spcPct val="100000"/>
              </a:lnSpc>
              <a:spcBef>
                <a:spcPts val="1200"/>
              </a:spcBef>
              <a:spcAft>
                <a:spcPts val="1200"/>
              </a:spcAft>
              <a:buClrTx/>
              <a:buSzTx/>
              <a:tabLst/>
              <a:defRPr/>
            </a:pPr>
            <a:r>
              <a:rPr lang="en-US" sz="6600" b="1" dirty="0">
                <a:solidFill>
                  <a:srgbClr val="4F81BD">
                    <a:lumMod val="75000"/>
                  </a:srgbClr>
                </a:solidFill>
                <a:latin typeface="Trebuchet MS" panose="020B0603020202020204" pitchFamily="34" charset="0"/>
              </a:rPr>
              <a:t>Goals for Today</a:t>
            </a:r>
            <a:r>
              <a:rPr lang="en-US" sz="6600" b="1" dirty="0" smtClean="0">
                <a:solidFill>
                  <a:srgbClr val="4F81BD">
                    <a:lumMod val="75000"/>
                  </a:srgbClr>
                </a:solidFill>
                <a:latin typeface="Trebuchet MS" panose="020B0603020202020204" pitchFamily="34" charset="0"/>
              </a:rPr>
              <a:t>:</a:t>
            </a:r>
            <a:endParaRPr lang="en-US" sz="6600" dirty="0">
              <a:solidFill>
                <a:schemeClr val="accent1">
                  <a:lumMod val="75000"/>
                </a:schemeClr>
              </a:solidFill>
              <a:latin typeface="Trebuchet MS" panose="020B0603020202020204" pitchFamily="34" charset="0"/>
            </a:endParaRPr>
          </a:p>
          <a:p>
            <a:pPr marL="457200" indent="-457200">
              <a:buFont typeface="Arial" panose="020B0604020202020204" pitchFamily="34" charset="0"/>
              <a:buChar char="•"/>
            </a:pPr>
            <a:endParaRPr lang="en-US" sz="3200" dirty="0" smtClean="0">
              <a:solidFill>
                <a:schemeClr val="accent1">
                  <a:lumMod val="75000"/>
                </a:schemeClr>
              </a:solidFill>
            </a:endParaRPr>
          </a:p>
          <a:p>
            <a:pPr marL="457200" indent="-457200">
              <a:buFont typeface="Arial" panose="020B0604020202020204" pitchFamily="34" charset="0"/>
              <a:buChar char="•"/>
            </a:pPr>
            <a:r>
              <a:rPr lang="en-US" sz="3200" dirty="0" smtClean="0">
                <a:solidFill>
                  <a:schemeClr val="accent1">
                    <a:lumMod val="75000"/>
                  </a:schemeClr>
                </a:solidFill>
                <a:latin typeface="Arial" panose="020B0604020202020204" pitchFamily="34" charset="0"/>
                <a:cs typeface="Arial" panose="020B0604020202020204" pitchFamily="34" charset="0"/>
              </a:rPr>
              <a:t>Background on ARPA funding</a:t>
            </a:r>
          </a:p>
          <a:p>
            <a:endParaRPr lang="en-US" sz="3200" dirty="0" smtClean="0">
              <a:solidFill>
                <a:schemeClr val="accent1">
                  <a:lumMod val="75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smtClean="0">
                <a:solidFill>
                  <a:schemeClr val="accent1">
                    <a:lumMod val="75000"/>
                  </a:schemeClr>
                </a:solidFill>
                <a:latin typeface="Arial" panose="020B0604020202020204" pitchFamily="34" charset="0"/>
                <a:cs typeface="Arial" panose="020B0604020202020204" pitchFamily="34" charset="0"/>
              </a:rPr>
              <a:t>Vermont’s Share of funding</a:t>
            </a:r>
          </a:p>
          <a:p>
            <a:endParaRPr lang="en-US" sz="3200" dirty="0" smtClean="0">
              <a:solidFill>
                <a:schemeClr val="accent1">
                  <a:lumMod val="75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smtClean="0">
                <a:solidFill>
                  <a:schemeClr val="accent1">
                    <a:lumMod val="75000"/>
                  </a:schemeClr>
                </a:solidFill>
                <a:latin typeface="Arial" panose="020B0604020202020204" pitchFamily="34" charset="0"/>
                <a:cs typeface="Arial" panose="020B0604020202020204" pitchFamily="34" charset="0"/>
              </a:rPr>
              <a:t>Local allocation and payment schedule</a:t>
            </a:r>
          </a:p>
          <a:p>
            <a:endParaRPr lang="en-US" sz="3200" dirty="0" smtClean="0">
              <a:solidFill>
                <a:schemeClr val="accent1">
                  <a:lumMod val="75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smtClean="0">
                <a:solidFill>
                  <a:schemeClr val="accent1">
                    <a:lumMod val="75000"/>
                  </a:schemeClr>
                </a:solidFill>
                <a:latin typeface="Arial" panose="020B0604020202020204" pitchFamily="34" charset="0"/>
                <a:cs typeface="Arial" panose="020B0604020202020204" pitchFamily="34" charset="0"/>
              </a:rPr>
              <a:t>Timeline</a:t>
            </a:r>
          </a:p>
          <a:p>
            <a:endParaRPr lang="en-US" sz="3200" dirty="0" smtClean="0">
              <a:solidFill>
                <a:schemeClr val="accent1">
                  <a:lumMod val="75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smtClean="0">
                <a:solidFill>
                  <a:schemeClr val="accent1">
                    <a:lumMod val="75000"/>
                  </a:schemeClr>
                </a:solidFill>
                <a:latin typeface="Arial" panose="020B0604020202020204" pitchFamily="34" charset="0"/>
                <a:cs typeface="Arial" panose="020B0604020202020204" pitchFamily="34" charset="0"/>
              </a:rPr>
              <a:t>What you can and cannot spend ARPA funding on</a:t>
            </a:r>
          </a:p>
          <a:p>
            <a:endParaRPr lang="en-US" sz="3200" dirty="0" smtClean="0">
              <a:solidFill>
                <a:schemeClr val="accent1">
                  <a:lumMod val="75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smtClean="0">
                <a:solidFill>
                  <a:schemeClr val="accent1">
                    <a:lumMod val="75000"/>
                  </a:schemeClr>
                </a:solidFill>
                <a:latin typeface="Arial" panose="020B0604020202020204" pitchFamily="34" charset="0"/>
                <a:cs typeface="Arial" panose="020B0604020202020204" pitchFamily="34" charset="0"/>
              </a:rPr>
              <a:t>Overview of reporting</a:t>
            </a:r>
          </a:p>
          <a:p>
            <a:endParaRPr lang="en-US" sz="3200" dirty="0" smtClean="0">
              <a:solidFill>
                <a:schemeClr val="accent1">
                  <a:lumMod val="75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smtClean="0">
                <a:solidFill>
                  <a:schemeClr val="accent1">
                    <a:lumMod val="75000"/>
                  </a:schemeClr>
                </a:solidFill>
                <a:latin typeface="Arial" panose="020B0604020202020204" pitchFamily="34" charset="0"/>
                <a:cs typeface="Arial" panose="020B0604020202020204" pitchFamily="34" charset="0"/>
              </a:rPr>
              <a:t>The important role </a:t>
            </a:r>
            <a:r>
              <a:rPr lang="en-US" sz="3200" dirty="0" smtClean="0">
                <a:solidFill>
                  <a:schemeClr val="accent1">
                    <a:lumMod val="75000"/>
                  </a:schemeClr>
                </a:solidFill>
                <a:latin typeface="Arial" panose="020B0604020202020204" pitchFamily="34" charset="0"/>
                <a:cs typeface="Arial" panose="020B0604020202020204" pitchFamily="34" charset="0"/>
              </a:rPr>
              <a:t>of your RPC</a:t>
            </a:r>
            <a:r>
              <a:rPr lang="en-US" sz="3200" dirty="0">
                <a:solidFill>
                  <a:schemeClr val="accent1">
                    <a:lumMod val="75000"/>
                  </a:schemeClr>
                </a:solidFill>
              </a:rPr>
              <a:t/>
            </a:r>
            <a:br>
              <a:rPr lang="en-US" sz="3200" dirty="0">
                <a:solidFill>
                  <a:schemeClr val="accent1">
                    <a:lumMod val="75000"/>
                  </a:schemeClr>
                </a:solidFill>
              </a:rPr>
            </a:br>
            <a:endParaRPr lang="en-US" sz="3600" dirty="0">
              <a:solidFill>
                <a:schemeClr val="accent1">
                  <a:lumMod val="75000"/>
                </a:schemeClr>
              </a:solidFill>
              <a:latin typeface="Trebuchet MS" panose="020B0603020202020204" pitchFamily="34" charset="0"/>
            </a:endParaRPr>
          </a:p>
        </p:txBody>
      </p:sp>
    </p:spTree>
    <p:extLst>
      <p:ext uri="{BB962C8B-B14F-4D97-AF65-F5344CB8AC3E}">
        <p14:creationId xmlns:p14="http://schemas.microsoft.com/office/powerpoint/2010/main" val="1684025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5088"/>
        </a:solidFill>
        <a:effectLst/>
      </p:bgPr>
    </p:bg>
    <p:spTree>
      <p:nvGrpSpPr>
        <p:cNvPr id="1" name=""/>
        <p:cNvGrpSpPr/>
        <p:nvPr/>
      </p:nvGrpSpPr>
      <p:grpSpPr>
        <a:xfrm>
          <a:off x="0" y="0"/>
          <a:ext cx="0" cy="0"/>
          <a:chOff x="0" y="0"/>
          <a:chExt cx="0" cy="0"/>
        </a:xfrm>
      </p:grpSpPr>
      <p:grpSp>
        <p:nvGrpSpPr>
          <p:cNvPr id="4" name="Group 4"/>
          <p:cNvGrpSpPr/>
          <p:nvPr/>
        </p:nvGrpSpPr>
        <p:grpSpPr>
          <a:xfrm rot="8100000">
            <a:off x="-2607370" y="7608868"/>
            <a:ext cx="7272140" cy="7260505"/>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FFFFF"/>
            </a:solidFill>
          </p:spPr>
        </p:sp>
      </p:grpSp>
      <p:sp>
        <p:nvSpPr>
          <p:cNvPr id="8" name="TextBox 7">
            <a:extLst>
              <a:ext uri="{FF2B5EF4-FFF2-40B4-BE49-F238E27FC236}">
                <a16:creationId xmlns:a16="http://schemas.microsoft.com/office/drawing/2014/main" id="{87A2CA55-C187-4893-9B58-DD599B70A65D}"/>
              </a:ext>
            </a:extLst>
          </p:cNvPr>
          <p:cNvSpPr txBox="1"/>
          <p:nvPr/>
        </p:nvSpPr>
        <p:spPr>
          <a:xfrm>
            <a:off x="1028700" y="723629"/>
            <a:ext cx="16802100" cy="3139321"/>
          </a:xfrm>
          <a:prstGeom prst="rect">
            <a:avLst/>
          </a:prstGeom>
          <a:noFill/>
        </p:spPr>
        <p:txBody>
          <a:bodyPr wrap="square" rtlCol="0">
            <a:spAutoFit/>
          </a:bodyPr>
          <a:lstStyle/>
          <a:p>
            <a:r>
              <a:rPr lang="en-US" sz="6600" b="1" dirty="0">
                <a:solidFill>
                  <a:schemeClr val="bg1"/>
                </a:solidFill>
                <a:latin typeface="Trebuchet MS" panose="020B0603020202020204" pitchFamily="34" charset="0"/>
              </a:rPr>
              <a:t>Regional Planning Commission Assistance</a:t>
            </a:r>
          </a:p>
          <a:p>
            <a:endParaRPr lang="en-US" sz="6600" b="1" dirty="0">
              <a:solidFill>
                <a:schemeClr val="bg1"/>
              </a:solidFill>
              <a:latin typeface="Trebuchet MS" panose="020B0603020202020204" pitchFamily="34" charset="0"/>
            </a:endParaRPr>
          </a:p>
          <a:p>
            <a:endParaRPr lang="en-US" sz="6600" b="1" dirty="0">
              <a:solidFill>
                <a:schemeClr val="bg1"/>
              </a:solidFill>
              <a:latin typeface="Trebuchet MS" panose="020B0603020202020204" pitchFamily="34" charset="0"/>
            </a:endParaRPr>
          </a:p>
        </p:txBody>
      </p:sp>
      <p:grpSp>
        <p:nvGrpSpPr>
          <p:cNvPr id="2" name="Group 2"/>
          <p:cNvGrpSpPr/>
          <p:nvPr/>
        </p:nvGrpSpPr>
        <p:grpSpPr>
          <a:xfrm rot="8100000">
            <a:off x="19452" y="8032478"/>
            <a:ext cx="4990293" cy="4708383"/>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5581AF"/>
            </a:solidFill>
          </p:spPr>
        </p:sp>
      </p:grpSp>
      <p:sp>
        <p:nvSpPr>
          <p:cNvPr id="7" name="Rectangle 6">
            <a:extLst>
              <a:ext uri="{FF2B5EF4-FFF2-40B4-BE49-F238E27FC236}">
                <a16:creationId xmlns:a16="http://schemas.microsoft.com/office/drawing/2014/main" id="{BABA74A8-334E-4913-A5E1-0AEEDE990C1A}"/>
              </a:ext>
            </a:extLst>
          </p:cNvPr>
          <p:cNvSpPr/>
          <p:nvPr/>
        </p:nvSpPr>
        <p:spPr>
          <a:xfrm>
            <a:off x="-1143000" y="10287000"/>
            <a:ext cx="14208773" cy="11811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356EB1C-1B3C-44B5-B56E-1CC82FBE4268}"/>
              </a:ext>
            </a:extLst>
          </p:cNvPr>
          <p:cNvSpPr/>
          <p:nvPr/>
        </p:nvSpPr>
        <p:spPr>
          <a:xfrm>
            <a:off x="-4495800" y="974382"/>
            <a:ext cx="4495800" cy="1064611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223E318-09B6-4B60-9BF8-52189AA92BAB}"/>
              </a:ext>
            </a:extLst>
          </p:cNvPr>
          <p:cNvSpPr txBox="1"/>
          <p:nvPr/>
        </p:nvSpPr>
        <p:spPr>
          <a:xfrm>
            <a:off x="6972299" y="1654679"/>
            <a:ext cx="10485014" cy="8956298"/>
          </a:xfrm>
          <a:prstGeom prst="rect">
            <a:avLst/>
          </a:prstGeom>
          <a:noFill/>
        </p:spPr>
        <p:txBody>
          <a:bodyPr wrap="square" rtlCol="0">
            <a:spAutoFit/>
          </a:bodyPr>
          <a:lstStyle/>
          <a:p>
            <a:pPr marR="0" algn="l" rtl="0"/>
            <a:endParaRPr lang="en-US" sz="4000" dirty="0">
              <a:solidFill>
                <a:schemeClr val="bg1"/>
              </a:solidFill>
              <a:latin typeface="Trebuchet MS" panose="020B0603020202020204" pitchFamily="34" charset="0"/>
            </a:endParaRPr>
          </a:p>
          <a:p>
            <a:pPr marL="342900" marR="0" indent="-342900" algn="l" rtl="0">
              <a:buFont typeface="Arial" panose="020B0604020202020204" pitchFamily="34" charset="0"/>
              <a:buChar char="•"/>
            </a:pPr>
            <a:r>
              <a:rPr lang="en-US" sz="2400" b="0" i="0" u="none" strike="noStrike" baseline="0" dirty="0">
                <a:solidFill>
                  <a:schemeClr val="bg1"/>
                </a:solidFill>
                <a:latin typeface="Arial" panose="020B0604020202020204" pitchFamily="34" charset="0"/>
                <a:cs typeface="Arial" panose="020B0604020202020204" pitchFamily="34" charset="0"/>
              </a:rPr>
              <a:t>Identify needs and top priorities for designing and building projects that are consistent with existing State, regional and local plans.</a:t>
            </a:r>
            <a:br>
              <a:rPr lang="en-US" sz="2400" b="0" i="0" u="none" strike="noStrike" baseline="0" dirty="0">
                <a:solidFill>
                  <a:schemeClr val="bg1"/>
                </a:solidFill>
                <a:latin typeface="Arial" panose="020B0604020202020204" pitchFamily="34" charset="0"/>
                <a:cs typeface="Arial" panose="020B0604020202020204" pitchFamily="34" charset="0"/>
              </a:rPr>
            </a:br>
            <a:endParaRPr lang="en-US" sz="2400" b="0" i="0" u="none" strike="noStrike" baseline="0" dirty="0">
              <a:solidFill>
                <a:schemeClr val="bg1"/>
              </a:solidFill>
              <a:latin typeface="Arial" panose="020B0604020202020204" pitchFamily="34" charset="0"/>
              <a:cs typeface="Arial" panose="020B0604020202020204" pitchFamily="34" charset="0"/>
            </a:endParaRPr>
          </a:p>
          <a:p>
            <a:pPr marL="342900" marR="0" indent="-342900" algn="l" rtl="0">
              <a:buFont typeface="Arial" panose="020B0604020202020204" pitchFamily="34" charset="0"/>
              <a:buChar char="•"/>
            </a:pPr>
            <a:r>
              <a:rPr lang="en-US" sz="2400" b="0" i="0" u="none" strike="noStrike" baseline="0" dirty="0">
                <a:solidFill>
                  <a:schemeClr val="bg1"/>
                </a:solidFill>
                <a:latin typeface="Arial" panose="020B0604020202020204" pitchFamily="34" charset="0"/>
                <a:cs typeface="Arial" panose="020B0604020202020204" pitchFamily="34" charset="0"/>
              </a:rPr>
              <a:t>Respond to inquiries on eligibility to facilitate local discussions among stakeholders on specific projects.</a:t>
            </a:r>
            <a:br>
              <a:rPr lang="en-US" sz="2400" b="0" i="0" u="none" strike="noStrike" baseline="0" dirty="0">
                <a:solidFill>
                  <a:schemeClr val="bg1"/>
                </a:solidFill>
                <a:latin typeface="Arial" panose="020B0604020202020204" pitchFamily="34" charset="0"/>
                <a:cs typeface="Arial" panose="020B0604020202020204" pitchFamily="34" charset="0"/>
              </a:rPr>
            </a:br>
            <a:endParaRPr lang="en-US" sz="2400" b="0" i="0" u="none" strike="noStrike" baseline="0" dirty="0">
              <a:solidFill>
                <a:schemeClr val="bg1"/>
              </a:solidFill>
              <a:latin typeface="Arial" panose="020B0604020202020204" pitchFamily="34" charset="0"/>
              <a:cs typeface="Arial" panose="020B0604020202020204" pitchFamily="34" charset="0"/>
            </a:endParaRPr>
          </a:p>
          <a:p>
            <a:pPr marL="342900" marR="0" indent="-342900" algn="l" rtl="0">
              <a:buFont typeface="Arial" panose="020B0604020202020204" pitchFamily="34" charset="0"/>
              <a:buChar char="•"/>
            </a:pPr>
            <a:r>
              <a:rPr lang="en-US" sz="2400" b="0" i="0" u="none" strike="noStrike" baseline="0" dirty="0">
                <a:solidFill>
                  <a:schemeClr val="bg1"/>
                </a:solidFill>
                <a:latin typeface="Arial" panose="020B0604020202020204" pitchFamily="34" charset="0"/>
                <a:cs typeface="Arial" panose="020B0604020202020204" pitchFamily="34" charset="0"/>
              </a:rPr>
              <a:t>Provide other assistance as needed from local communities in coordination with VLCT.</a:t>
            </a:r>
            <a:br>
              <a:rPr lang="en-US" sz="2400" b="0" i="0" u="none" strike="noStrike" baseline="0" dirty="0">
                <a:solidFill>
                  <a:schemeClr val="bg1"/>
                </a:solidFill>
                <a:latin typeface="Arial" panose="020B0604020202020204" pitchFamily="34" charset="0"/>
                <a:cs typeface="Arial" panose="020B0604020202020204" pitchFamily="34" charset="0"/>
              </a:rPr>
            </a:br>
            <a:endParaRPr lang="en-US" sz="2400" b="0" i="0" u="none" strike="noStrike" baseline="0" dirty="0">
              <a:solidFill>
                <a:schemeClr val="bg1"/>
              </a:solidFill>
              <a:latin typeface="Arial" panose="020B0604020202020204" pitchFamily="34" charset="0"/>
              <a:cs typeface="Arial" panose="020B0604020202020204" pitchFamily="34" charset="0"/>
            </a:endParaRPr>
          </a:p>
          <a:p>
            <a:pPr marL="342900" marR="0" indent="-342900" algn="l" rtl="0">
              <a:buFont typeface="Arial" panose="020B0604020202020204" pitchFamily="34" charset="0"/>
              <a:buChar char="•"/>
            </a:pPr>
            <a:r>
              <a:rPr lang="en-US" sz="2400" b="0" i="0" u="none" strike="noStrike" baseline="0" dirty="0">
                <a:solidFill>
                  <a:schemeClr val="bg1"/>
                </a:solidFill>
                <a:latin typeface="Arial" panose="020B0604020202020204" pitchFamily="34" charset="0"/>
                <a:cs typeface="Arial" panose="020B0604020202020204" pitchFamily="34" charset="0"/>
              </a:rPr>
              <a:t>Work with VLCT, regional development corporations, and private consultants working with municipalities to ensure needs of local communities are met, especially related to project development and management.</a:t>
            </a:r>
          </a:p>
          <a:p>
            <a:pPr marR="0" algn="l" rtl="0"/>
            <a:r>
              <a:rPr lang="en-US" sz="2400" b="0" i="0" u="none" strike="noStrike" baseline="0" dirty="0">
                <a:solidFill>
                  <a:schemeClr val="bg1"/>
                </a:solidFill>
                <a:latin typeface="Arial" panose="020B0604020202020204" pitchFamily="34" charset="0"/>
                <a:cs typeface="Arial" panose="020B0604020202020204" pitchFamily="34" charset="0"/>
              </a:rPr>
              <a:t/>
            </a:r>
            <a:br>
              <a:rPr lang="en-US" sz="2400" b="0" i="0" u="none" strike="noStrike" baseline="0" dirty="0">
                <a:solidFill>
                  <a:schemeClr val="bg1"/>
                </a:solidFill>
                <a:latin typeface="Arial" panose="020B0604020202020204" pitchFamily="34" charset="0"/>
                <a:cs typeface="Arial" panose="020B0604020202020204" pitchFamily="34" charset="0"/>
              </a:rPr>
            </a:br>
            <a:endParaRPr lang="en-US" sz="2400" b="0" i="0" u="none" strike="noStrike" baseline="0" dirty="0">
              <a:solidFill>
                <a:schemeClr val="bg1"/>
              </a:solidFill>
              <a:latin typeface="Arial" panose="020B0604020202020204" pitchFamily="34" charset="0"/>
              <a:cs typeface="Arial" panose="020B0604020202020204" pitchFamily="34" charset="0"/>
            </a:endParaRPr>
          </a:p>
          <a:p>
            <a:pPr marR="0" algn="ctr" rtl="0"/>
            <a:r>
              <a:rPr lang="en-US" sz="3200" b="0" i="0" u="none" strike="noStrike" baseline="0" dirty="0">
                <a:solidFill>
                  <a:schemeClr val="bg1"/>
                </a:solidFill>
                <a:latin typeface="Arial" panose="020B0604020202020204" pitchFamily="34" charset="0"/>
                <a:cs typeface="Arial" panose="020B0604020202020204" pitchFamily="34" charset="0"/>
              </a:rPr>
              <a:t>For more information on the State of Vermont’s 11 Regional Planning Commissions visit</a:t>
            </a:r>
            <a:r>
              <a:rPr lang="en-US" sz="3200" b="0" i="0" u="none" strike="noStrike" baseline="0" dirty="0" smtClean="0">
                <a:solidFill>
                  <a:schemeClr val="bg1"/>
                </a:solidFill>
                <a:latin typeface="Arial" panose="020B0604020202020204" pitchFamily="34" charset="0"/>
                <a:cs typeface="Arial" panose="020B0604020202020204" pitchFamily="34" charset="0"/>
              </a:rPr>
              <a:t>:</a:t>
            </a:r>
          </a:p>
          <a:p>
            <a:pPr marR="0" algn="ctr" rtl="0"/>
            <a:endParaRPr lang="en-US" sz="800" b="0" i="0" u="none" strike="noStrike" baseline="0" dirty="0" smtClean="0">
              <a:solidFill>
                <a:schemeClr val="bg1"/>
              </a:solidFill>
              <a:latin typeface="Arial" panose="020B0604020202020204" pitchFamily="34" charset="0"/>
              <a:cs typeface="Arial" panose="020B0604020202020204" pitchFamily="34" charset="0"/>
            </a:endParaRPr>
          </a:p>
          <a:p>
            <a:pPr marR="0" algn="ctr" rtl="0"/>
            <a:r>
              <a:rPr lang="en-US" sz="3200" b="0" i="0" u="none" strike="noStrike" baseline="0" dirty="0" smtClean="0">
                <a:solidFill>
                  <a:schemeClr val="bg1"/>
                </a:solidFill>
                <a:latin typeface="Arial" panose="020B0604020202020204" pitchFamily="34" charset="0"/>
                <a:cs typeface="Arial" panose="020B0604020202020204" pitchFamily="34" charset="0"/>
                <a:hlinkClick r:id="rId2"/>
              </a:rPr>
              <a:t>https://www.vapda.org/</a:t>
            </a:r>
            <a:r>
              <a:rPr lang="en-US" sz="3200" b="0" i="0" u="none" strike="noStrike" baseline="0" dirty="0">
                <a:solidFill>
                  <a:schemeClr val="bg1"/>
                </a:solidFill>
                <a:latin typeface="Arial" panose="020B0604020202020204" pitchFamily="34" charset="0"/>
                <a:cs typeface="Arial" panose="020B0604020202020204" pitchFamily="34" charset="0"/>
              </a:rPr>
              <a:t/>
            </a:r>
            <a:br>
              <a:rPr lang="en-US" sz="3200" b="0" i="0" u="none" strike="noStrike" baseline="0" dirty="0">
                <a:solidFill>
                  <a:schemeClr val="bg1"/>
                </a:solidFill>
                <a:latin typeface="Arial" panose="020B0604020202020204" pitchFamily="34" charset="0"/>
                <a:cs typeface="Arial" panose="020B0604020202020204" pitchFamily="34" charset="0"/>
              </a:rPr>
            </a:br>
            <a:endParaRPr lang="en-US" b="0" i="0" u="none" strike="noStrike" baseline="0" dirty="0">
              <a:solidFill>
                <a:schemeClr val="bg1"/>
              </a:solidFill>
              <a:latin typeface="Arial" panose="020B0604020202020204" pitchFamily="34" charset="0"/>
              <a:cs typeface="Arial" panose="020B0604020202020204" pitchFamily="34" charset="0"/>
            </a:endParaRPr>
          </a:p>
          <a:p>
            <a:pPr>
              <a:spcBef>
                <a:spcPts val="1200"/>
              </a:spcBef>
              <a:spcAft>
                <a:spcPts val="1200"/>
              </a:spcAft>
            </a:pPr>
            <a:endParaRPr lang="en-US" sz="4400" dirty="0">
              <a:solidFill>
                <a:schemeClr val="tx2"/>
              </a:solidFill>
              <a:latin typeface="Trebuchet MS" panose="020B0603020202020204" pitchFamily="34" charset="0"/>
            </a:endParaRPr>
          </a:p>
        </p:txBody>
      </p:sp>
      <p:pic>
        <p:nvPicPr>
          <p:cNvPr id="12" name="Picture 11" descr="Map&#10;&#10;Description automatically generated">
            <a:extLst>
              <a:ext uri="{FF2B5EF4-FFF2-40B4-BE49-F238E27FC236}">
                <a16:creationId xmlns:a16="http://schemas.microsoft.com/office/drawing/2014/main" id="{7AD3CF4A-8959-47A3-A258-274ACFE0B5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444" y="2406717"/>
            <a:ext cx="5481322" cy="7093476"/>
          </a:xfrm>
          <a:prstGeom prst="rect">
            <a:avLst/>
          </a:prstGeom>
        </p:spPr>
      </p:pic>
    </p:spTree>
    <p:extLst>
      <p:ext uri="{BB962C8B-B14F-4D97-AF65-F5344CB8AC3E}">
        <p14:creationId xmlns:p14="http://schemas.microsoft.com/office/powerpoint/2010/main" val="3281067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5088"/>
        </a:solidFill>
        <a:effectLst/>
      </p:bgPr>
    </p:bg>
    <p:spTree>
      <p:nvGrpSpPr>
        <p:cNvPr id="1" name=""/>
        <p:cNvGrpSpPr/>
        <p:nvPr/>
      </p:nvGrpSpPr>
      <p:grpSpPr>
        <a:xfrm>
          <a:off x="0" y="0"/>
          <a:ext cx="0" cy="0"/>
          <a:chOff x="0" y="0"/>
          <a:chExt cx="0" cy="0"/>
        </a:xfrm>
      </p:grpSpPr>
      <p:grpSp>
        <p:nvGrpSpPr>
          <p:cNvPr id="2" name="Group 2"/>
          <p:cNvGrpSpPr/>
          <p:nvPr/>
        </p:nvGrpSpPr>
        <p:grpSpPr>
          <a:xfrm>
            <a:off x="9114971" y="-908646"/>
            <a:ext cx="9296400" cy="7415680"/>
            <a:chOff x="0" y="0"/>
            <a:chExt cx="7992595" cy="6833945"/>
          </a:xfrm>
        </p:grpSpPr>
        <p:grpSp>
          <p:nvGrpSpPr>
            <p:cNvPr id="3" name="Group 3"/>
            <p:cNvGrpSpPr/>
            <p:nvPr/>
          </p:nvGrpSpPr>
          <p:grpSpPr>
            <a:xfrm rot="-10800000">
              <a:off x="1662677" y="514155"/>
              <a:ext cx="6329918" cy="6319790"/>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FFFFF"/>
              </a:solidFill>
            </p:spPr>
          </p:sp>
        </p:grpSp>
        <p:sp>
          <p:nvSpPr>
            <p:cNvPr id="5" name="AutoShape 5"/>
            <p:cNvSpPr/>
            <p:nvPr/>
          </p:nvSpPr>
          <p:spPr>
            <a:xfrm rot="-2700000">
              <a:off x="2636961" y="-1071046"/>
              <a:ext cx="72446" cy="7488461"/>
            </a:xfrm>
            <a:prstGeom prst="rect">
              <a:avLst/>
            </a:prstGeom>
            <a:solidFill>
              <a:srgbClr val="FFFFFF"/>
            </a:solidFill>
          </p:spPr>
        </p:sp>
      </p:grpSp>
      <p:sp>
        <p:nvSpPr>
          <p:cNvPr id="6" name="Rectangle 5">
            <a:extLst>
              <a:ext uri="{FF2B5EF4-FFF2-40B4-BE49-F238E27FC236}">
                <a16:creationId xmlns:a16="http://schemas.microsoft.com/office/drawing/2014/main" id="{C21F12D8-ADDA-48C5-864A-3512A95D4787}"/>
              </a:ext>
            </a:extLst>
          </p:cNvPr>
          <p:cNvSpPr/>
          <p:nvPr/>
        </p:nvSpPr>
        <p:spPr>
          <a:xfrm>
            <a:off x="762000" y="-1817290"/>
            <a:ext cx="18745200" cy="181728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4">
            <a:extLst>
              <a:ext uri="{FF2B5EF4-FFF2-40B4-BE49-F238E27FC236}">
                <a16:creationId xmlns:a16="http://schemas.microsoft.com/office/drawing/2014/main" id="{0DE2D590-159F-4917-B3A2-B6FF714F37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5766569" y="599725"/>
            <a:ext cx="2092614" cy="2943576"/>
          </a:xfrm>
          <a:prstGeom prst="rect">
            <a:avLst/>
          </a:prstGeom>
        </p:spPr>
      </p:pic>
      <p:sp>
        <p:nvSpPr>
          <p:cNvPr id="10" name="Rectangle 9">
            <a:extLst>
              <a:ext uri="{FF2B5EF4-FFF2-40B4-BE49-F238E27FC236}">
                <a16:creationId xmlns:a16="http://schemas.microsoft.com/office/drawing/2014/main" id="{DFCDD6AE-B7CD-4B57-98BA-2B36D77E14D8}"/>
              </a:ext>
            </a:extLst>
          </p:cNvPr>
          <p:cNvSpPr/>
          <p:nvPr/>
        </p:nvSpPr>
        <p:spPr>
          <a:xfrm>
            <a:off x="18288000" y="-350725"/>
            <a:ext cx="3200400" cy="1079012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31FC0B9-5ADF-457D-B42E-C85E612C00A3}"/>
              </a:ext>
            </a:extLst>
          </p:cNvPr>
          <p:cNvSpPr/>
          <p:nvPr/>
        </p:nvSpPr>
        <p:spPr>
          <a:xfrm>
            <a:off x="1752600" y="2293324"/>
            <a:ext cx="9613868" cy="1569660"/>
          </a:xfrm>
          <a:prstGeom prst="rect">
            <a:avLst/>
          </a:prstGeom>
        </p:spPr>
        <p:txBody>
          <a:bodyPr wrap="square">
            <a:spAutoFit/>
          </a:bodyPr>
          <a:lstStyle/>
          <a:p>
            <a:pPr algn="ctr"/>
            <a:r>
              <a:rPr lang="en-US" sz="9600" b="1" dirty="0" smtClean="0">
                <a:solidFill>
                  <a:srgbClr val="FFFBF0"/>
                </a:solidFill>
                <a:latin typeface="Trebuchet MS" panose="020B0603020202020204" pitchFamily="34" charset="0"/>
              </a:rPr>
              <a:t>Thank You!</a:t>
            </a:r>
            <a:endParaRPr lang="en-US" sz="9600" dirty="0">
              <a:latin typeface="Trebuchet MS" panose="020B0603020202020204" pitchFamily="34" charset="0"/>
            </a:endParaRPr>
          </a:p>
        </p:txBody>
      </p:sp>
      <p:sp>
        <p:nvSpPr>
          <p:cNvPr id="12" name="TextBox 11">
            <a:extLst>
              <a:ext uri="{FF2B5EF4-FFF2-40B4-BE49-F238E27FC236}">
                <a16:creationId xmlns:a16="http://schemas.microsoft.com/office/drawing/2014/main" id="{40A06834-DEE7-4F19-B5DB-6934E308D98B}"/>
              </a:ext>
            </a:extLst>
          </p:cNvPr>
          <p:cNvSpPr txBox="1"/>
          <p:nvPr/>
        </p:nvSpPr>
        <p:spPr>
          <a:xfrm>
            <a:off x="5320249" y="4129980"/>
            <a:ext cx="4864932" cy="4216539"/>
          </a:xfrm>
          <a:prstGeom prst="rect">
            <a:avLst/>
          </a:prstGeom>
          <a:noFill/>
        </p:spPr>
        <p:txBody>
          <a:bodyPr wrap="square" rtlCol="0">
            <a:spAutoFit/>
          </a:bodyPr>
          <a:lstStyle/>
          <a:p>
            <a:pPr>
              <a:spcBef>
                <a:spcPts val="1200"/>
              </a:spcBef>
              <a:spcAft>
                <a:spcPts val="1200"/>
              </a:spcAft>
            </a:pPr>
            <a:r>
              <a:rPr lang="en-US" sz="2400" dirty="0" smtClean="0">
                <a:solidFill>
                  <a:schemeClr val="bg1"/>
                </a:solidFill>
                <a:latin typeface="Trebuchet MS" panose="020B0603020202020204" pitchFamily="34" charset="0"/>
              </a:rPr>
              <a:t>Chris Campany</a:t>
            </a:r>
            <a:endParaRPr lang="en-US" sz="2400" dirty="0">
              <a:solidFill>
                <a:schemeClr val="bg1"/>
              </a:solidFill>
              <a:latin typeface="Trebuchet MS" panose="020B0603020202020204" pitchFamily="34" charset="0"/>
            </a:endParaRPr>
          </a:p>
          <a:p>
            <a:pPr>
              <a:spcBef>
                <a:spcPts val="1200"/>
              </a:spcBef>
              <a:spcAft>
                <a:spcPts val="1200"/>
              </a:spcAft>
            </a:pPr>
            <a:r>
              <a:rPr lang="en-US" sz="2400" dirty="0" smtClean="0">
                <a:solidFill>
                  <a:schemeClr val="bg1"/>
                </a:solidFill>
                <a:latin typeface="Trebuchet MS" panose="020B0603020202020204" pitchFamily="34" charset="0"/>
              </a:rPr>
              <a:t>Executive Director</a:t>
            </a:r>
          </a:p>
          <a:p>
            <a:pPr>
              <a:spcBef>
                <a:spcPts val="1200"/>
              </a:spcBef>
              <a:spcAft>
                <a:spcPts val="1200"/>
              </a:spcAft>
            </a:pPr>
            <a:r>
              <a:rPr lang="en-US" sz="2400" dirty="0" smtClean="0">
                <a:solidFill>
                  <a:schemeClr val="bg1"/>
                </a:solidFill>
                <a:latin typeface="Trebuchet MS" panose="020B0603020202020204" pitchFamily="34" charset="0"/>
              </a:rPr>
              <a:t>Windham Regional Commission (WRC)</a:t>
            </a:r>
            <a:endParaRPr lang="en-US" sz="2400" dirty="0">
              <a:solidFill>
                <a:schemeClr val="bg1"/>
              </a:solidFill>
              <a:latin typeface="Trebuchet MS" panose="020B0603020202020204" pitchFamily="34" charset="0"/>
            </a:endParaRPr>
          </a:p>
          <a:p>
            <a:pPr>
              <a:spcBef>
                <a:spcPts val="1200"/>
              </a:spcBef>
              <a:spcAft>
                <a:spcPts val="1200"/>
              </a:spcAft>
            </a:pPr>
            <a:r>
              <a:rPr lang="en-US" sz="2400" dirty="0">
                <a:solidFill>
                  <a:schemeClr val="bg1"/>
                </a:solidFill>
                <a:latin typeface="Trebuchet MS" panose="020B0603020202020204" pitchFamily="34" charset="0"/>
              </a:rPr>
              <a:t> </a:t>
            </a:r>
            <a:r>
              <a:rPr lang="en-US" sz="2400" dirty="0" smtClean="0">
                <a:solidFill>
                  <a:schemeClr val="bg1"/>
                </a:solidFill>
                <a:latin typeface="Trebuchet MS" panose="020B0603020202020204" pitchFamily="34" charset="0"/>
              </a:rPr>
              <a:t>ccampany@windhamregional.org</a:t>
            </a:r>
            <a:endParaRPr lang="en-US" sz="2400" dirty="0">
              <a:solidFill>
                <a:schemeClr val="bg1"/>
              </a:solidFill>
              <a:latin typeface="Trebuchet MS" panose="020B0603020202020204" pitchFamily="34" charset="0"/>
            </a:endParaRPr>
          </a:p>
          <a:p>
            <a:pPr>
              <a:spcBef>
                <a:spcPts val="1200"/>
              </a:spcBef>
              <a:spcAft>
                <a:spcPts val="1200"/>
              </a:spcAft>
            </a:pPr>
            <a:r>
              <a:rPr lang="en-US" sz="2400" dirty="0">
                <a:solidFill>
                  <a:schemeClr val="bg1"/>
                </a:solidFill>
                <a:latin typeface="Trebuchet MS" panose="020B0603020202020204" pitchFamily="34" charset="0"/>
              </a:rPr>
              <a:t>(802) </a:t>
            </a:r>
            <a:r>
              <a:rPr lang="en-US" sz="2400" dirty="0" smtClean="0">
                <a:solidFill>
                  <a:schemeClr val="bg1"/>
                </a:solidFill>
                <a:latin typeface="Trebuchet MS" panose="020B0603020202020204" pitchFamily="34" charset="0"/>
              </a:rPr>
              <a:t>257-4547, ext. 106</a:t>
            </a:r>
            <a:r>
              <a:rPr lang="en-US" sz="2400" dirty="0">
                <a:solidFill>
                  <a:schemeClr val="bg1"/>
                </a:solidFill>
                <a:latin typeface="Trebuchet MS" panose="020B0603020202020204" pitchFamily="34" charset="0"/>
              </a:rPr>
              <a:t>	</a:t>
            </a:r>
            <a:endParaRPr lang="en-US" sz="2400" dirty="0" smtClean="0">
              <a:solidFill>
                <a:schemeClr val="bg1"/>
              </a:solidFill>
              <a:latin typeface="Trebuchet MS" panose="020B0603020202020204" pitchFamily="34" charset="0"/>
            </a:endParaRPr>
          </a:p>
          <a:p>
            <a:pPr>
              <a:spcBef>
                <a:spcPts val="1200"/>
              </a:spcBef>
              <a:spcAft>
                <a:spcPts val="1200"/>
              </a:spcAft>
            </a:pPr>
            <a:r>
              <a:rPr lang="en-US" sz="2400" dirty="0">
                <a:solidFill>
                  <a:schemeClr val="tx2"/>
                </a:solidFill>
                <a:latin typeface="Trebuchet MS" panose="020B0603020202020204" pitchFamily="34" charset="0"/>
                <a:hlinkClick r:id="rId5"/>
              </a:rPr>
              <a:t>www.windhamregional.org</a:t>
            </a:r>
            <a:endParaRPr lang="en-US" sz="2400" dirty="0">
              <a:solidFill>
                <a:schemeClr val="tx2"/>
              </a:solidFill>
              <a:latin typeface="Trebuchet MS" panose="020B0603020202020204" pitchFamily="34" charset="0"/>
            </a:endParaRPr>
          </a:p>
        </p:txBody>
      </p:sp>
      <p:sp>
        <p:nvSpPr>
          <p:cNvPr id="13" name="TextBox 12">
            <a:extLst>
              <a:ext uri="{FF2B5EF4-FFF2-40B4-BE49-F238E27FC236}">
                <a16:creationId xmlns:a16="http://schemas.microsoft.com/office/drawing/2014/main" id="{40A06834-DEE7-4F19-B5DB-6934E308D98B}"/>
              </a:ext>
            </a:extLst>
          </p:cNvPr>
          <p:cNvSpPr txBox="1"/>
          <p:nvPr/>
        </p:nvSpPr>
        <p:spPr>
          <a:xfrm>
            <a:off x="570355" y="4147457"/>
            <a:ext cx="3886200" cy="6678751"/>
          </a:xfrm>
          <a:prstGeom prst="rect">
            <a:avLst/>
          </a:prstGeom>
          <a:noFill/>
        </p:spPr>
        <p:txBody>
          <a:bodyPr wrap="square" rtlCol="0">
            <a:spAutoFit/>
          </a:bodyPr>
          <a:lstStyle/>
          <a:p>
            <a:pPr>
              <a:spcBef>
                <a:spcPts val="1200"/>
              </a:spcBef>
              <a:spcAft>
                <a:spcPts val="1200"/>
              </a:spcAft>
            </a:pPr>
            <a:r>
              <a:rPr lang="en-US" sz="2400" dirty="0">
                <a:solidFill>
                  <a:schemeClr val="bg1"/>
                </a:solidFill>
                <a:latin typeface="Trebuchet MS" panose="020B0603020202020204" pitchFamily="34" charset="0"/>
              </a:rPr>
              <a:t>Katie Buckley</a:t>
            </a:r>
          </a:p>
          <a:p>
            <a:pPr>
              <a:spcBef>
                <a:spcPts val="1200"/>
              </a:spcBef>
              <a:spcAft>
                <a:spcPts val="1200"/>
              </a:spcAft>
            </a:pPr>
            <a:r>
              <a:rPr lang="en-US" sz="2400" dirty="0">
                <a:solidFill>
                  <a:schemeClr val="bg1"/>
                </a:solidFill>
                <a:latin typeface="Trebuchet MS" panose="020B0603020202020204" pitchFamily="34" charset="0"/>
              </a:rPr>
              <a:t>Director, ARPA Assistance and Coordination </a:t>
            </a:r>
            <a:r>
              <a:rPr lang="en-US" sz="2400" dirty="0" smtClean="0">
                <a:solidFill>
                  <a:schemeClr val="bg1"/>
                </a:solidFill>
                <a:latin typeface="Trebuchet MS" panose="020B0603020202020204" pitchFamily="34" charset="0"/>
              </a:rPr>
              <a:t>Program</a:t>
            </a:r>
          </a:p>
          <a:p>
            <a:pPr>
              <a:spcBef>
                <a:spcPts val="1200"/>
              </a:spcBef>
              <a:spcAft>
                <a:spcPts val="1200"/>
              </a:spcAft>
            </a:pPr>
            <a:r>
              <a:rPr lang="en-US" sz="2400" dirty="0" smtClean="0">
                <a:solidFill>
                  <a:schemeClr val="bg1"/>
                </a:solidFill>
                <a:latin typeface="Trebuchet MS" panose="020B0603020202020204" pitchFamily="34" charset="0"/>
              </a:rPr>
              <a:t>Vermont League of Cities &amp; Towns</a:t>
            </a:r>
            <a:endParaRPr lang="en-US" sz="2400" dirty="0">
              <a:solidFill>
                <a:schemeClr val="bg1"/>
              </a:solidFill>
              <a:latin typeface="Trebuchet MS" panose="020B0603020202020204" pitchFamily="34" charset="0"/>
            </a:endParaRPr>
          </a:p>
          <a:p>
            <a:pPr>
              <a:spcBef>
                <a:spcPts val="1200"/>
              </a:spcBef>
              <a:spcAft>
                <a:spcPts val="1200"/>
              </a:spcAft>
            </a:pPr>
            <a:r>
              <a:rPr lang="en-US" sz="2400" dirty="0">
                <a:solidFill>
                  <a:schemeClr val="bg1"/>
                </a:solidFill>
                <a:latin typeface="Trebuchet MS" panose="020B0603020202020204" pitchFamily="34" charset="0"/>
              </a:rPr>
              <a:t>kbuckley@vlct.org  </a:t>
            </a:r>
          </a:p>
          <a:p>
            <a:pPr>
              <a:spcBef>
                <a:spcPts val="1200"/>
              </a:spcBef>
              <a:spcAft>
                <a:spcPts val="1200"/>
              </a:spcAft>
            </a:pPr>
            <a:r>
              <a:rPr lang="en-US" sz="2400" dirty="0">
                <a:solidFill>
                  <a:schemeClr val="bg1"/>
                </a:solidFill>
                <a:latin typeface="Trebuchet MS" panose="020B0603020202020204" pitchFamily="34" charset="0"/>
              </a:rPr>
              <a:t>ARPA@vlct.org</a:t>
            </a:r>
          </a:p>
          <a:p>
            <a:pPr>
              <a:spcBef>
                <a:spcPts val="1200"/>
              </a:spcBef>
              <a:spcAft>
                <a:spcPts val="1200"/>
              </a:spcAft>
            </a:pPr>
            <a:r>
              <a:rPr lang="en-US" sz="2400" dirty="0">
                <a:solidFill>
                  <a:schemeClr val="bg1"/>
                </a:solidFill>
                <a:latin typeface="Trebuchet MS" panose="020B0603020202020204" pitchFamily="34" charset="0"/>
              </a:rPr>
              <a:t>(802) </a:t>
            </a:r>
            <a:r>
              <a:rPr lang="en-US" sz="2400" dirty="0" smtClean="0">
                <a:solidFill>
                  <a:schemeClr val="bg1"/>
                </a:solidFill>
                <a:latin typeface="Trebuchet MS" panose="020B0603020202020204" pitchFamily="34" charset="0"/>
              </a:rPr>
              <a:t>343-6323</a:t>
            </a:r>
            <a:r>
              <a:rPr lang="en-US" sz="2400" dirty="0">
                <a:solidFill>
                  <a:schemeClr val="bg1"/>
                </a:solidFill>
                <a:latin typeface="Trebuchet MS" panose="020B0603020202020204" pitchFamily="34" charset="0"/>
              </a:rPr>
              <a:t>	</a:t>
            </a:r>
            <a:endParaRPr lang="en-US" sz="2400" dirty="0" smtClean="0">
              <a:solidFill>
                <a:schemeClr val="bg1"/>
              </a:solidFill>
              <a:latin typeface="Trebuchet MS" panose="020B0603020202020204" pitchFamily="34" charset="0"/>
            </a:endParaRPr>
          </a:p>
          <a:p>
            <a:pPr>
              <a:spcBef>
                <a:spcPts val="1200"/>
              </a:spcBef>
              <a:spcAft>
                <a:spcPts val="1200"/>
              </a:spcAft>
            </a:pPr>
            <a:r>
              <a:rPr lang="en-US" sz="2400" dirty="0">
                <a:solidFill>
                  <a:schemeClr val="tx2"/>
                </a:solidFill>
                <a:latin typeface="Trebuchet MS" panose="020B0603020202020204" pitchFamily="34" charset="0"/>
                <a:hlinkClick r:id="rId6"/>
              </a:rPr>
              <a:t>https://www.vlct.org/resources/american-rescue-plan-information</a:t>
            </a:r>
            <a:endParaRPr lang="en-US" sz="2400" dirty="0">
              <a:solidFill>
                <a:schemeClr val="tx2"/>
              </a:solidFill>
              <a:latin typeface="Trebuchet MS" panose="020B0603020202020204" pitchFamily="34" charset="0"/>
            </a:endParaRPr>
          </a:p>
          <a:p>
            <a:pPr>
              <a:spcBef>
                <a:spcPts val="1200"/>
              </a:spcBef>
              <a:spcAft>
                <a:spcPts val="1200"/>
              </a:spcAft>
            </a:pPr>
            <a:endParaRPr lang="en-US" sz="2400" dirty="0">
              <a:solidFill>
                <a:schemeClr val="bg1"/>
              </a:solidFill>
              <a:latin typeface="Trebuchet MS" panose="020B0603020202020204" pitchFamily="34" charset="0"/>
            </a:endParaRPr>
          </a:p>
        </p:txBody>
      </p:sp>
      <p:sp>
        <p:nvSpPr>
          <p:cNvPr id="14" name="TextBox 13">
            <a:extLst>
              <a:ext uri="{FF2B5EF4-FFF2-40B4-BE49-F238E27FC236}">
                <a16:creationId xmlns:a16="http://schemas.microsoft.com/office/drawing/2014/main" id="{40A06834-DEE7-4F19-B5DB-6934E308D98B}"/>
              </a:ext>
            </a:extLst>
          </p:cNvPr>
          <p:cNvSpPr txBox="1"/>
          <p:nvPr/>
        </p:nvSpPr>
        <p:spPr>
          <a:xfrm>
            <a:off x="11048875" y="4129980"/>
            <a:ext cx="5948801" cy="4893647"/>
          </a:xfrm>
          <a:prstGeom prst="rect">
            <a:avLst/>
          </a:prstGeom>
          <a:noFill/>
        </p:spPr>
        <p:txBody>
          <a:bodyPr wrap="square" rtlCol="0">
            <a:spAutoFit/>
          </a:bodyPr>
          <a:lstStyle/>
          <a:p>
            <a:pPr>
              <a:spcBef>
                <a:spcPts val="1200"/>
              </a:spcBef>
              <a:spcAft>
                <a:spcPts val="1200"/>
              </a:spcAft>
            </a:pPr>
            <a:r>
              <a:rPr lang="en-US" sz="2400" dirty="0" smtClean="0">
                <a:solidFill>
                  <a:schemeClr val="bg1"/>
                </a:solidFill>
                <a:latin typeface="Trebuchet MS" panose="020B0603020202020204" pitchFamily="34" charset="0"/>
              </a:rPr>
              <a:t>Jim Sullivan</a:t>
            </a:r>
            <a:endParaRPr lang="en-US" sz="2400" dirty="0">
              <a:solidFill>
                <a:schemeClr val="bg1"/>
              </a:solidFill>
              <a:latin typeface="Trebuchet MS" panose="020B0603020202020204" pitchFamily="34" charset="0"/>
            </a:endParaRPr>
          </a:p>
          <a:p>
            <a:pPr>
              <a:spcBef>
                <a:spcPts val="1200"/>
              </a:spcBef>
              <a:spcAft>
                <a:spcPts val="1200"/>
              </a:spcAft>
            </a:pPr>
            <a:r>
              <a:rPr lang="en-US" sz="2400" dirty="0" smtClean="0">
                <a:solidFill>
                  <a:schemeClr val="bg1"/>
                </a:solidFill>
                <a:latin typeface="Trebuchet MS" panose="020B0603020202020204" pitchFamily="34" charset="0"/>
              </a:rPr>
              <a:t>Executive Director</a:t>
            </a:r>
            <a:endParaRPr lang="en-US" sz="2400" dirty="0">
              <a:solidFill>
                <a:schemeClr val="bg1"/>
              </a:solidFill>
              <a:latin typeface="Trebuchet MS" panose="020B0603020202020204" pitchFamily="34" charset="0"/>
            </a:endParaRPr>
          </a:p>
          <a:p>
            <a:pPr>
              <a:spcBef>
                <a:spcPts val="1200"/>
              </a:spcBef>
              <a:spcAft>
                <a:spcPts val="1200"/>
              </a:spcAft>
            </a:pPr>
            <a:r>
              <a:rPr lang="en-US" sz="2400" dirty="0" smtClean="0">
                <a:solidFill>
                  <a:schemeClr val="bg1"/>
                </a:solidFill>
                <a:latin typeface="Trebuchet MS" panose="020B0603020202020204" pitchFamily="34" charset="0"/>
              </a:rPr>
              <a:t>Bennington County Regional Commission (BCRC)</a:t>
            </a:r>
          </a:p>
          <a:p>
            <a:pPr>
              <a:spcBef>
                <a:spcPts val="1200"/>
              </a:spcBef>
              <a:spcAft>
                <a:spcPts val="1200"/>
              </a:spcAft>
            </a:pPr>
            <a:r>
              <a:rPr lang="en-US" sz="2400" dirty="0" smtClean="0">
                <a:solidFill>
                  <a:schemeClr val="bg1"/>
                </a:solidFill>
                <a:latin typeface="Trebuchet MS" panose="020B0603020202020204" pitchFamily="34" charset="0"/>
              </a:rPr>
              <a:t>Jsullivan</a:t>
            </a:r>
            <a:r>
              <a:rPr lang="en-US" sz="2400" dirty="0" smtClean="0">
                <a:solidFill>
                  <a:schemeClr val="bg1"/>
                </a:solidFill>
                <a:latin typeface="Trebuchet MS" panose="020B0603020202020204" pitchFamily="34" charset="0"/>
              </a:rPr>
              <a:t>@bcrcvt.org</a:t>
            </a:r>
            <a:endParaRPr lang="en-US" sz="2400" dirty="0">
              <a:solidFill>
                <a:schemeClr val="bg1"/>
              </a:solidFill>
              <a:latin typeface="Trebuchet MS" panose="020B0603020202020204" pitchFamily="34" charset="0"/>
            </a:endParaRPr>
          </a:p>
          <a:p>
            <a:pPr>
              <a:spcBef>
                <a:spcPts val="1200"/>
              </a:spcBef>
              <a:spcAft>
                <a:spcPts val="1200"/>
              </a:spcAft>
            </a:pPr>
            <a:r>
              <a:rPr lang="en-US" sz="2400" dirty="0" smtClean="0">
                <a:solidFill>
                  <a:schemeClr val="bg1"/>
                </a:solidFill>
                <a:latin typeface="Trebuchet MS" panose="020B0603020202020204" pitchFamily="34" charset="0"/>
              </a:rPr>
              <a:t>(</a:t>
            </a:r>
            <a:r>
              <a:rPr lang="en-US" sz="2400" dirty="0">
                <a:solidFill>
                  <a:schemeClr val="bg1"/>
                </a:solidFill>
                <a:latin typeface="Trebuchet MS" panose="020B0603020202020204" pitchFamily="34" charset="0"/>
              </a:rPr>
              <a:t>802) </a:t>
            </a:r>
            <a:r>
              <a:rPr lang="en-US" sz="2400" dirty="0" smtClean="0">
                <a:solidFill>
                  <a:schemeClr val="bg1"/>
                </a:solidFill>
                <a:latin typeface="Trebuchet MS" panose="020B0603020202020204" pitchFamily="34" charset="0"/>
              </a:rPr>
              <a:t>442-0713, ext. 5</a:t>
            </a:r>
            <a:endParaRPr lang="en-US" sz="2400" dirty="0" smtClean="0">
              <a:solidFill>
                <a:schemeClr val="bg1"/>
              </a:solidFill>
              <a:latin typeface="Trebuchet MS" panose="020B0603020202020204" pitchFamily="34" charset="0"/>
            </a:endParaRPr>
          </a:p>
          <a:p>
            <a:pPr>
              <a:spcBef>
                <a:spcPts val="1200"/>
              </a:spcBef>
              <a:spcAft>
                <a:spcPts val="1200"/>
              </a:spcAft>
            </a:pPr>
            <a:r>
              <a:rPr lang="en-US" sz="2400" dirty="0" smtClean="0">
                <a:solidFill>
                  <a:schemeClr val="bg1"/>
                </a:solidFill>
                <a:latin typeface="Trebuchet MS" panose="020B0603020202020204" pitchFamily="34" charset="0"/>
                <a:hlinkClick r:id="rId7"/>
              </a:rPr>
              <a:t>http://www.bcrcvt.org/</a:t>
            </a:r>
            <a:endParaRPr lang="en-US" sz="2400" dirty="0" smtClean="0">
              <a:solidFill>
                <a:schemeClr val="bg1"/>
              </a:solidFill>
              <a:latin typeface="Trebuchet MS" panose="020B0603020202020204" pitchFamily="34" charset="0"/>
            </a:endParaRPr>
          </a:p>
          <a:p>
            <a:pPr>
              <a:spcBef>
                <a:spcPts val="1200"/>
              </a:spcBef>
              <a:spcAft>
                <a:spcPts val="1200"/>
              </a:spcAft>
            </a:pPr>
            <a:endParaRPr lang="en-US" sz="2400" dirty="0">
              <a:solidFill>
                <a:schemeClr val="bg1"/>
              </a:solidFill>
              <a:latin typeface="Trebuchet MS" panose="020B0603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5088"/>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02194" y="1815369"/>
            <a:ext cx="2554692" cy="1507096"/>
            <a:chOff x="0" y="0"/>
            <a:chExt cx="6350000" cy="5499100"/>
          </a:xfrm>
        </p:grpSpPr>
        <p:sp>
          <p:nvSpPr>
            <p:cNvPr id="3" name="Freeform 3"/>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5581AF"/>
            </a:solidFill>
          </p:spPr>
        </p:sp>
      </p:grpSp>
      <p:grpSp>
        <p:nvGrpSpPr>
          <p:cNvPr id="4" name="Group 4"/>
          <p:cNvGrpSpPr/>
          <p:nvPr/>
        </p:nvGrpSpPr>
        <p:grpSpPr>
          <a:xfrm rot="-5400000">
            <a:off x="16735502" y="6964535"/>
            <a:ext cx="2554692" cy="1507096"/>
            <a:chOff x="0" y="0"/>
            <a:chExt cx="6350000" cy="5499100"/>
          </a:xfrm>
        </p:grpSpPr>
        <p:sp>
          <p:nvSpPr>
            <p:cNvPr id="5" name="Freeform 5"/>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5581AF"/>
            </a:solidFill>
          </p:spPr>
        </p:sp>
      </p:grpSp>
      <p:sp>
        <p:nvSpPr>
          <p:cNvPr id="6" name="Rectangle 5">
            <a:extLst>
              <a:ext uri="{FF2B5EF4-FFF2-40B4-BE49-F238E27FC236}">
                <a16:creationId xmlns:a16="http://schemas.microsoft.com/office/drawing/2014/main" id="{ABF62F66-5054-4024-99B2-F0398A10B3AF}"/>
              </a:ext>
            </a:extLst>
          </p:cNvPr>
          <p:cNvSpPr/>
          <p:nvPr/>
        </p:nvSpPr>
        <p:spPr>
          <a:xfrm>
            <a:off x="-3200400" y="974383"/>
            <a:ext cx="3200400" cy="67437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8599F583-1FDE-403A-8160-C686F27EB700}"/>
              </a:ext>
            </a:extLst>
          </p:cNvPr>
          <p:cNvSpPr/>
          <p:nvPr/>
        </p:nvSpPr>
        <p:spPr>
          <a:xfrm>
            <a:off x="18288000" y="3695700"/>
            <a:ext cx="3200400" cy="67437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CF9E06C0-9FE6-4DF0-AD24-45D80209FD28}"/>
              </a:ext>
            </a:extLst>
          </p:cNvPr>
          <p:cNvSpPr txBox="1"/>
          <p:nvPr/>
        </p:nvSpPr>
        <p:spPr>
          <a:xfrm>
            <a:off x="1828800" y="2132012"/>
            <a:ext cx="14364959" cy="7355860"/>
          </a:xfrm>
          <a:prstGeom prst="rect">
            <a:avLst/>
          </a:prstGeom>
          <a:noFill/>
        </p:spPr>
        <p:txBody>
          <a:bodyPr wrap="square" rtlCol="0">
            <a:spAutoFit/>
          </a:bodyPr>
          <a:lstStyle/>
          <a:p>
            <a:pPr marL="571500" indent="-571500">
              <a:spcBef>
                <a:spcPts val="1200"/>
              </a:spcBef>
              <a:spcAft>
                <a:spcPts val="1200"/>
              </a:spcAft>
              <a:buFont typeface="Arial" panose="020B0604020202020204" pitchFamily="34" charset="0"/>
              <a:buChar char="•"/>
            </a:pPr>
            <a:r>
              <a:rPr lang="en-US" sz="3200" dirty="0" smtClean="0">
                <a:solidFill>
                  <a:schemeClr val="bg1"/>
                </a:solidFill>
                <a:latin typeface="Arial" panose="020B0604020202020204" pitchFamily="34" charset="0"/>
                <a:cs typeface="Arial" panose="020B0604020202020204" pitchFamily="34" charset="0"/>
              </a:rPr>
              <a:t>American Rescue Plan Act (ARPA) – $1.9 trillion stimulus package signed into law March 11, 2021</a:t>
            </a:r>
          </a:p>
          <a:p>
            <a:pPr marL="571500" indent="-571500">
              <a:spcBef>
                <a:spcPts val="1200"/>
              </a:spcBef>
              <a:spcAft>
                <a:spcPts val="1200"/>
              </a:spcAft>
              <a:buFont typeface="Arial" panose="020B0604020202020204" pitchFamily="34" charset="0"/>
              <a:buChar char="•"/>
            </a:pPr>
            <a:r>
              <a:rPr lang="en-US" sz="3200" dirty="0" smtClean="0">
                <a:solidFill>
                  <a:schemeClr val="bg1"/>
                </a:solidFill>
                <a:latin typeface="Arial" panose="020B0604020202020204" pitchFamily="34" charset="0"/>
                <a:cs typeface="Arial" panose="020B0604020202020204" pitchFamily="34" charset="0"/>
              </a:rPr>
              <a:t>Purpose – </a:t>
            </a:r>
            <a:r>
              <a:rPr lang="en-US" sz="3200" dirty="0">
                <a:solidFill>
                  <a:schemeClr val="bg1"/>
                </a:solidFill>
                <a:latin typeface="Arial" panose="020B0604020202020204" pitchFamily="34" charset="0"/>
                <a:cs typeface="Arial" panose="020B0604020202020204" pitchFamily="34" charset="0"/>
              </a:rPr>
              <a:t>C</a:t>
            </a:r>
            <a:r>
              <a:rPr lang="en-US" sz="3200" dirty="0" smtClean="0">
                <a:solidFill>
                  <a:schemeClr val="bg1"/>
                </a:solidFill>
                <a:latin typeface="Arial" panose="020B0604020202020204" pitchFamily="34" charset="0"/>
                <a:cs typeface="Arial" panose="020B0604020202020204" pitchFamily="34" charset="0"/>
              </a:rPr>
              <a:t>ombat the COVID-19 pandemic, including health and economic impacts</a:t>
            </a:r>
          </a:p>
          <a:p>
            <a:pPr marL="571500" indent="-571500">
              <a:spcBef>
                <a:spcPts val="1200"/>
              </a:spcBef>
              <a:spcAft>
                <a:spcPts val="1200"/>
              </a:spcAft>
              <a:buFont typeface="Arial" panose="020B0604020202020204" pitchFamily="34" charset="0"/>
              <a:buChar char="•"/>
            </a:pPr>
            <a:r>
              <a:rPr lang="en-US" sz="3200" dirty="0" smtClean="0">
                <a:solidFill>
                  <a:schemeClr val="bg1"/>
                </a:solidFill>
                <a:latin typeface="Arial" panose="020B0604020202020204" pitchFamily="34" charset="0"/>
                <a:cs typeface="Arial" panose="020B0604020202020204" pitchFamily="34" charset="0"/>
              </a:rPr>
              <a:t>$350 billion for eligible state, local, territorial and Tribal governments through the Coronavirus State and Local Fiscal Recovery Funds</a:t>
            </a:r>
          </a:p>
          <a:p>
            <a:pPr marL="571500" indent="-571500">
              <a:spcBef>
                <a:spcPts val="1200"/>
              </a:spcBef>
              <a:spcAft>
                <a:spcPts val="1200"/>
              </a:spcAft>
              <a:buFont typeface="Arial" panose="020B0604020202020204" pitchFamily="34" charset="0"/>
              <a:buChar char="•"/>
            </a:pPr>
            <a:r>
              <a:rPr lang="en-US" sz="3200" dirty="0" smtClean="0">
                <a:solidFill>
                  <a:schemeClr val="bg1"/>
                </a:solidFill>
                <a:latin typeface="Arial" panose="020B0604020202020204" pitchFamily="34" charset="0"/>
                <a:cs typeface="Arial" panose="020B0604020202020204" pitchFamily="34" charset="0"/>
              </a:rPr>
              <a:t>The money will be distributed through the U.S. Department of the Treasury </a:t>
            </a:r>
          </a:p>
          <a:p>
            <a:pPr marL="571500" indent="-571500">
              <a:spcBef>
                <a:spcPts val="1200"/>
              </a:spcBef>
              <a:spcAft>
                <a:spcPts val="1200"/>
              </a:spcAft>
              <a:buFont typeface="Arial" panose="020B0604020202020204" pitchFamily="34" charset="0"/>
              <a:buChar char="•"/>
            </a:pPr>
            <a:r>
              <a:rPr lang="en-US" sz="3200" dirty="0" smtClean="0">
                <a:solidFill>
                  <a:schemeClr val="bg1"/>
                </a:solidFill>
                <a:latin typeface="Arial" panose="020B0604020202020204" pitchFamily="34" charset="0"/>
                <a:cs typeface="Arial" panose="020B0604020202020204" pitchFamily="34" charset="0"/>
              </a:rPr>
              <a:t>It is subject to the requirements specified in the </a:t>
            </a:r>
            <a:r>
              <a:rPr lang="en-US" sz="3200" dirty="0" smtClean="0">
                <a:solidFill>
                  <a:schemeClr val="bg1"/>
                </a:solidFill>
                <a:latin typeface="Arial" panose="020B0604020202020204" pitchFamily="34" charset="0"/>
                <a:cs typeface="Arial" panose="020B0604020202020204" pitchFamily="34" charset="0"/>
                <a:hlinkClick r:id="rId2"/>
              </a:rPr>
              <a:t>Interim Final Rule</a:t>
            </a:r>
            <a:r>
              <a:rPr lang="en-US" sz="3200" dirty="0" smtClean="0">
                <a:solidFill>
                  <a:schemeClr val="bg1"/>
                </a:solidFill>
                <a:latin typeface="Arial" panose="020B0604020202020204" pitchFamily="34" charset="0"/>
                <a:cs typeface="Arial" panose="020B0604020202020204" pitchFamily="34" charset="0"/>
              </a:rPr>
              <a:t> adopted by Treasury on May 10, 2021</a:t>
            </a:r>
          </a:p>
          <a:p>
            <a:pPr marL="571500" indent="-571500">
              <a:spcBef>
                <a:spcPts val="1200"/>
              </a:spcBef>
              <a:spcAft>
                <a:spcPts val="1200"/>
              </a:spcAft>
              <a:buFont typeface="Arial" panose="020B0604020202020204" pitchFamily="34" charset="0"/>
              <a:buChar char="•"/>
            </a:pPr>
            <a:r>
              <a:rPr lang="en-US" sz="3200" dirty="0" smtClean="0">
                <a:solidFill>
                  <a:schemeClr val="bg1"/>
                </a:solidFill>
                <a:latin typeface="Arial" panose="020B0604020202020204" pitchFamily="34" charset="0"/>
                <a:cs typeface="Arial" panose="020B0604020202020204" pitchFamily="34" charset="0"/>
              </a:rPr>
              <a:t>The Final Rule is expected to be released sometime before the end of 2021</a:t>
            </a:r>
          </a:p>
          <a:p>
            <a:pPr marL="571500" indent="-571500">
              <a:spcBef>
                <a:spcPts val="1200"/>
              </a:spcBef>
              <a:spcAft>
                <a:spcPts val="1200"/>
              </a:spcAft>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2B9CBE9-3DB7-4D07-8B2C-8703D964C931}"/>
              </a:ext>
            </a:extLst>
          </p:cNvPr>
          <p:cNvSpPr txBox="1"/>
          <p:nvPr/>
        </p:nvSpPr>
        <p:spPr>
          <a:xfrm>
            <a:off x="533400" y="260593"/>
            <a:ext cx="17036143" cy="923330"/>
          </a:xfrm>
          <a:prstGeom prst="rect">
            <a:avLst/>
          </a:prstGeom>
          <a:noFill/>
        </p:spPr>
        <p:txBody>
          <a:bodyPr wrap="square" rtlCol="0">
            <a:spAutoFit/>
          </a:bodyPr>
          <a:lstStyle/>
          <a:p>
            <a:pPr algn="ctr"/>
            <a:r>
              <a:rPr lang="en-US" sz="5400" b="1" dirty="0" smtClean="0">
                <a:solidFill>
                  <a:schemeClr val="bg1"/>
                </a:solidFill>
                <a:latin typeface="Trebuchet MS" panose="020B0603020202020204" pitchFamily="34" charset="0"/>
              </a:rPr>
              <a:t>American Rescue Plan Act </a:t>
            </a:r>
          </a:p>
        </p:txBody>
      </p:sp>
    </p:spTree>
    <p:extLst>
      <p:ext uri="{BB962C8B-B14F-4D97-AF65-F5344CB8AC3E}">
        <p14:creationId xmlns:p14="http://schemas.microsoft.com/office/powerpoint/2010/main" val="1833373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5088"/>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02194" y="1815369"/>
            <a:ext cx="2554692" cy="1507096"/>
            <a:chOff x="0" y="0"/>
            <a:chExt cx="6350000" cy="5499100"/>
          </a:xfrm>
        </p:grpSpPr>
        <p:sp>
          <p:nvSpPr>
            <p:cNvPr id="3" name="Freeform 3"/>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5581AF"/>
            </a:solidFill>
          </p:spPr>
        </p:sp>
      </p:grpSp>
      <p:grpSp>
        <p:nvGrpSpPr>
          <p:cNvPr id="4" name="Group 4"/>
          <p:cNvGrpSpPr/>
          <p:nvPr/>
        </p:nvGrpSpPr>
        <p:grpSpPr>
          <a:xfrm rot="-5400000">
            <a:off x="16735502" y="6964535"/>
            <a:ext cx="2554692" cy="1507096"/>
            <a:chOff x="0" y="0"/>
            <a:chExt cx="6350000" cy="5499100"/>
          </a:xfrm>
        </p:grpSpPr>
        <p:sp>
          <p:nvSpPr>
            <p:cNvPr id="5" name="Freeform 5"/>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5581AF"/>
            </a:solidFill>
          </p:spPr>
        </p:sp>
      </p:grpSp>
      <p:sp>
        <p:nvSpPr>
          <p:cNvPr id="6" name="Rectangle 5">
            <a:extLst>
              <a:ext uri="{FF2B5EF4-FFF2-40B4-BE49-F238E27FC236}">
                <a16:creationId xmlns:a16="http://schemas.microsoft.com/office/drawing/2014/main" id="{ABF62F66-5054-4024-99B2-F0398A10B3AF}"/>
              </a:ext>
            </a:extLst>
          </p:cNvPr>
          <p:cNvSpPr/>
          <p:nvPr/>
        </p:nvSpPr>
        <p:spPr>
          <a:xfrm>
            <a:off x="-3200400" y="974383"/>
            <a:ext cx="3200400" cy="67437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8599F583-1FDE-403A-8160-C686F27EB700}"/>
              </a:ext>
            </a:extLst>
          </p:cNvPr>
          <p:cNvSpPr/>
          <p:nvPr/>
        </p:nvSpPr>
        <p:spPr>
          <a:xfrm>
            <a:off x="18288000" y="3695700"/>
            <a:ext cx="3200400" cy="67437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CF9E06C0-9FE6-4DF0-AD24-45D80209FD28}"/>
              </a:ext>
            </a:extLst>
          </p:cNvPr>
          <p:cNvSpPr txBox="1"/>
          <p:nvPr/>
        </p:nvSpPr>
        <p:spPr>
          <a:xfrm>
            <a:off x="1728107" y="3695700"/>
            <a:ext cx="14364959" cy="6001643"/>
          </a:xfrm>
          <a:prstGeom prst="rect">
            <a:avLst/>
          </a:prstGeom>
          <a:noFill/>
        </p:spPr>
        <p:txBody>
          <a:bodyPr wrap="square" rtlCol="0">
            <a:spAutoFit/>
          </a:bodyPr>
          <a:lstStyle/>
          <a:p>
            <a:pPr marL="571500" indent="-571500">
              <a:spcBef>
                <a:spcPts val="1200"/>
              </a:spcBef>
              <a:spcAft>
                <a:spcPts val="1200"/>
              </a:spcAft>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State of Vermont				</a:t>
            </a:r>
            <a:r>
              <a:rPr lang="en-US" sz="3200" dirty="0" smtClean="0">
                <a:solidFill>
                  <a:schemeClr val="bg1"/>
                </a:solidFill>
                <a:latin typeface="Arial" panose="020B0604020202020204" pitchFamily="34" charset="0"/>
                <a:cs typeface="Arial" panose="020B0604020202020204" pitchFamily="34" charset="0"/>
              </a:rPr>
              <a:t>			$</a:t>
            </a:r>
            <a:r>
              <a:rPr lang="en-US" sz="3200" dirty="0">
                <a:solidFill>
                  <a:schemeClr val="bg1"/>
                </a:solidFill>
                <a:latin typeface="Arial" panose="020B0604020202020204" pitchFamily="34" charset="0"/>
                <a:cs typeface="Arial" panose="020B0604020202020204" pitchFamily="34" charset="0"/>
              </a:rPr>
              <a:t>1,049,287,303</a:t>
            </a:r>
          </a:p>
          <a:p>
            <a:pPr marL="571500" indent="-571500">
              <a:spcBef>
                <a:spcPts val="1200"/>
              </a:spcBef>
              <a:spcAft>
                <a:spcPts val="1200"/>
              </a:spcAft>
              <a:buFont typeface="Arial" panose="020B0604020202020204" pitchFamily="34" charset="0"/>
              <a:buChar char="•"/>
            </a:pPr>
            <a:r>
              <a:rPr lang="en-US" sz="3200" dirty="0" smtClean="0">
                <a:solidFill>
                  <a:schemeClr val="bg1"/>
                </a:solidFill>
                <a:latin typeface="Arial" panose="020B0604020202020204" pitchFamily="34" charset="0"/>
                <a:cs typeface="Arial" panose="020B0604020202020204" pitchFamily="34" charset="0"/>
              </a:rPr>
              <a:t>Counties*</a:t>
            </a:r>
            <a:r>
              <a:rPr lang="en-US" sz="3200" dirty="0">
                <a:solidFill>
                  <a:schemeClr val="bg1"/>
                </a:solidFill>
                <a:latin typeface="Arial" panose="020B0604020202020204" pitchFamily="34" charset="0"/>
                <a:cs typeface="Arial" panose="020B0604020202020204" pitchFamily="34" charset="0"/>
              </a:rPr>
              <a:t>						</a:t>
            </a:r>
            <a:r>
              <a:rPr lang="en-US" sz="3200" dirty="0" smtClean="0">
                <a:solidFill>
                  <a:schemeClr val="bg1"/>
                </a:solidFill>
                <a:latin typeface="Arial" panose="020B0604020202020204" pitchFamily="34" charset="0"/>
                <a:cs typeface="Arial" panose="020B0604020202020204" pitchFamily="34" charset="0"/>
              </a:rPr>
              <a:t>		$</a:t>
            </a:r>
            <a:r>
              <a:rPr lang="en-US" sz="3200" dirty="0">
                <a:solidFill>
                  <a:schemeClr val="bg1"/>
                </a:solidFill>
                <a:latin typeface="Arial" panose="020B0604020202020204" pitchFamily="34" charset="0"/>
                <a:cs typeface="Arial" panose="020B0604020202020204" pitchFamily="34" charset="0"/>
              </a:rPr>
              <a:t>121,202,550</a:t>
            </a:r>
          </a:p>
          <a:p>
            <a:pPr marL="571500" indent="-571500">
              <a:spcBef>
                <a:spcPts val="1200"/>
              </a:spcBef>
              <a:spcAft>
                <a:spcPts val="1200"/>
              </a:spcAft>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Metro Cities						</a:t>
            </a:r>
            <a:r>
              <a:rPr lang="en-US" sz="3200" dirty="0" smtClean="0">
                <a:solidFill>
                  <a:schemeClr val="bg1"/>
                </a:solidFill>
                <a:latin typeface="Arial" panose="020B0604020202020204" pitchFamily="34" charset="0"/>
                <a:cs typeface="Arial" panose="020B0604020202020204" pitchFamily="34" charset="0"/>
              </a:rPr>
              <a:t>		$</a:t>
            </a:r>
            <a:r>
              <a:rPr lang="en-US" sz="3200" dirty="0">
                <a:solidFill>
                  <a:schemeClr val="bg1"/>
                </a:solidFill>
                <a:latin typeface="Arial" panose="020B0604020202020204" pitchFamily="34" charset="0"/>
                <a:cs typeface="Arial" panose="020B0604020202020204" pitchFamily="34" charset="0"/>
              </a:rPr>
              <a:t>20,721,902 </a:t>
            </a:r>
          </a:p>
          <a:p>
            <a:pPr marL="571500" indent="-571500">
              <a:spcBef>
                <a:spcPts val="1200"/>
              </a:spcBef>
              <a:spcAft>
                <a:spcPts val="1200"/>
              </a:spcAft>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Non-Entitlement </a:t>
            </a:r>
            <a:r>
              <a:rPr lang="en-US" sz="3200" dirty="0" smtClean="0">
                <a:solidFill>
                  <a:schemeClr val="bg1"/>
                </a:solidFill>
                <a:latin typeface="Arial" panose="020B0604020202020204" pitchFamily="34" charset="0"/>
                <a:cs typeface="Arial" panose="020B0604020202020204" pitchFamily="34" charset="0"/>
              </a:rPr>
              <a:t>Units</a:t>
            </a:r>
            <a:r>
              <a:rPr lang="en-US" sz="3200" dirty="0">
                <a:solidFill>
                  <a:schemeClr val="bg1"/>
                </a:solidFill>
                <a:latin typeface="Arial" panose="020B0604020202020204" pitchFamily="34" charset="0"/>
                <a:cs typeface="Arial" panose="020B0604020202020204" pitchFamily="34" charset="0"/>
              </a:rPr>
              <a:t>			</a:t>
            </a:r>
            <a:r>
              <a:rPr lang="en-US" sz="3200" dirty="0" smtClean="0">
                <a:solidFill>
                  <a:schemeClr val="bg1"/>
                </a:solidFill>
                <a:latin typeface="Arial" panose="020B0604020202020204" pitchFamily="34" charset="0"/>
                <a:cs typeface="Arial" panose="020B0604020202020204" pitchFamily="34" charset="0"/>
              </a:rPr>
              <a:t>			$</a:t>
            </a:r>
            <a:r>
              <a:rPr lang="en-US" sz="3200" dirty="0">
                <a:solidFill>
                  <a:schemeClr val="bg1"/>
                </a:solidFill>
                <a:latin typeface="Arial" panose="020B0604020202020204" pitchFamily="34" charset="0"/>
                <a:cs typeface="Arial" panose="020B0604020202020204" pitchFamily="34" charset="0"/>
              </a:rPr>
              <a:t>58,788,245</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of </a:t>
            </a:r>
            <a:r>
              <a:rPr lang="en-US" sz="3200" dirty="0" smtClean="0">
                <a:solidFill>
                  <a:schemeClr val="bg1"/>
                </a:solidFill>
                <a:latin typeface="Arial" panose="020B0604020202020204" pitchFamily="34" charset="0"/>
                <a:cs typeface="Arial" panose="020B0604020202020204" pitchFamily="34" charset="0"/>
              </a:rPr>
              <a:t>Government (NEUs)</a:t>
            </a:r>
            <a:endParaRPr lang="en-US" sz="3200" dirty="0">
              <a:solidFill>
                <a:schemeClr val="bg1"/>
              </a:solidFill>
              <a:latin typeface="Arial" panose="020B0604020202020204" pitchFamily="34" charset="0"/>
              <a:cs typeface="Arial" panose="020B0604020202020204" pitchFamily="34" charset="0"/>
            </a:endParaRPr>
          </a:p>
          <a:p>
            <a:pPr>
              <a:spcBef>
                <a:spcPts val="1200"/>
              </a:spcBef>
              <a:spcAft>
                <a:spcPts val="1200"/>
              </a:spcAft>
            </a:pPr>
            <a:r>
              <a:rPr lang="en-US" sz="3200" dirty="0">
                <a:solidFill>
                  <a:schemeClr val="bg1"/>
                </a:solidFill>
                <a:latin typeface="Arial" panose="020B0604020202020204" pitchFamily="34" charset="0"/>
                <a:cs typeface="Arial" panose="020B0604020202020204" pitchFamily="34" charset="0"/>
              </a:rPr>
              <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TOTAL ARPA </a:t>
            </a:r>
            <a:r>
              <a:rPr lang="en-US" sz="3200" dirty="0" smtClean="0">
                <a:solidFill>
                  <a:schemeClr val="bg1"/>
                </a:solidFill>
                <a:latin typeface="Arial" panose="020B0604020202020204" pitchFamily="34" charset="0"/>
                <a:cs typeface="Arial" panose="020B0604020202020204" pitchFamily="34" charset="0"/>
              </a:rPr>
              <a:t>State and Local Funds:</a:t>
            </a:r>
            <a:r>
              <a:rPr lang="en-US" sz="3200" dirty="0">
                <a:solidFill>
                  <a:schemeClr val="bg1"/>
                </a:solidFill>
                <a:latin typeface="Arial" panose="020B0604020202020204" pitchFamily="34" charset="0"/>
                <a:cs typeface="Arial" panose="020B0604020202020204" pitchFamily="34" charset="0"/>
              </a:rPr>
              <a:t>		 </a:t>
            </a:r>
            <a:r>
              <a:rPr lang="en-US" sz="3200" dirty="0" smtClean="0">
                <a:solidFill>
                  <a:schemeClr val="bg1"/>
                </a:solidFill>
                <a:latin typeface="Arial" panose="020B0604020202020204" pitchFamily="34" charset="0"/>
                <a:cs typeface="Arial" panose="020B0604020202020204" pitchFamily="34" charset="0"/>
              </a:rPr>
              <a:t>	$1,250,000,000</a:t>
            </a:r>
          </a:p>
          <a:p>
            <a:pPr>
              <a:spcBef>
                <a:spcPts val="1200"/>
              </a:spcBef>
              <a:spcAft>
                <a:spcPts val="1200"/>
              </a:spcAft>
            </a:pPr>
            <a:endParaRPr lang="en-US" sz="800" dirty="0">
              <a:solidFill>
                <a:schemeClr val="bg1"/>
              </a:solidFill>
              <a:latin typeface="Arial" panose="020B0604020202020204" pitchFamily="34" charset="0"/>
              <a:cs typeface="Arial" panose="020B0604020202020204" pitchFamily="34" charset="0"/>
            </a:endParaRPr>
          </a:p>
          <a:p>
            <a:pPr>
              <a:spcBef>
                <a:spcPts val="1200"/>
              </a:spcBef>
              <a:spcAft>
                <a:spcPts val="1200"/>
              </a:spcAft>
            </a:pPr>
            <a:r>
              <a:rPr lang="en-US" sz="2400" dirty="0" smtClean="0">
                <a:solidFill>
                  <a:schemeClr val="bg1"/>
                </a:solidFill>
                <a:latin typeface="Arial" panose="020B0604020202020204" pitchFamily="34" charset="0"/>
                <a:cs typeface="Arial" panose="020B0604020202020204" pitchFamily="34" charset="0"/>
              </a:rPr>
              <a:t>*County money has been reallocated to municipalities</a:t>
            </a:r>
            <a:endParaRPr lang="en-US" sz="24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2B9CBE9-3DB7-4D07-8B2C-8703D964C931}"/>
              </a:ext>
            </a:extLst>
          </p:cNvPr>
          <p:cNvSpPr txBox="1"/>
          <p:nvPr/>
        </p:nvSpPr>
        <p:spPr>
          <a:xfrm>
            <a:off x="957943" y="260593"/>
            <a:ext cx="16611600" cy="1754326"/>
          </a:xfrm>
          <a:prstGeom prst="rect">
            <a:avLst/>
          </a:prstGeom>
          <a:noFill/>
        </p:spPr>
        <p:txBody>
          <a:bodyPr wrap="square" rtlCol="0">
            <a:spAutoFit/>
          </a:bodyPr>
          <a:lstStyle/>
          <a:p>
            <a:pPr algn="ctr"/>
            <a:r>
              <a:rPr lang="en-US" sz="5400" b="1" dirty="0" smtClean="0">
                <a:solidFill>
                  <a:schemeClr val="bg1"/>
                </a:solidFill>
                <a:latin typeface="Trebuchet MS" panose="020B0603020202020204" pitchFamily="34" charset="0"/>
              </a:rPr>
              <a:t>American Rescue Plan Act</a:t>
            </a:r>
          </a:p>
          <a:p>
            <a:pPr algn="ctr"/>
            <a:r>
              <a:rPr lang="en-US" sz="5400" b="1" dirty="0" smtClean="0">
                <a:solidFill>
                  <a:schemeClr val="bg1"/>
                </a:solidFill>
                <a:latin typeface="Trebuchet MS" panose="020B0603020202020204" pitchFamily="34" charset="0"/>
              </a:rPr>
              <a:t>Coronavirus </a:t>
            </a:r>
            <a:r>
              <a:rPr lang="en-US" sz="5400" b="1" dirty="0">
                <a:solidFill>
                  <a:schemeClr val="bg1"/>
                </a:solidFill>
                <a:latin typeface="Trebuchet MS" panose="020B0603020202020204" pitchFamily="34" charset="0"/>
              </a:rPr>
              <a:t>State and Local Fiscal Recovery Fund </a:t>
            </a:r>
          </a:p>
        </p:txBody>
      </p:sp>
      <p:sp>
        <p:nvSpPr>
          <p:cNvPr id="12" name="Rectangle 11">
            <a:extLst>
              <a:ext uri="{FF2B5EF4-FFF2-40B4-BE49-F238E27FC236}">
                <a16:creationId xmlns:a16="http://schemas.microsoft.com/office/drawing/2014/main" id="{A4F37DC3-A14F-483E-8032-ECD2B573EAA5}"/>
              </a:ext>
            </a:extLst>
          </p:cNvPr>
          <p:cNvSpPr/>
          <p:nvPr/>
        </p:nvSpPr>
        <p:spPr>
          <a:xfrm>
            <a:off x="1728107" y="2677874"/>
            <a:ext cx="7924800" cy="769441"/>
          </a:xfrm>
          <a:prstGeom prst="rect">
            <a:avLst/>
          </a:prstGeom>
        </p:spPr>
        <p:txBody>
          <a:bodyPr wrap="square">
            <a:spAutoFit/>
          </a:bodyPr>
          <a:lstStyle/>
          <a:p>
            <a:r>
              <a:rPr lang="en-US" sz="4400" dirty="0">
                <a:solidFill>
                  <a:schemeClr val="bg1"/>
                </a:solidFill>
                <a:latin typeface="Arial" panose="020B0604020202020204" pitchFamily="34" charset="0"/>
                <a:cs typeface="Arial" panose="020B0604020202020204" pitchFamily="34" charset="0"/>
              </a:rPr>
              <a:t>Vermont’s Share</a:t>
            </a:r>
          </a:p>
        </p:txBody>
      </p:sp>
    </p:spTree>
    <p:extLst>
      <p:ext uri="{BB962C8B-B14F-4D97-AF65-F5344CB8AC3E}">
        <p14:creationId xmlns:p14="http://schemas.microsoft.com/office/powerpoint/2010/main" val="4193597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5088"/>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02194" y="1815369"/>
            <a:ext cx="2554692" cy="1507096"/>
            <a:chOff x="0" y="0"/>
            <a:chExt cx="6350000" cy="5499100"/>
          </a:xfrm>
        </p:grpSpPr>
        <p:sp>
          <p:nvSpPr>
            <p:cNvPr id="3" name="Freeform 3"/>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5581AF"/>
            </a:solidFill>
          </p:spPr>
        </p:sp>
      </p:grpSp>
      <p:grpSp>
        <p:nvGrpSpPr>
          <p:cNvPr id="4" name="Group 4"/>
          <p:cNvGrpSpPr/>
          <p:nvPr/>
        </p:nvGrpSpPr>
        <p:grpSpPr>
          <a:xfrm rot="-5400000">
            <a:off x="16735502" y="6964535"/>
            <a:ext cx="2554692" cy="1507096"/>
            <a:chOff x="0" y="0"/>
            <a:chExt cx="6350000" cy="5499100"/>
          </a:xfrm>
        </p:grpSpPr>
        <p:sp>
          <p:nvSpPr>
            <p:cNvPr id="5" name="Freeform 5"/>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5581AF"/>
            </a:solidFill>
          </p:spPr>
        </p:sp>
      </p:grpSp>
      <p:sp>
        <p:nvSpPr>
          <p:cNvPr id="6" name="Rectangle 5">
            <a:extLst>
              <a:ext uri="{FF2B5EF4-FFF2-40B4-BE49-F238E27FC236}">
                <a16:creationId xmlns:a16="http://schemas.microsoft.com/office/drawing/2014/main" id="{ABF62F66-5054-4024-99B2-F0398A10B3AF}"/>
              </a:ext>
            </a:extLst>
          </p:cNvPr>
          <p:cNvSpPr/>
          <p:nvPr/>
        </p:nvSpPr>
        <p:spPr>
          <a:xfrm>
            <a:off x="-3200400" y="974383"/>
            <a:ext cx="3200400" cy="67437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8599F583-1FDE-403A-8160-C686F27EB700}"/>
              </a:ext>
            </a:extLst>
          </p:cNvPr>
          <p:cNvSpPr/>
          <p:nvPr/>
        </p:nvSpPr>
        <p:spPr>
          <a:xfrm>
            <a:off x="18288000" y="3695700"/>
            <a:ext cx="3200400" cy="67437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42B9CBE9-3DB7-4D07-8B2C-8703D964C931}"/>
              </a:ext>
            </a:extLst>
          </p:cNvPr>
          <p:cNvSpPr txBox="1"/>
          <p:nvPr/>
        </p:nvSpPr>
        <p:spPr>
          <a:xfrm>
            <a:off x="957943" y="260593"/>
            <a:ext cx="16611600" cy="1754326"/>
          </a:xfrm>
          <a:prstGeom prst="rect">
            <a:avLst/>
          </a:prstGeom>
          <a:noFill/>
        </p:spPr>
        <p:txBody>
          <a:bodyPr wrap="square" rtlCol="0">
            <a:spAutoFit/>
          </a:bodyPr>
          <a:lstStyle/>
          <a:p>
            <a:pPr algn="ctr"/>
            <a:r>
              <a:rPr lang="en-US" sz="5400" b="1" dirty="0" smtClean="0">
                <a:solidFill>
                  <a:schemeClr val="bg1"/>
                </a:solidFill>
                <a:latin typeface="Trebuchet MS" panose="020B0603020202020204" pitchFamily="34" charset="0"/>
              </a:rPr>
              <a:t>American Rescue Plan Act</a:t>
            </a:r>
          </a:p>
          <a:p>
            <a:pPr algn="ctr"/>
            <a:r>
              <a:rPr lang="en-US" sz="5400" b="1" dirty="0" smtClean="0">
                <a:solidFill>
                  <a:schemeClr val="bg1"/>
                </a:solidFill>
                <a:latin typeface="Trebuchet MS" panose="020B0603020202020204" pitchFamily="34" charset="0"/>
              </a:rPr>
              <a:t>Coronavirus </a:t>
            </a:r>
            <a:r>
              <a:rPr lang="en-US" sz="5400" b="1" dirty="0">
                <a:solidFill>
                  <a:schemeClr val="bg1"/>
                </a:solidFill>
                <a:latin typeface="Trebuchet MS" panose="020B0603020202020204" pitchFamily="34" charset="0"/>
              </a:rPr>
              <a:t>State and Local Fiscal Recovery Fund </a:t>
            </a:r>
          </a:p>
        </p:txBody>
      </p:sp>
      <p:sp>
        <p:nvSpPr>
          <p:cNvPr id="13" name="TextBox 12">
            <a:extLst>
              <a:ext uri="{FF2B5EF4-FFF2-40B4-BE49-F238E27FC236}">
                <a16:creationId xmlns:a16="http://schemas.microsoft.com/office/drawing/2014/main" id="{BBD2CA2D-29FA-4B7E-B6C6-E6375E8BDA7C}"/>
              </a:ext>
            </a:extLst>
          </p:cNvPr>
          <p:cNvSpPr txBox="1"/>
          <p:nvPr/>
        </p:nvSpPr>
        <p:spPr>
          <a:xfrm>
            <a:off x="2638661" y="2541703"/>
            <a:ext cx="12978019" cy="8648521"/>
          </a:xfrm>
          <a:prstGeom prst="rect">
            <a:avLst/>
          </a:prstGeom>
          <a:noFill/>
        </p:spPr>
        <p:txBody>
          <a:bodyPr wrap="square" rtlCol="0">
            <a:spAutoFit/>
          </a:bodyPr>
          <a:lstStyle/>
          <a:p>
            <a:pPr marR="0" lvl="0" algn="l" defTabSz="914400" rtl="0" eaLnBrk="1" fontAlgn="auto" latinLnBrk="0" hangingPunct="1">
              <a:lnSpc>
                <a:spcPct val="100000"/>
              </a:lnSpc>
              <a:spcBef>
                <a:spcPts val="1200"/>
              </a:spcBef>
              <a:spcAft>
                <a:spcPts val="1200"/>
              </a:spcAft>
              <a:buClrTx/>
              <a:buSzTx/>
              <a:tabLst/>
              <a:defRPr/>
            </a:pPr>
            <a:endParaRPr lang="en-US" sz="800" b="1" dirty="0">
              <a:solidFill>
                <a:schemeClr val="bg1"/>
              </a:solidFill>
              <a:latin typeface="Arial" panose="020B0604020202020204" pitchFamily="34" charset="0"/>
              <a:cs typeface="Arial" panose="020B0604020202020204" pitchFamily="34" charset="0"/>
            </a:endParaRPr>
          </a:p>
          <a:p>
            <a:pPr lvl="3">
              <a:spcBef>
                <a:spcPts val="1200"/>
              </a:spcBef>
              <a:spcAft>
                <a:spcPts val="1200"/>
              </a:spcAft>
              <a:defRPr/>
            </a:pPr>
            <a:r>
              <a:rPr lang="en-US" sz="4000" dirty="0" smtClean="0">
                <a:solidFill>
                  <a:schemeClr val="bg1"/>
                </a:solidFill>
                <a:latin typeface="Arial" panose="020B0604020202020204" pitchFamily="34" charset="0"/>
                <a:cs typeface="Arial" panose="020B0604020202020204" pitchFamily="34" charset="0"/>
              </a:rPr>
              <a:t>Payments to Municipalities: </a:t>
            </a:r>
          </a:p>
          <a:p>
            <a:pPr marL="2743200" lvl="5" indent="-457200">
              <a:spcBef>
                <a:spcPts val="1200"/>
              </a:spcBef>
              <a:spcAft>
                <a:spcPts val="1200"/>
              </a:spcAft>
              <a:buFont typeface="Arial" panose="020B0604020202020204" pitchFamily="34" charset="0"/>
              <a:buChar char="•"/>
              <a:defRPr/>
            </a:pPr>
            <a:r>
              <a:rPr lang="en-US" sz="3200" dirty="0" smtClean="0">
                <a:solidFill>
                  <a:schemeClr val="bg1"/>
                </a:solidFill>
                <a:latin typeface="Arial" panose="020B0604020202020204" pitchFamily="34" charset="0"/>
                <a:cs typeface="Arial" panose="020B0604020202020204" pitchFamily="34" charset="0"/>
              </a:rPr>
              <a:t>Local </a:t>
            </a:r>
            <a:r>
              <a:rPr lang="en-US" sz="3200" smtClean="0">
                <a:solidFill>
                  <a:schemeClr val="bg1"/>
                </a:solidFill>
                <a:latin typeface="Arial" panose="020B0604020202020204" pitchFamily="34" charset="0"/>
                <a:cs typeface="Arial" panose="020B0604020202020204" pitchFamily="34" charset="0"/>
              </a:rPr>
              <a:t>ARPA $ </a:t>
            </a:r>
            <a:r>
              <a:rPr lang="en-US" sz="3200" dirty="0" smtClean="0">
                <a:solidFill>
                  <a:schemeClr val="bg1"/>
                </a:solidFill>
                <a:latin typeface="Arial" panose="020B0604020202020204" pitchFamily="34" charset="0"/>
                <a:cs typeface="Arial" panose="020B0604020202020204" pitchFamily="34" charset="0"/>
              </a:rPr>
              <a:t>– 2 equal payments</a:t>
            </a:r>
            <a:endParaRPr lang="en-US" sz="3200" b="1" dirty="0" smtClean="0">
              <a:solidFill>
                <a:srgbClr val="FFFF00"/>
              </a:solidFill>
              <a:latin typeface="Arial" panose="020B0604020202020204" pitchFamily="34" charset="0"/>
              <a:cs typeface="Arial" panose="020B0604020202020204" pitchFamily="34" charset="0"/>
            </a:endParaRPr>
          </a:p>
          <a:p>
            <a:pPr marL="4114800" lvl="8" indent="-457200">
              <a:spcBef>
                <a:spcPts val="1200"/>
              </a:spcBef>
              <a:spcAft>
                <a:spcPts val="1200"/>
              </a:spcAft>
              <a:buFont typeface="Arial" panose="020B0604020202020204" pitchFamily="34" charset="0"/>
              <a:buChar char="•"/>
              <a:defRPr/>
            </a:pPr>
            <a:r>
              <a:rPr lang="en-US" sz="2800" dirty="0" smtClean="0">
                <a:solidFill>
                  <a:schemeClr val="bg1"/>
                </a:solidFill>
                <a:latin typeface="Arial" panose="020B0604020202020204" pitchFamily="34" charset="0"/>
                <a:cs typeface="Arial" panose="020B0604020202020204" pitchFamily="34" charset="0"/>
              </a:rPr>
              <a:t>1</a:t>
            </a:r>
            <a:r>
              <a:rPr lang="en-US" sz="2800" baseline="30000" dirty="0" smtClean="0">
                <a:solidFill>
                  <a:schemeClr val="bg1"/>
                </a:solidFill>
                <a:latin typeface="Arial" panose="020B0604020202020204" pitchFamily="34" charset="0"/>
                <a:cs typeface="Arial" panose="020B0604020202020204" pitchFamily="34" charset="0"/>
              </a:rPr>
              <a:t>st</a:t>
            </a:r>
            <a:r>
              <a:rPr lang="en-US" sz="2800" dirty="0" smtClean="0">
                <a:solidFill>
                  <a:schemeClr val="bg1"/>
                </a:solidFill>
                <a:latin typeface="Arial" panose="020B0604020202020204" pitchFamily="34" charset="0"/>
                <a:cs typeface="Arial" panose="020B0604020202020204" pitchFamily="34" charset="0"/>
              </a:rPr>
              <a:t> Payment - August 2021</a:t>
            </a:r>
          </a:p>
          <a:p>
            <a:pPr marL="4114800" lvl="8" indent="-457200">
              <a:spcBef>
                <a:spcPts val="1200"/>
              </a:spcBef>
              <a:spcAft>
                <a:spcPts val="1200"/>
              </a:spcAft>
              <a:buFont typeface="Arial" panose="020B0604020202020204" pitchFamily="34" charset="0"/>
              <a:buChar char="•"/>
              <a:defRPr/>
            </a:pPr>
            <a:r>
              <a:rPr lang="en-US" sz="2800" dirty="0" smtClean="0">
                <a:solidFill>
                  <a:schemeClr val="bg1"/>
                </a:solidFill>
                <a:latin typeface="Arial" panose="020B0604020202020204" pitchFamily="34" charset="0"/>
                <a:cs typeface="Arial" panose="020B0604020202020204" pitchFamily="34" charset="0"/>
              </a:rPr>
              <a:t>2</a:t>
            </a:r>
            <a:r>
              <a:rPr lang="en-US" sz="2800" baseline="30000" dirty="0" smtClean="0">
                <a:solidFill>
                  <a:schemeClr val="bg1"/>
                </a:solidFill>
                <a:latin typeface="Arial" panose="020B0604020202020204" pitchFamily="34" charset="0"/>
                <a:cs typeface="Arial" panose="020B0604020202020204" pitchFamily="34" charset="0"/>
              </a:rPr>
              <a:t>nd</a:t>
            </a:r>
            <a:r>
              <a:rPr lang="en-US" sz="2800" dirty="0" smtClean="0">
                <a:solidFill>
                  <a:schemeClr val="bg1"/>
                </a:solidFill>
                <a:latin typeface="Arial" panose="020B0604020202020204" pitchFamily="34" charset="0"/>
                <a:cs typeface="Arial" panose="020B0604020202020204" pitchFamily="34" charset="0"/>
              </a:rPr>
              <a:t> Payment - August 2022</a:t>
            </a:r>
          </a:p>
          <a:p>
            <a:pPr lvl="8">
              <a:spcBef>
                <a:spcPts val="1200"/>
              </a:spcBef>
              <a:spcAft>
                <a:spcPts val="1200"/>
              </a:spcAft>
              <a:defRPr/>
            </a:pPr>
            <a:endParaRPr lang="en-US" sz="800" dirty="0" smtClean="0">
              <a:solidFill>
                <a:schemeClr val="bg1"/>
              </a:solidFill>
              <a:latin typeface="Arial" panose="020B0604020202020204" pitchFamily="34" charset="0"/>
              <a:cs typeface="Arial" panose="020B0604020202020204" pitchFamily="34" charset="0"/>
            </a:endParaRPr>
          </a:p>
          <a:p>
            <a:pPr marL="2743200" lvl="5" indent="-457200">
              <a:spcBef>
                <a:spcPts val="1200"/>
              </a:spcBef>
              <a:spcAft>
                <a:spcPts val="1200"/>
              </a:spcAft>
              <a:buFont typeface="Arial" panose="020B0604020202020204" pitchFamily="34" charset="0"/>
              <a:buChar char="•"/>
              <a:defRPr/>
            </a:pPr>
            <a:r>
              <a:rPr lang="en-US" sz="3200" dirty="0" smtClean="0">
                <a:solidFill>
                  <a:schemeClr val="bg1"/>
                </a:solidFill>
                <a:latin typeface="Arial" panose="020B0604020202020204" pitchFamily="34" charset="0"/>
                <a:cs typeface="Arial" panose="020B0604020202020204" pitchFamily="34" charset="0"/>
              </a:rPr>
              <a:t>County ARPA $ - 2 equal payments</a:t>
            </a:r>
            <a:endParaRPr lang="en-US" sz="3200" b="1" dirty="0" smtClean="0">
              <a:solidFill>
                <a:srgbClr val="FFFF00"/>
              </a:solidFill>
              <a:latin typeface="Arial" panose="020B0604020202020204" pitchFamily="34" charset="0"/>
              <a:cs typeface="Arial" panose="020B0604020202020204" pitchFamily="34" charset="0"/>
            </a:endParaRPr>
          </a:p>
          <a:p>
            <a:pPr marL="4114800" lvl="8" indent="-457200">
              <a:spcBef>
                <a:spcPts val="1200"/>
              </a:spcBef>
              <a:spcAft>
                <a:spcPts val="1200"/>
              </a:spcAft>
              <a:buFont typeface="Arial" panose="020B0604020202020204" pitchFamily="34" charset="0"/>
              <a:buChar char="•"/>
              <a:defRPr/>
            </a:pPr>
            <a:r>
              <a:rPr lang="en-US" sz="2800" dirty="0" smtClean="0">
                <a:solidFill>
                  <a:schemeClr val="bg1"/>
                </a:solidFill>
                <a:latin typeface="Arial" panose="020B0604020202020204" pitchFamily="34" charset="0"/>
                <a:cs typeface="Arial" panose="020B0604020202020204" pitchFamily="34" charset="0"/>
              </a:rPr>
              <a:t>1</a:t>
            </a:r>
            <a:r>
              <a:rPr lang="en-US" sz="2800" baseline="30000" dirty="0" smtClean="0">
                <a:solidFill>
                  <a:schemeClr val="bg1"/>
                </a:solidFill>
                <a:latin typeface="Arial" panose="020B0604020202020204" pitchFamily="34" charset="0"/>
                <a:cs typeface="Arial" panose="020B0604020202020204" pitchFamily="34" charset="0"/>
              </a:rPr>
              <a:t>st</a:t>
            </a:r>
            <a:r>
              <a:rPr lang="en-US" sz="2800" dirty="0" smtClean="0">
                <a:solidFill>
                  <a:schemeClr val="bg1"/>
                </a:solidFill>
                <a:latin typeface="Arial" panose="020B0604020202020204" pitchFamily="34" charset="0"/>
                <a:cs typeface="Arial" panose="020B0604020202020204" pitchFamily="34" charset="0"/>
              </a:rPr>
              <a:t> Payment - September 2021</a:t>
            </a:r>
          </a:p>
          <a:p>
            <a:pPr marL="4114800" lvl="8" indent="-457200">
              <a:spcBef>
                <a:spcPts val="1200"/>
              </a:spcBef>
              <a:spcAft>
                <a:spcPts val="1200"/>
              </a:spcAft>
              <a:buFont typeface="Arial" panose="020B0604020202020204" pitchFamily="34" charset="0"/>
              <a:buChar char="•"/>
              <a:defRPr/>
            </a:pPr>
            <a:r>
              <a:rPr lang="en-US" sz="2800" dirty="0" smtClean="0">
                <a:solidFill>
                  <a:schemeClr val="bg1"/>
                </a:solidFill>
                <a:latin typeface="Arial" panose="020B0604020202020204" pitchFamily="34" charset="0"/>
                <a:cs typeface="Arial" panose="020B0604020202020204" pitchFamily="34" charset="0"/>
              </a:rPr>
              <a:t>2</a:t>
            </a:r>
            <a:r>
              <a:rPr lang="en-US" sz="2800" baseline="30000" dirty="0" smtClean="0">
                <a:solidFill>
                  <a:schemeClr val="bg1"/>
                </a:solidFill>
                <a:latin typeface="Arial" panose="020B0604020202020204" pitchFamily="34" charset="0"/>
                <a:cs typeface="Arial" panose="020B0604020202020204" pitchFamily="34" charset="0"/>
              </a:rPr>
              <a:t>nd</a:t>
            </a:r>
            <a:r>
              <a:rPr lang="en-US" sz="2800" dirty="0" smtClean="0">
                <a:solidFill>
                  <a:schemeClr val="bg1"/>
                </a:solidFill>
                <a:latin typeface="Arial" panose="020B0604020202020204" pitchFamily="34" charset="0"/>
                <a:cs typeface="Arial" panose="020B0604020202020204" pitchFamily="34" charset="0"/>
              </a:rPr>
              <a:t> Payment - September 2022</a:t>
            </a:r>
            <a:endParaRPr lang="en-US" sz="2800" dirty="0">
              <a:solidFill>
                <a:schemeClr val="bg1"/>
              </a:solidFill>
              <a:latin typeface="Arial" panose="020B0604020202020204" pitchFamily="34" charset="0"/>
              <a:cs typeface="Arial" panose="020B0604020202020204" pitchFamily="34" charset="0"/>
            </a:endParaRPr>
          </a:p>
          <a:p>
            <a:pPr lvl="1">
              <a:spcBef>
                <a:spcPts val="1200"/>
              </a:spcBef>
              <a:spcAft>
                <a:spcPts val="1200"/>
              </a:spcAft>
              <a:defRPr/>
            </a:pPr>
            <a:endParaRPr lang="en-US" sz="3200" dirty="0" smtClean="0">
              <a:solidFill>
                <a:schemeClr val="bg1"/>
              </a:solidFill>
              <a:latin typeface="Arial" panose="020B0604020202020204" pitchFamily="34" charset="0"/>
              <a:cs typeface="Arial" panose="020B0604020202020204" pitchFamily="34" charset="0"/>
            </a:endParaRPr>
          </a:p>
          <a:p>
            <a:pPr marL="914400" lvl="1" indent="-457200">
              <a:spcBef>
                <a:spcPts val="1200"/>
              </a:spcBef>
              <a:spcAft>
                <a:spcPts val="1200"/>
              </a:spcAft>
              <a:buFont typeface="Arial" panose="020B0604020202020204" pitchFamily="34" charset="0"/>
              <a:buChar char="•"/>
              <a:defRPr/>
            </a:pPr>
            <a:endParaRPr lang="en-US" sz="3200" dirty="0">
              <a:solidFill>
                <a:schemeClr val="bg1"/>
              </a:solidFill>
              <a:latin typeface="Arial" panose="020B0604020202020204" pitchFamily="34" charset="0"/>
              <a:cs typeface="Arial" panose="020B0604020202020204" pitchFamily="34" charset="0"/>
            </a:endParaRPr>
          </a:p>
          <a:p>
            <a:pPr marL="857250" marR="0" lvl="0" indent="-8572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endParaRPr lang="en-US" sz="36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372780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925800" y="0"/>
            <a:ext cx="2649988" cy="10287000"/>
          </a:xfrm>
          <a:prstGeom prst="rect">
            <a:avLst/>
          </a:prstGeom>
          <a:solidFill>
            <a:srgbClr val="005088"/>
          </a:solidFill>
        </p:spPr>
      </p:sp>
      <p:sp>
        <p:nvSpPr>
          <p:cNvPr id="3" name="AutoShape 3"/>
          <p:cNvSpPr/>
          <p:nvPr/>
        </p:nvSpPr>
        <p:spPr>
          <a:xfrm rot="-2700000">
            <a:off x="17720665" y="1212364"/>
            <a:ext cx="50191" cy="3135527"/>
          </a:xfrm>
          <a:prstGeom prst="rect">
            <a:avLst/>
          </a:prstGeom>
          <a:solidFill>
            <a:srgbClr val="FFFFFF"/>
          </a:solidFill>
        </p:spPr>
      </p:sp>
      <p:grpSp>
        <p:nvGrpSpPr>
          <p:cNvPr id="4" name="Group 4"/>
          <p:cNvGrpSpPr/>
          <p:nvPr/>
        </p:nvGrpSpPr>
        <p:grpSpPr>
          <a:xfrm rot="-10800000">
            <a:off x="15592629" y="0"/>
            <a:ext cx="2983159" cy="2978386"/>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FFFFF"/>
            </a:solidFill>
          </p:spPr>
        </p:sp>
      </p:grpSp>
      <p:sp>
        <p:nvSpPr>
          <p:cNvPr id="10" name="TextBox 9">
            <a:extLst>
              <a:ext uri="{FF2B5EF4-FFF2-40B4-BE49-F238E27FC236}">
                <a16:creationId xmlns:a16="http://schemas.microsoft.com/office/drawing/2014/main" id="{BBD2CA2D-29FA-4B7E-B6C6-E6375E8BDA7C}"/>
              </a:ext>
            </a:extLst>
          </p:cNvPr>
          <p:cNvSpPr txBox="1"/>
          <p:nvPr/>
        </p:nvSpPr>
        <p:spPr>
          <a:xfrm>
            <a:off x="990600" y="2780127"/>
            <a:ext cx="12978019" cy="7940635"/>
          </a:xfrm>
          <a:prstGeom prst="rect">
            <a:avLst/>
          </a:prstGeom>
          <a:noFill/>
        </p:spPr>
        <p:txBody>
          <a:bodyPr wrap="square" rtlCol="0">
            <a:spAutoFit/>
          </a:bodyPr>
          <a:lstStyle/>
          <a:p>
            <a:pPr marR="0" lvl="0" defTabSz="914400" rtl="0" eaLnBrk="1" fontAlgn="auto" latinLnBrk="0" hangingPunct="1">
              <a:lnSpc>
                <a:spcPct val="100000"/>
              </a:lnSpc>
              <a:spcBef>
                <a:spcPts val="1200"/>
              </a:spcBef>
              <a:spcAft>
                <a:spcPts val="1200"/>
              </a:spcAft>
              <a:buClrTx/>
              <a:buSzTx/>
              <a:tabLst/>
              <a:defRPr/>
            </a:pPr>
            <a:r>
              <a:rPr lang="en-US" sz="4800" dirty="0" smtClean="0">
                <a:solidFill>
                  <a:schemeClr val="accent1">
                    <a:lumMod val="75000"/>
                  </a:schemeClr>
                </a:solidFill>
                <a:latin typeface="Arial" panose="020B0604020202020204" pitchFamily="34" charset="0"/>
                <a:cs typeface="Arial" panose="020B0604020202020204" pitchFamily="34" charset="0"/>
              </a:rPr>
              <a:t>Timeline</a:t>
            </a:r>
            <a:endParaRPr lang="en-US" sz="4800" dirty="0">
              <a:solidFill>
                <a:schemeClr val="accent1">
                  <a:lumMod val="75000"/>
                </a:schemeClr>
              </a:solidFill>
              <a:latin typeface="Arial" panose="020B0604020202020204" pitchFamily="34" charset="0"/>
              <a:cs typeface="Arial" panose="020B0604020202020204" pitchFamily="34" charset="0"/>
            </a:endParaRPr>
          </a:p>
          <a:p>
            <a:pPr marL="914400" lvl="1" indent="-457200">
              <a:spcBef>
                <a:spcPts val="1200"/>
              </a:spcBef>
              <a:spcAft>
                <a:spcPts val="1200"/>
              </a:spcAft>
              <a:buFont typeface="Arial" panose="020B0604020202020204" pitchFamily="34" charset="0"/>
              <a:buChar char="•"/>
              <a:defRPr/>
            </a:pPr>
            <a:r>
              <a:rPr lang="en-US" sz="3200" dirty="0" smtClean="0">
                <a:solidFill>
                  <a:schemeClr val="accent1">
                    <a:lumMod val="75000"/>
                  </a:schemeClr>
                </a:solidFill>
                <a:latin typeface="Arial" panose="020B0604020202020204" pitchFamily="34" charset="0"/>
                <a:cs typeface="Arial" panose="020B0604020202020204" pitchFamily="34" charset="0"/>
              </a:rPr>
              <a:t>All funds must be </a:t>
            </a:r>
            <a:r>
              <a:rPr lang="en-US" sz="3200" b="1" i="1" u="sng" dirty="0" smtClean="0">
                <a:solidFill>
                  <a:schemeClr val="accent1">
                    <a:lumMod val="75000"/>
                  </a:schemeClr>
                </a:solidFill>
                <a:latin typeface="Arial" panose="020B0604020202020204" pitchFamily="34" charset="0"/>
                <a:cs typeface="Arial" panose="020B0604020202020204" pitchFamily="34" charset="0"/>
              </a:rPr>
              <a:t>obligated</a:t>
            </a:r>
            <a:r>
              <a:rPr lang="en-US" sz="3200" dirty="0" smtClean="0">
                <a:solidFill>
                  <a:schemeClr val="accent1">
                    <a:lumMod val="75000"/>
                  </a:schemeClr>
                </a:solidFill>
                <a:latin typeface="Arial" panose="020B0604020202020204" pitchFamily="34" charset="0"/>
                <a:cs typeface="Arial" panose="020B0604020202020204" pitchFamily="34" charset="0"/>
              </a:rPr>
              <a:t> by December 31, 2024</a:t>
            </a:r>
          </a:p>
          <a:p>
            <a:pPr lvl="1">
              <a:spcBef>
                <a:spcPts val="1200"/>
              </a:spcBef>
              <a:spcAft>
                <a:spcPts val="1200"/>
              </a:spcAft>
              <a:defRPr/>
            </a:pPr>
            <a:endParaRPr lang="en-US" sz="800" dirty="0" smtClean="0">
              <a:solidFill>
                <a:schemeClr val="accent1">
                  <a:lumMod val="75000"/>
                </a:schemeClr>
              </a:solidFill>
              <a:latin typeface="Arial" panose="020B0604020202020204" pitchFamily="34" charset="0"/>
              <a:cs typeface="Arial" panose="020B0604020202020204" pitchFamily="34" charset="0"/>
            </a:endParaRPr>
          </a:p>
          <a:p>
            <a:pPr marL="914400" lvl="1" indent="-457200">
              <a:spcBef>
                <a:spcPts val="1200"/>
              </a:spcBef>
              <a:spcAft>
                <a:spcPts val="1200"/>
              </a:spcAft>
              <a:buFont typeface="Arial" panose="020B0604020202020204" pitchFamily="34" charset="0"/>
              <a:buChar char="•"/>
              <a:defRPr/>
            </a:pPr>
            <a:r>
              <a:rPr lang="en-US" sz="3200" dirty="0" smtClean="0">
                <a:solidFill>
                  <a:schemeClr val="accent1">
                    <a:lumMod val="75000"/>
                  </a:schemeClr>
                </a:solidFill>
                <a:latin typeface="Arial" panose="020B0604020202020204" pitchFamily="34" charset="0"/>
                <a:cs typeface="Arial" panose="020B0604020202020204" pitchFamily="34" charset="0"/>
              </a:rPr>
              <a:t>All funds must be </a:t>
            </a:r>
            <a:r>
              <a:rPr lang="en-US" sz="3200" b="1" i="1" u="sng" dirty="0" smtClean="0">
                <a:solidFill>
                  <a:schemeClr val="accent1">
                    <a:lumMod val="75000"/>
                  </a:schemeClr>
                </a:solidFill>
                <a:latin typeface="Arial" panose="020B0604020202020204" pitchFamily="34" charset="0"/>
                <a:cs typeface="Arial" panose="020B0604020202020204" pitchFamily="34" charset="0"/>
              </a:rPr>
              <a:t>expended</a:t>
            </a:r>
            <a:r>
              <a:rPr lang="en-US" sz="3200" b="1" dirty="0" smtClean="0">
                <a:solidFill>
                  <a:schemeClr val="accent1">
                    <a:lumMod val="75000"/>
                  </a:schemeClr>
                </a:solidFill>
                <a:latin typeface="Arial" panose="020B0604020202020204" pitchFamily="34" charset="0"/>
                <a:cs typeface="Arial" panose="020B0604020202020204" pitchFamily="34" charset="0"/>
              </a:rPr>
              <a:t> </a:t>
            </a:r>
            <a:r>
              <a:rPr lang="en-US" sz="3200" dirty="0" smtClean="0">
                <a:solidFill>
                  <a:schemeClr val="accent1">
                    <a:lumMod val="75000"/>
                  </a:schemeClr>
                </a:solidFill>
                <a:latin typeface="Arial" panose="020B0604020202020204" pitchFamily="34" charset="0"/>
                <a:cs typeface="Arial" panose="020B0604020202020204" pitchFamily="34" charset="0"/>
              </a:rPr>
              <a:t>by December 31, 2026</a:t>
            </a:r>
          </a:p>
          <a:p>
            <a:pPr lvl="1">
              <a:spcBef>
                <a:spcPts val="1200"/>
              </a:spcBef>
              <a:spcAft>
                <a:spcPts val="1200"/>
              </a:spcAft>
              <a:defRPr/>
            </a:pPr>
            <a:endParaRPr lang="en-US" sz="800" dirty="0" smtClean="0">
              <a:solidFill>
                <a:schemeClr val="accent1">
                  <a:lumMod val="75000"/>
                </a:schemeClr>
              </a:solidFill>
              <a:latin typeface="Arial" panose="020B0604020202020204" pitchFamily="34" charset="0"/>
              <a:cs typeface="Arial" panose="020B0604020202020204" pitchFamily="34" charset="0"/>
            </a:endParaRPr>
          </a:p>
          <a:p>
            <a:pPr marL="914400" lvl="1" indent="-457200">
              <a:spcBef>
                <a:spcPts val="1200"/>
              </a:spcBef>
              <a:spcAft>
                <a:spcPts val="1200"/>
              </a:spcAft>
              <a:buFont typeface="Arial" panose="020B0604020202020204" pitchFamily="34" charset="0"/>
              <a:buChar char="•"/>
              <a:defRPr/>
            </a:pPr>
            <a:r>
              <a:rPr lang="en-US" sz="3200" dirty="0" smtClean="0">
                <a:solidFill>
                  <a:schemeClr val="accent1">
                    <a:lumMod val="75000"/>
                  </a:schemeClr>
                </a:solidFill>
                <a:latin typeface="Arial" panose="020B0604020202020204" pitchFamily="34" charset="0"/>
                <a:cs typeface="Arial" panose="020B0604020202020204" pitchFamily="34" charset="0"/>
              </a:rPr>
              <a:t>Any funds not spent by December 31, 2026 must be returned to Treasury</a:t>
            </a:r>
          </a:p>
          <a:p>
            <a:pPr lvl="1">
              <a:spcBef>
                <a:spcPts val="1200"/>
              </a:spcBef>
              <a:spcAft>
                <a:spcPts val="1200"/>
              </a:spcAft>
              <a:defRPr/>
            </a:pPr>
            <a:endParaRPr lang="en-US" sz="3200" dirty="0" smtClean="0">
              <a:solidFill>
                <a:schemeClr val="accent1">
                  <a:lumMod val="75000"/>
                </a:schemeClr>
              </a:solidFill>
              <a:latin typeface="Arial" panose="020B0604020202020204" pitchFamily="34" charset="0"/>
              <a:cs typeface="Arial" panose="020B0604020202020204" pitchFamily="34" charset="0"/>
            </a:endParaRPr>
          </a:p>
          <a:p>
            <a:pPr lvl="1">
              <a:spcBef>
                <a:spcPts val="1200"/>
              </a:spcBef>
              <a:spcAft>
                <a:spcPts val="1200"/>
              </a:spcAft>
              <a:defRPr/>
            </a:pPr>
            <a:endParaRPr lang="en-US" sz="3200" dirty="0" smtClean="0">
              <a:solidFill>
                <a:schemeClr val="accent1">
                  <a:lumMod val="75000"/>
                </a:schemeClr>
              </a:solidFill>
              <a:latin typeface="Arial" panose="020B0604020202020204" pitchFamily="34" charset="0"/>
              <a:cs typeface="Arial" panose="020B0604020202020204" pitchFamily="34" charset="0"/>
            </a:endParaRPr>
          </a:p>
          <a:p>
            <a:pPr marL="914400" lvl="1" indent="-457200">
              <a:spcBef>
                <a:spcPts val="1200"/>
              </a:spcBef>
              <a:spcAft>
                <a:spcPts val="1200"/>
              </a:spcAft>
              <a:buFont typeface="Arial" panose="020B0604020202020204" pitchFamily="34" charset="0"/>
              <a:buChar char="•"/>
              <a:defRPr/>
            </a:pPr>
            <a:endParaRPr lang="en-US" sz="3200" dirty="0">
              <a:solidFill>
                <a:schemeClr val="accent1">
                  <a:lumMod val="75000"/>
                </a:schemeClr>
              </a:solidFill>
              <a:latin typeface="Arial" panose="020B0604020202020204" pitchFamily="34" charset="0"/>
              <a:cs typeface="Arial" panose="020B0604020202020204" pitchFamily="34" charset="0"/>
            </a:endParaRPr>
          </a:p>
          <a:p>
            <a:pPr marL="857250" marR="0" lvl="0" indent="-8572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endParaRPr lang="en-US" sz="3600" dirty="0">
              <a:solidFill>
                <a:prstClr val="white"/>
              </a:solidFill>
              <a:latin typeface="Trebuchet MS" panose="020B0603020202020204" pitchFamily="34" charset="0"/>
            </a:endParaRPr>
          </a:p>
        </p:txBody>
      </p:sp>
      <p:sp>
        <p:nvSpPr>
          <p:cNvPr id="11" name="TextBox 10">
            <a:extLst>
              <a:ext uri="{FF2B5EF4-FFF2-40B4-BE49-F238E27FC236}">
                <a16:creationId xmlns:a16="http://schemas.microsoft.com/office/drawing/2014/main" id="{42B9CBE9-3DB7-4D07-8B2C-8703D964C931}"/>
              </a:ext>
            </a:extLst>
          </p:cNvPr>
          <p:cNvSpPr txBox="1"/>
          <p:nvPr/>
        </p:nvSpPr>
        <p:spPr>
          <a:xfrm>
            <a:off x="-533400" y="304176"/>
            <a:ext cx="16611600" cy="1569660"/>
          </a:xfrm>
          <a:prstGeom prst="rect">
            <a:avLst/>
          </a:prstGeom>
          <a:noFill/>
        </p:spPr>
        <p:txBody>
          <a:bodyPr wrap="square" rtlCol="0">
            <a:spAutoFit/>
          </a:bodyPr>
          <a:lstStyle/>
          <a:p>
            <a:pPr algn="ctr"/>
            <a:r>
              <a:rPr lang="en-US" sz="4800" b="1" dirty="0" smtClean="0">
                <a:solidFill>
                  <a:schemeClr val="accent1">
                    <a:lumMod val="75000"/>
                  </a:schemeClr>
                </a:solidFill>
                <a:latin typeface="Trebuchet MS" panose="020B0603020202020204" pitchFamily="34" charset="0"/>
              </a:rPr>
              <a:t>American Rescue Plan Act</a:t>
            </a:r>
          </a:p>
          <a:p>
            <a:pPr algn="ctr"/>
            <a:r>
              <a:rPr lang="en-US" sz="4800" b="1" dirty="0" smtClean="0">
                <a:solidFill>
                  <a:schemeClr val="accent1">
                    <a:lumMod val="75000"/>
                  </a:schemeClr>
                </a:solidFill>
                <a:latin typeface="Trebuchet MS" panose="020B0603020202020204" pitchFamily="34" charset="0"/>
              </a:rPr>
              <a:t>Coronavirus </a:t>
            </a:r>
            <a:r>
              <a:rPr lang="en-US" sz="4800" b="1" dirty="0">
                <a:solidFill>
                  <a:schemeClr val="accent1">
                    <a:lumMod val="75000"/>
                  </a:schemeClr>
                </a:solidFill>
                <a:latin typeface="Trebuchet MS" panose="020B0603020202020204" pitchFamily="34" charset="0"/>
              </a:rPr>
              <a:t>State and Local Fiscal Recovery Fund </a:t>
            </a:r>
          </a:p>
        </p:txBody>
      </p:sp>
    </p:spTree>
    <p:extLst>
      <p:ext uri="{BB962C8B-B14F-4D97-AF65-F5344CB8AC3E}">
        <p14:creationId xmlns:p14="http://schemas.microsoft.com/office/powerpoint/2010/main" val="2138597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5088"/>
        </a:solidFill>
        <a:effectLst/>
      </p:bgPr>
    </p:bg>
    <p:spTree>
      <p:nvGrpSpPr>
        <p:cNvPr id="1" name=""/>
        <p:cNvGrpSpPr/>
        <p:nvPr/>
      </p:nvGrpSpPr>
      <p:grpSpPr>
        <a:xfrm>
          <a:off x="0" y="0"/>
          <a:ext cx="0" cy="0"/>
          <a:chOff x="0" y="0"/>
          <a:chExt cx="0" cy="0"/>
        </a:xfrm>
      </p:grpSpPr>
      <p:grpSp>
        <p:nvGrpSpPr>
          <p:cNvPr id="2" name="Group 2"/>
          <p:cNvGrpSpPr/>
          <p:nvPr/>
        </p:nvGrpSpPr>
        <p:grpSpPr>
          <a:xfrm>
            <a:off x="9114971" y="-908646"/>
            <a:ext cx="9296400" cy="7415680"/>
            <a:chOff x="0" y="0"/>
            <a:chExt cx="7992595" cy="6833945"/>
          </a:xfrm>
        </p:grpSpPr>
        <p:grpSp>
          <p:nvGrpSpPr>
            <p:cNvPr id="3" name="Group 3"/>
            <p:cNvGrpSpPr/>
            <p:nvPr/>
          </p:nvGrpSpPr>
          <p:grpSpPr>
            <a:xfrm rot="-10800000">
              <a:off x="1662677" y="514155"/>
              <a:ext cx="6329918" cy="6319790"/>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FFFFF"/>
              </a:solidFill>
            </p:spPr>
          </p:sp>
        </p:grpSp>
        <p:sp>
          <p:nvSpPr>
            <p:cNvPr id="5" name="AutoShape 5"/>
            <p:cNvSpPr/>
            <p:nvPr/>
          </p:nvSpPr>
          <p:spPr>
            <a:xfrm rot="-2700000">
              <a:off x="2636961" y="-1071046"/>
              <a:ext cx="72446" cy="7488461"/>
            </a:xfrm>
            <a:prstGeom prst="rect">
              <a:avLst/>
            </a:prstGeom>
            <a:solidFill>
              <a:srgbClr val="FFFFFF"/>
            </a:solidFill>
          </p:spPr>
        </p:sp>
      </p:grpSp>
      <p:sp>
        <p:nvSpPr>
          <p:cNvPr id="6" name="Rectangle 5">
            <a:extLst>
              <a:ext uri="{FF2B5EF4-FFF2-40B4-BE49-F238E27FC236}">
                <a16:creationId xmlns:a16="http://schemas.microsoft.com/office/drawing/2014/main" id="{C21F12D8-ADDA-48C5-864A-3512A95D4787}"/>
              </a:ext>
            </a:extLst>
          </p:cNvPr>
          <p:cNvSpPr/>
          <p:nvPr/>
        </p:nvSpPr>
        <p:spPr>
          <a:xfrm>
            <a:off x="762000" y="-1817290"/>
            <a:ext cx="18745200" cy="181728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4">
            <a:extLst>
              <a:ext uri="{FF2B5EF4-FFF2-40B4-BE49-F238E27FC236}">
                <a16:creationId xmlns:a16="http://schemas.microsoft.com/office/drawing/2014/main" id="{0DE2D590-159F-4917-B3A2-B6FF714F37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5766569" y="599725"/>
            <a:ext cx="2092614" cy="2943576"/>
          </a:xfrm>
          <a:prstGeom prst="rect">
            <a:avLst/>
          </a:prstGeom>
        </p:spPr>
      </p:pic>
      <p:sp>
        <p:nvSpPr>
          <p:cNvPr id="10" name="Rectangle 9">
            <a:extLst>
              <a:ext uri="{FF2B5EF4-FFF2-40B4-BE49-F238E27FC236}">
                <a16:creationId xmlns:a16="http://schemas.microsoft.com/office/drawing/2014/main" id="{DFCDD6AE-B7CD-4B57-98BA-2B36D77E14D8}"/>
              </a:ext>
            </a:extLst>
          </p:cNvPr>
          <p:cNvSpPr/>
          <p:nvPr/>
        </p:nvSpPr>
        <p:spPr>
          <a:xfrm>
            <a:off x="18288000" y="-350725"/>
            <a:ext cx="3200400" cy="1079012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1662961" y="4183354"/>
            <a:ext cx="12617769" cy="5355312"/>
          </a:xfrm>
          <a:prstGeom prst="rect">
            <a:avLst/>
          </a:prstGeom>
          <a:effectLst>
            <a:outerShdw blurRad="50800" dist="38100" dir="5400000" algn="t" rotWithShape="0">
              <a:prstClr val="black">
                <a:alpha val="40000"/>
              </a:prstClr>
            </a:outerShdw>
          </a:effectLst>
        </p:spPr>
        <p:txBody>
          <a:bodyPr wrap="square">
            <a:spAutoFit/>
          </a:bodyPr>
          <a:lstStyle/>
          <a:p>
            <a:pPr algn="ctr"/>
            <a:r>
              <a:rPr lang="en-US" sz="10800" dirty="0" smtClean="0">
                <a:solidFill>
                  <a:schemeClr val="bg1"/>
                </a:solidFill>
                <a:effectLst>
                  <a:innerShdw blurRad="63500" dist="50800" dir="13500000">
                    <a:prstClr val="black">
                      <a:alpha val="50000"/>
                    </a:prstClr>
                  </a:innerShdw>
                </a:effectLst>
              </a:rPr>
              <a:t>Patient </a:t>
            </a:r>
          </a:p>
          <a:p>
            <a:pPr algn="ctr"/>
            <a:r>
              <a:rPr lang="en-US" sz="10800" dirty="0" smtClean="0">
                <a:solidFill>
                  <a:schemeClr val="bg1"/>
                </a:solidFill>
                <a:effectLst>
                  <a:innerShdw blurRad="63500" dist="50800" dir="13500000">
                    <a:prstClr val="black">
                      <a:alpha val="50000"/>
                    </a:prstClr>
                  </a:innerShdw>
                </a:effectLst>
              </a:rPr>
              <a:t>Deliberate</a:t>
            </a:r>
          </a:p>
          <a:p>
            <a:pPr algn="ctr"/>
            <a:r>
              <a:rPr lang="en-US" sz="10800" dirty="0" smtClean="0">
                <a:solidFill>
                  <a:schemeClr val="bg1"/>
                </a:solidFill>
                <a:effectLst>
                  <a:innerShdw blurRad="63500" dist="50800" dir="13500000">
                    <a:prstClr val="black">
                      <a:alpha val="50000"/>
                    </a:prstClr>
                  </a:innerShdw>
                </a:effectLst>
              </a:rPr>
              <a:t>Strategic </a:t>
            </a:r>
            <a:endParaRPr lang="en-US" sz="10800" dirty="0">
              <a:solidFill>
                <a:schemeClr val="bg1"/>
              </a:solidFill>
              <a:effectLst>
                <a:innerShdw blurRad="63500" dist="50800" dir="13500000">
                  <a:prstClr val="black">
                    <a:alpha val="50000"/>
                  </a:prstClr>
                </a:innerShdw>
              </a:effectLst>
            </a:endParaRPr>
          </a:p>
          <a:p>
            <a:pPr algn="ctr"/>
            <a:endParaRPr lang="en-US" dirty="0">
              <a:solidFill>
                <a:schemeClr val="bg1"/>
              </a:solidFill>
            </a:endParaRPr>
          </a:p>
        </p:txBody>
      </p:sp>
      <p:sp>
        <p:nvSpPr>
          <p:cNvPr id="9" name="TextBox 8"/>
          <p:cNvSpPr txBox="1"/>
          <p:nvPr/>
        </p:nvSpPr>
        <p:spPr>
          <a:xfrm>
            <a:off x="296407" y="1210938"/>
            <a:ext cx="12073794" cy="2554545"/>
          </a:xfrm>
          <a:prstGeom prst="rect">
            <a:avLst/>
          </a:prstGeom>
          <a:noFill/>
        </p:spPr>
        <p:txBody>
          <a:bodyPr wrap="square" rtlCol="0">
            <a:spAutoFit/>
          </a:bodyPr>
          <a:lstStyle/>
          <a:p>
            <a:r>
              <a:rPr lang="en-US" sz="8000" dirty="0" smtClean="0">
                <a:solidFill>
                  <a:schemeClr val="bg1"/>
                </a:solidFill>
              </a:rPr>
              <a:t>There is no need to rush!</a:t>
            </a:r>
          </a:p>
          <a:p>
            <a:r>
              <a:rPr lang="en-US" sz="8000" dirty="0" smtClean="0">
                <a:solidFill>
                  <a:schemeClr val="bg1"/>
                </a:solidFill>
              </a:rPr>
              <a:t>You have time to be:</a:t>
            </a:r>
            <a:endParaRPr lang="en-US" sz="8000" dirty="0">
              <a:solidFill>
                <a:schemeClr val="bg1"/>
              </a:solidFill>
            </a:endParaRPr>
          </a:p>
        </p:txBody>
      </p:sp>
    </p:spTree>
    <p:extLst>
      <p:ext uri="{BB962C8B-B14F-4D97-AF65-F5344CB8AC3E}">
        <p14:creationId xmlns:p14="http://schemas.microsoft.com/office/powerpoint/2010/main" val="1355901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2A62C72-835C-42A1-A757-0A82653DC6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0" cy="1028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876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2700000">
            <a:off x="17720665" y="1212364"/>
            <a:ext cx="50191" cy="3135527"/>
          </a:xfrm>
          <a:prstGeom prst="rect">
            <a:avLst/>
          </a:prstGeom>
          <a:solidFill>
            <a:srgbClr val="FFFFFF"/>
          </a:solidFill>
        </p:spPr>
      </p:sp>
      <p:grpSp>
        <p:nvGrpSpPr>
          <p:cNvPr id="4" name="Group 4"/>
          <p:cNvGrpSpPr/>
          <p:nvPr/>
        </p:nvGrpSpPr>
        <p:grpSpPr>
          <a:xfrm rot="-10800000">
            <a:off x="15592629" y="0"/>
            <a:ext cx="2983159" cy="2978386"/>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FFFFF"/>
            </a:solidFill>
          </p:spPr>
        </p:sp>
      </p:grpSp>
      <p:sp>
        <p:nvSpPr>
          <p:cNvPr id="9" name="Rectangle 8">
            <a:extLst>
              <a:ext uri="{FF2B5EF4-FFF2-40B4-BE49-F238E27FC236}">
                <a16:creationId xmlns:a16="http://schemas.microsoft.com/office/drawing/2014/main" id="{5012C8EF-71AF-4BFB-AD83-AFA335F84457}"/>
              </a:ext>
            </a:extLst>
          </p:cNvPr>
          <p:cNvSpPr/>
          <p:nvPr/>
        </p:nvSpPr>
        <p:spPr>
          <a:xfrm>
            <a:off x="325014" y="0"/>
            <a:ext cx="15747710" cy="2215991"/>
          </a:xfrm>
          <a:prstGeom prst="rect">
            <a:avLst/>
          </a:prstGeom>
        </p:spPr>
        <p:txBody>
          <a:bodyPr wrap="square">
            <a:spAutoFit/>
          </a:bodyPr>
          <a:lstStyle/>
          <a:p>
            <a:pPr algn="ctr"/>
            <a:r>
              <a:rPr lang="en-US" dirty="0"/>
              <a:t/>
            </a:r>
            <a:br>
              <a:rPr lang="en-US" dirty="0"/>
            </a:br>
            <a:r>
              <a:rPr lang="en-US" sz="6000" b="1" dirty="0">
                <a:solidFill>
                  <a:schemeClr val="accent1">
                    <a:lumMod val="75000"/>
                  </a:schemeClr>
                </a:solidFill>
                <a:latin typeface="Trebuchet MS" panose="020B0603020202020204" pitchFamily="34" charset="0"/>
              </a:rPr>
              <a:t>Treasury Guidance </a:t>
            </a:r>
          </a:p>
          <a:p>
            <a:pPr algn="ctr"/>
            <a:r>
              <a:rPr lang="en-US" sz="6000" b="1" dirty="0">
                <a:solidFill>
                  <a:schemeClr val="accent1">
                    <a:lumMod val="75000"/>
                  </a:schemeClr>
                </a:solidFill>
                <a:latin typeface="Trebuchet MS" panose="020B0603020202020204" pitchFamily="34" charset="0"/>
              </a:rPr>
              <a:t>What You </a:t>
            </a:r>
            <a:r>
              <a:rPr lang="en-US" sz="6000" b="1" u="sng" dirty="0">
                <a:solidFill>
                  <a:srgbClr val="00B050"/>
                </a:solidFill>
                <a:latin typeface="Trebuchet MS" panose="020B0603020202020204" pitchFamily="34" charset="0"/>
              </a:rPr>
              <a:t>CAN</a:t>
            </a:r>
            <a:r>
              <a:rPr lang="en-US" sz="6000" b="1" dirty="0">
                <a:solidFill>
                  <a:schemeClr val="accent1">
                    <a:lumMod val="75000"/>
                  </a:schemeClr>
                </a:solidFill>
                <a:latin typeface="Trebuchet MS" panose="020B0603020202020204" pitchFamily="34" charset="0"/>
              </a:rPr>
              <a:t> Spend $ On</a:t>
            </a:r>
            <a:endParaRPr lang="en-US" sz="2400" b="1" dirty="0">
              <a:solidFill>
                <a:schemeClr val="accent1">
                  <a:lumMod val="75000"/>
                </a:schemeClr>
              </a:solidFill>
              <a:latin typeface="Trebuchet MS" panose="020B0603020202020204" pitchFamily="34" charset="0"/>
            </a:endParaRPr>
          </a:p>
        </p:txBody>
      </p:sp>
      <p:sp>
        <p:nvSpPr>
          <p:cNvPr id="8" name="Rectangle 7">
            <a:extLst>
              <a:ext uri="{FF2B5EF4-FFF2-40B4-BE49-F238E27FC236}">
                <a16:creationId xmlns:a16="http://schemas.microsoft.com/office/drawing/2014/main" id="{E3B46342-CF32-4613-84C0-EC2DD27312AF}"/>
              </a:ext>
            </a:extLst>
          </p:cNvPr>
          <p:cNvSpPr/>
          <p:nvPr/>
        </p:nvSpPr>
        <p:spPr>
          <a:xfrm>
            <a:off x="325014" y="2628900"/>
            <a:ext cx="17637972" cy="6432530"/>
          </a:xfrm>
          <a:prstGeom prst="rect">
            <a:avLst/>
          </a:prstGeom>
        </p:spPr>
        <p:txBody>
          <a:bodyPr wrap="square">
            <a:spAutoFit/>
          </a:bodyPr>
          <a:lstStyle/>
          <a:p>
            <a:pPr marL="1200150" lvl="1" indent="-742950">
              <a:spcBef>
                <a:spcPts val="1200"/>
              </a:spcBef>
              <a:spcAft>
                <a:spcPts val="1200"/>
              </a:spcAft>
              <a:buFont typeface="+mj-lt"/>
              <a:buAutoNum type="arabicPeriod"/>
            </a:pPr>
            <a:r>
              <a:rPr lang="en-US" sz="3200" b="1" u="sng" dirty="0">
                <a:latin typeface="Arial" panose="020B0604020202020204" pitchFamily="34" charset="0"/>
                <a:cs typeface="Arial" panose="020B0604020202020204" pitchFamily="34" charset="0"/>
              </a:rPr>
              <a:t>Pandemic </a:t>
            </a:r>
            <a:r>
              <a:rPr lang="en-US" sz="3200" b="1" u="sng" dirty="0" smtClean="0">
                <a:latin typeface="Arial" panose="020B0604020202020204" pitchFamily="34" charset="0"/>
                <a:cs typeface="Arial" panose="020B0604020202020204" pitchFamily="34" charset="0"/>
              </a:rPr>
              <a:t>Response</a:t>
            </a:r>
            <a:r>
              <a:rPr lang="en-US" sz="3200" b="1" dirty="0">
                <a:latin typeface="Arial" panose="020B0604020202020204" pitchFamily="34" charset="0"/>
                <a:cs typeface="Arial" panose="020B0604020202020204" pitchFamily="34" charset="0"/>
              </a:rPr>
              <a:t>:</a:t>
            </a:r>
            <a:r>
              <a:rPr lang="en-US" sz="3200" b="1"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To respond to the public health emergency or its negative economic impacts, including assistance to households, small businesses, and nonprofits, or aid to impacted industries such as tourism, travel, and hospitality; </a:t>
            </a:r>
          </a:p>
          <a:p>
            <a:pPr marL="1200150" lvl="1" indent="-742950">
              <a:spcBef>
                <a:spcPts val="1200"/>
              </a:spcBef>
              <a:spcAft>
                <a:spcPts val="1200"/>
              </a:spcAft>
              <a:buFont typeface="+mj-lt"/>
              <a:buAutoNum type="arabicPeriod"/>
            </a:pPr>
            <a:r>
              <a:rPr lang="en-US" sz="3200" b="1" u="sng" dirty="0" smtClean="0">
                <a:latin typeface="Arial" panose="020B0604020202020204" pitchFamily="34" charset="0"/>
                <a:cs typeface="Arial" panose="020B0604020202020204" pitchFamily="34" charset="0"/>
              </a:rPr>
              <a:t>Premium Pay to Eligible Workers</a:t>
            </a:r>
            <a:r>
              <a:rPr lang="en-US" sz="3200" b="1"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To respond to workers performing essential work during the COVID-19 public health emergency by providing premium pay to eligible workers; </a:t>
            </a:r>
          </a:p>
          <a:p>
            <a:pPr marL="1200150" lvl="1" indent="-742950">
              <a:spcBef>
                <a:spcPts val="1200"/>
              </a:spcBef>
              <a:spcAft>
                <a:spcPts val="1200"/>
              </a:spcAft>
              <a:buFont typeface="+mj-lt"/>
              <a:buAutoNum type="arabicPeriod"/>
            </a:pPr>
            <a:r>
              <a:rPr lang="en-US" sz="3200" b="1" u="sng" dirty="0">
                <a:latin typeface="Arial" panose="020B0604020202020204" pitchFamily="34" charset="0"/>
                <a:cs typeface="Arial" panose="020B0604020202020204" pitchFamily="34" charset="0"/>
              </a:rPr>
              <a:t>Lost Revenue</a:t>
            </a:r>
            <a:r>
              <a:rPr lang="en-US" sz="3200" b="1"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For </a:t>
            </a:r>
            <a:r>
              <a:rPr lang="en-US" sz="3200" dirty="0">
                <a:latin typeface="Arial" panose="020B0604020202020204" pitchFamily="34" charset="0"/>
                <a:cs typeface="Arial" panose="020B0604020202020204" pitchFamily="34" charset="0"/>
              </a:rPr>
              <a:t>the provision of government services to the extent of the reduction in revenue due to the COVID–19 public health emergency relative to revenues collected in the most recent full fiscal year prior to the emergency; and </a:t>
            </a:r>
          </a:p>
          <a:p>
            <a:pPr marL="1200150" lvl="1" indent="-742950">
              <a:spcBef>
                <a:spcPts val="1200"/>
              </a:spcBef>
              <a:spcAft>
                <a:spcPts val="1200"/>
              </a:spcAft>
              <a:buFont typeface="+mj-lt"/>
              <a:buAutoNum type="arabicPeriod"/>
            </a:pPr>
            <a:r>
              <a:rPr lang="en-US" sz="3200" b="1" u="sng" dirty="0">
                <a:latin typeface="Arial" panose="020B0604020202020204" pitchFamily="34" charset="0"/>
                <a:cs typeface="Arial" panose="020B0604020202020204" pitchFamily="34" charset="0"/>
              </a:rPr>
              <a:t>Water, Sewer, and Broadband Infrastructure</a:t>
            </a:r>
            <a:r>
              <a:rPr lang="en-US" sz="3200" b="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To make necessary investments in water, sewer, or broadband infrastructure. </a:t>
            </a:r>
          </a:p>
        </p:txBody>
      </p:sp>
      <p:grpSp>
        <p:nvGrpSpPr>
          <p:cNvPr id="7" name="Group 3">
            <a:extLst>
              <a:ext uri="{FF2B5EF4-FFF2-40B4-BE49-F238E27FC236}">
                <a16:creationId xmlns:a16="http://schemas.microsoft.com/office/drawing/2014/main" id="{66461C3C-A48A-4E13-8011-FC3D53845DDF}"/>
              </a:ext>
            </a:extLst>
          </p:cNvPr>
          <p:cNvGrpSpPr/>
          <p:nvPr/>
        </p:nvGrpSpPr>
        <p:grpSpPr>
          <a:xfrm rot="-10800000">
            <a:off x="12186525" y="0"/>
            <a:ext cx="3886199" cy="1800941"/>
            <a:chOff x="0" y="0"/>
            <a:chExt cx="6350000" cy="5499100"/>
          </a:xfrm>
        </p:grpSpPr>
        <p:sp>
          <p:nvSpPr>
            <p:cNvPr id="10" name="Freeform 4">
              <a:extLst>
                <a:ext uri="{FF2B5EF4-FFF2-40B4-BE49-F238E27FC236}">
                  <a16:creationId xmlns:a16="http://schemas.microsoft.com/office/drawing/2014/main" id="{60C9A9C6-512A-4B34-BBFC-916F0F1007AB}"/>
                </a:ext>
              </a:extLst>
            </p:cNvPr>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5581AF"/>
            </a:solidFill>
          </p:spPr>
        </p:sp>
      </p:grpSp>
    </p:spTree>
    <p:extLst>
      <p:ext uri="{BB962C8B-B14F-4D97-AF65-F5344CB8AC3E}">
        <p14:creationId xmlns:p14="http://schemas.microsoft.com/office/powerpoint/2010/main" val="3245736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19F14EC84223A45883E2181D8609E5A" ma:contentTypeVersion="12" ma:contentTypeDescription="Create a new document." ma:contentTypeScope="" ma:versionID="1efc3f461180eee8664b9618bb0a8613">
  <xsd:schema xmlns:xsd="http://www.w3.org/2001/XMLSchema" xmlns:xs="http://www.w3.org/2001/XMLSchema" xmlns:p="http://schemas.microsoft.com/office/2006/metadata/properties" xmlns:ns3="4b36d0d4-3830-4217-8127-7347c3fb8e2d" xmlns:ns4="e222933e-ed33-4815-b93d-11e27ee29213" targetNamespace="http://schemas.microsoft.com/office/2006/metadata/properties" ma:root="true" ma:fieldsID="fbf942ad43360c919b6d20e856155f64" ns3:_="" ns4:_="">
    <xsd:import namespace="4b36d0d4-3830-4217-8127-7347c3fb8e2d"/>
    <xsd:import namespace="e222933e-ed33-4815-b93d-11e27ee2921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36d0d4-3830-4217-8127-7347c3fb8e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22933e-ed33-4815-b93d-11e27ee2921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2FC619-0443-421B-993B-998DCC17183D}">
  <ds:schemaRefs>
    <ds:schemaRef ds:uri="http://schemas.microsoft.com/sharepoint/v3/contenttype/forms"/>
  </ds:schemaRefs>
</ds:datastoreItem>
</file>

<file path=customXml/itemProps2.xml><?xml version="1.0" encoding="utf-8"?>
<ds:datastoreItem xmlns:ds="http://schemas.openxmlformats.org/officeDocument/2006/customXml" ds:itemID="{F9CFAECE-1192-4978-9599-88856CA06DAC}">
  <ds:schemaRefs>
    <ds:schemaRef ds:uri="http://schemas.microsoft.com/office/2006/documentManagement/types"/>
    <ds:schemaRef ds:uri="http://purl.org/dc/elements/1.1/"/>
    <ds:schemaRef ds:uri="http://purl.org/dc/terms/"/>
    <ds:schemaRef ds:uri="http://schemas.microsoft.com/office/2006/metadata/properties"/>
    <ds:schemaRef ds:uri="http://schemas.microsoft.com/office/infopath/2007/PartnerControls"/>
    <ds:schemaRef ds:uri="http://schemas.openxmlformats.org/package/2006/metadata/core-properties"/>
    <ds:schemaRef ds:uri="e222933e-ed33-4815-b93d-11e27ee29213"/>
    <ds:schemaRef ds:uri="4b36d0d4-3830-4217-8127-7347c3fb8e2d"/>
    <ds:schemaRef ds:uri="http://www.w3.org/XML/1998/namespace"/>
    <ds:schemaRef ds:uri="http://purl.org/dc/dcmitype/"/>
  </ds:schemaRefs>
</ds:datastoreItem>
</file>

<file path=customXml/itemProps3.xml><?xml version="1.0" encoding="utf-8"?>
<ds:datastoreItem xmlns:ds="http://schemas.openxmlformats.org/officeDocument/2006/customXml" ds:itemID="{084C000D-2034-4BBF-81E9-582BDBDA3E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36d0d4-3830-4217-8127-7347c3fb8e2d"/>
    <ds:schemaRef ds:uri="e222933e-ed33-4815-b93d-11e27ee292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7708</TotalTime>
  <Words>1640</Words>
  <Application>Microsoft Office PowerPoint</Application>
  <PresentationFormat>Custom</PresentationFormat>
  <Paragraphs>215</Paragraphs>
  <Slides>21</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Calibri Light</vt:lpstr>
      <vt:lpstr>Arial</vt:lpstr>
      <vt:lpstr>Courier New</vt:lpstr>
      <vt:lpstr>Trebuchet MS</vt:lpstr>
      <vt:lpstr>Verdana</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Nursing Career Awareness Week Presentation</dc:title>
  <dc:creator>Ted Brady</dc:creator>
  <cp:lastModifiedBy>Katie Buckley</cp:lastModifiedBy>
  <cp:revision>126</cp:revision>
  <dcterms:created xsi:type="dcterms:W3CDTF">2006-08-16T00:00:00Z</dcterms:created>
  <dcterms:modified xsi:type="dcterms:W3CDTF">2021-08-31T15:01:37Z</dcterms:modified>
  <dc:identifier>DAEXEkAslac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0x010100F19F14EC84223A45883E2181D8609E5A</vt:lpwstr>
  </property>
</Properties>
</file>