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71" r:id="rId6"/>
    <p:sldId id="258" r:id="rId7"/>
    <p:sldId id="280" r:id="rId8"/>
    <p:sldId id="279" r:id="rId9"/>
    <p:sldId id="272" r:id="rId10"/>
    <p:sldId id="273" r:id="rId11"/>
    <p:sldId id="277" r:id="rId12"/>
    <p:sldId id="278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CF40-3E28-45E7-8CA7-F4FB1F68BA8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EA0D-D17C-4A50-BA64-78D75F0AE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F9A1C5-A02A-4548-9C0C-9C5C0A36E8D1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940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2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0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0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64634A4-ABD5-41AA-BD2A-C228DBD155B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DF7B28D-36DC-463C-9CE5-C180D3B9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8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mattershere.org/" TargetMode="External"/><Relationship Id="rId2" Type="http://schemas.openxmlformats.org/officeDocument/2006/relationships/hyperlink" Target="mailto:pmartorano@homemattersher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bernier-wright@homemattershere.or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Multifamily Homebuyer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Teaser Webinar for 4-Part Course on Buying &amp; Maintaining a Multifamily Property</a:t>
            </a:r>
          </a:p>
        </p:txBody>
      </p:sp>
    </p:spTree>
    <p:extLst>
      <p:ext uri="{BB962C8B-B14F-4D97-AF65-F5344CB8AC3E}">
        <p14:creationId xmlns:p14="http://schemas.microsoft.com/office/powerpoint/2010/main" val="25408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Multifamily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852191"/>
            <a:ext cx="10554574" cy="31373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Roofing (including gutters)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Exterior: siding &amp; fixtures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Attic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Interior condition &amp; fixtures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Kitchen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Bathroom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Septic system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9" y="2442701"/>
            <a:ext cx="4097868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Basement &amp; foundation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Electrical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Plumbing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Water heater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Heating 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Yard, driveway, walk ways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0000" y="2442701"/>
            <a:ext cx="9098174" cy="5574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Look at the major systems…</a:t>
            </a:r>
          </a:p>
        </p:txBody>
      </p:sp>
    </p:spTree>
    <p:extLst>
      <p:ext uri="{BB962C8B-B14F-4D97-AF65-F5344CB8AC3E}">
        <p14:creationId xmlns:p14="http://schemas.microsoft.com/office/powerpoint/2010/main" val="1533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405B-4F9D-4FEA-887C-B91A9A6C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this picture?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63F57E-A2D7-4C38-B1CE-474C248FD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2222500"/>
            <a:ext cx="5187462" cy="4188312"/>
          </a:xfrm>
        </p:spPr>
      </p:pic>
    </p:spTree>
    <p:extLst>
      <p:ext uri="{BB962C8B-B14F-4D97-AF65-F5344CB8AC3E}">
        <p14:creationId xmlns:p14="http://schemas.microsoft.com/office/powerpoint/2010/main" val="29104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3558-7208-4C49-96E2-3A4F16E5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</a:t>
            </a:r>
            <a:r>
              <a:rPr lang="en-US" dirty="0" smtClean="0"/>
              <a:t>Talk About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W</a:t>
            </a:r>
            <a:r>
              <a:rPr lang="en-US" dirty="0" smtClean="0"/>
              <a:t>e See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5EF97-355F-46ED-8C95-AA0577DB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96459"/>
            <a:ext cx="10554574" cy="3636511"/>
          </a:xfrm>
        </p:spPr>
        <p:txBody>
          <a:bodyPr/>
          <a:lstStyle/>
          <a:p>
            <a:r>
              <a:rPr lang="en-US" dirty="0"/>
              <a:t>What’s change-able </a:t>
            </a:r>
            <a:r>
              <a:rPr lang="en-US" dirty="0" smtClean="0"/>
              <a:t>vs. </a:t>
            </a:r>
            <a:r>
              <a:rPr lang="en-US" dirty="0"/>
              <a:t>what’s </a:t>
            </a:r>
            <a:r>
              <a:rPr lang="en-US" dirty="0" smtClean="0"/>
              <a:t>not?</a:t>
            </a:r>
            <a:endParaRPr lang="en-US" dirty="0"/>
          </a:p>
          <a:p>
            <a:r>
              <a:rPr lang="en-US" dirty="0"/>
              <a:t>Is there a rehab involved? What does that look like? </a:t>
            </a:r>
            <a:r>
              <a:rPr lang="en-US" dirty="0" smtClean="0"/>
              <a:t>What contractors will you need? </a:t>
            </a:r>
            <a:r>
              <a:rPr lang="en-US" dirty="0"/>
              <a:t>Will you have to live there during the </a:t>
            </a:r>
            <a:r>
              <a:rPr lang="en-US" dirty="0" smtClean="0"/>
              <a:t>construction?</a:t>
            </a:r>
          </a:p>
          <a:p>
            <a:r>
              <a:rPr lang="en-US" dirty="0" smtClean="0"/>
              <a:t>What is the asking price? What would a rehab cost? What is the cost of ongoing maintenance?</a:t>
            </a:r>
          </a:p>
          <a:p>
            <a:r>
              <a:rPr lang="en-US" dirty="0" smtClean="0"/>
              <a:t>What can you access to help with the rehab &amp; what are those programs looking for? (e.g. lead abatement</a:t>
            </a:r>
            <a:r>
              <a:rPr lang="en-US" dirty="0"/>
              <a:t>, energy efficiency upgrades, and general home  repair </a:t>
            </a:r>
            <a:r>
              <a:rPr lang="en-US" dirty="0" smtClean="0"/>
              <a:t>loans</a:t>
            </a:r>
            <a:r>
              <a:rPr lang="en-US" dirty="0"/>
              <a:t> </a:t>
            </a:r>
            <a:r>
              <a:rPr lang="en-US" dirty="0" smtClean="0"/>
              <a:t>or grants)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Shoppers to Keep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255" y="2254944"/>
            <a:ext cx="10687488" cy="4254713"/>
          </a:xfrm>
        </p:spPr>
        <p:txBody>
          <a:bodyPr>
            <a:normAutofit/>
          </a:bodyPr>
          <a:lstStyle/>
          <a:p>
            <a:r>
              <a:rPr lang="en-US" dirty="0"/>
              <a:t>As soon as you purchase the home, you gain the responsibility – including any code violations. Therefore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7030A0"/>
                </a:solidFill>
              </a:rPr>
              <a:t>the home inspection protects you as the buyer</a:t>
            </a:r>
            <a:r>
              <a:rPr lang="en-US" dirty="0"/>
              <a:t>.  Inspections can help you negotiate, plan </a:t>
            </a:r>
            <a:r>
              <a:rPr lang="en-US" dirty="0" smtClean="0"/>
              <a:t>repairs &amp; maintenance</a:t>
            </a:r>
            <a:r>
              <a:rPr lang="en-US" dirty="0" smtClean="0"/>
              <a:t>, and get to know the home with a professional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Every </a:t>
            </a:r>
            <a:r>
              <a:rPr lang="en-US" b="1" dirty="0">
                <a:solidFill>
                  <a:srgbClr val="7030A0"/>
                </a:solidFill>
              </a:rPr>
              <a:t>home </a:t>
            </a:r>
            <a:r>
              <a:rPr lang="en-US" b="1" dirty="0" smtClean="0">
                <a:solidFill>
                  <a:srgbClr val="7030A0"/>
                </a:solidFill>
              </a:rPr>
              <a:t>&amp; every purchase is </a:t>
            </a:r>
            <a:r>
              <a:rPr lang="en-US" b="1" dirty="0">
                <a:solidFill>
                  <a:srgbClr val="7030A0"/>
                </a:solidFill>
              </a:rPr>
              <a:t>different! </a:t>
            </a:r>
            <a:r>
              <a:rPr lang="en-US" dirty="0"/>
              <a:t>So make sure to assemble a trusted team of advisors where you can direct your questions along the way –your loan officer, housing counselor, realtor, </a:t>
            </a:r>
            <a:r>
              <a:rPr lang="en-US" dirty="0" smtClean="0"/>
              <a:t>contractors, attorney, and friends &amp; family </a:t>
            </a:r>
            <a:r>
              <a:rPr lang="en-US" dirty="0"/>
              <a:t>can help you </a:t>
            </a:r>
            <a:r>
              <a:rPr lang="en-US" dirty="0" smtClean="0"/>
              <a:t>navigate </a:t>
            </a:r>
            <a:r>
              <a:rPr lang="en-US" dirty="0"/>
              <a:t>guiding the transaction.  </a:t>
            </a:r>
            <a:r>
              <a:rPr lang="en-US" u="sng" dirty="0"/>
              <a:t>Listen to their advise &amp; keep them informed!</a:t>
            </a:r>
          </a:p>
          <a:p>
            <a:r>
              <a:rPr lang="en-US" dirty="0" smtClean="0"/>
              <a:t>Don’t be afraid to ask question, request a second viewing, and bring tools to a viewing.  </a:t>
            </a:r>
            <a:r>
              <a:rPr lang="en-US" b="1" dirty="0">
                <a:solidFill>
                  <a:srgbClr val="7030A0"/>
                </a:solidFill>
              </a:rPr>
              <a:t>You run the show</a:t>
            </a:r>
            <a:r>
              <a:rPr lang="en-US" b="1" dirty="0"/>
              <a:t> </a:t>
            </a:r>
            <a:r>
              <a:rPr lang="en-US" dirty="0"/>
              <a:t>&amp; should never feel pressure to sign </a:t>
            </a:r>
            <a:r>
              <a:rPr lang="en-US" dirty="0" smtClean="0"/>
              <a:t>on </a:t>
            </a:r>
            <a:r>
              <a:rPr lang="en-US" dirty="0" smtClean="0"/>
              <a:t>with </a:t>
            </a:r>
            <a:r>
              <a:rPr lang="en-US" dirty="0" smtClean="0"/>
              <a:t>anything </a:t>
            </a:r>
            <a:r>
              <a:rPr lang="en-US" dirty="0"/>
              <a:t>you cannot live with or don’t understand</a:t>
            </a:r>
          </a:p>
          <a:p>
            <a:r>
              <a:rPr lang="en-US" dirty="0"/>
              <a:t>If you can, </a:t>
            </a:r>
            <a:r>
              <a:rPr lang="en-US" b="1" dirty="0">
                <a:solidFill>
                  <a:srgbClr val="7030A0"/>
                </a:solidFill>
              </a:rPr>
              <a:t>be flexible</a:t>
            </a:r>
            <a:r>
              <a:rPr lang="en-US" dirty="0"/>
              <a:t> –especially with your timeline! There are many factors &amp; processes outside of your control (e.g. massive waitlist for home </a:t>
            </a:r>
            <a:r>
              <a:rPr lang="en-US" dirty="0" smtClean="0"/>
              <a:t>appraisals</a:t>
            </a:r>
            <a:r>
              <a:rPr lang="en-US" dirty="0"/>
              <a:t> </a:t>
            </a:r>
            <a:r>
              <a:rPr lang="en-US" dirty="0" smtClean="0"/>
              <a:t>or for contractors)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6" y="10886"/>
            <a:ext cx="4437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15" y="90107"/>
            <a:ext cx="10571998" cy="97045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2629701"/>
            <a:ext cx="4471746" cy="316774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b="1" dirty="0"/>
              <a:t>Paul </a:t>
            </a:r>
            <a:r>
              <a:rPr lang="en-US" sz="2400" b="1" dirty="0" err="1"/>
              <a:t>Martorano</a:t>
            </a:r>
            <a:endParaRPr lang="en-US" sz="24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i="1" dirty="0"/>
              <a:t>Multi-Family Rental Improvement Program Coordinator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Windham &amp; Windsor Housing Trust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hlinkClick r:id="rId2"/>
              </a:rPr>
              <a:t>pmartorano@homemattershere.org</a:t>
            </a:r>
            <a:r>
              <a:rPr lang="en-US" dirty="0"/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802-689-0426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hlinkClick r:id="rId3"/>
              </a:rPr>
              <a:t>www.HomeMattersHere.org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"/>
            <a:ext cx="1905000" cy="1905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32815" y="2629701"/>
            <a:ext cx="4471746" cy="316774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Wingdings 2" charset="2"/>
              <a:buNone/>
            </a:pPr>
            <a:r>
              <a:rPr lang="en-US" sz="2400" b="1" dirty="0"/>
              <a:t>Kayla Bernier-Wright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 2" charset="2"/>
              <a:buNone/>
            </a:pPr>
            <a:r>
              <a:rPr lang="en-US" i="1" dirty="0"/>
              <a:t>Homeownership Specialist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 2" charset="2"/>
              <a:buNone/>
            </a:pPr>
            <a:r>
              <a:rPr lang="en-US" dirty="0"/>
              <a:t>Windham &amp; Windsor Housing Trust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 2" charset="2"/>
              <a:buNone/>
            </a:pPr>
            <a:r>
              <a:rPr lang="en-US" dirty="0">
                <a:hlinkClick r:id="rId5"/>
              </a:rPr>
              <a:t>kbernier-wright@homemattershere.org</a:t>
            </a:r>
            <a:r>
              <a:rPr lang="en-US" dirty="0"/>
              <a:t>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 2" charset="2"/>
              <a:buNone/>
            </a:pPr>
            <a:r>
              <a:rPr lang="en-US" dirty="0"/>
              <a:t>802-689-0981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 2" charset="2"/>
              <a:buNone/>
            </a:pPr>
            <a:r>
              <a:rPr lang="en-US" dirty="0">
                <a:hlinkClick r:id="rId3"/>
              </a:rPr>
              <a:t>www.HomeMattersHere.org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0000" y="2441415"/>
            <a:ext cx="1032608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9B301C"/>
              </a:buClr>
              <a:buSzPct val="165000"/>
            </a:pPr>
            <a:r>
              <a:rPr lang="en-US" altLang="en-US" sz="2400" b="1" dirty="0">
                <a:latin typeface="Book Antiqua" panose="02040602050305030304" pitchFamily="18" charset="0"/>
              </a:rPr>
              <a:t>	</a:t>
            </a:r>
            <a:r>
              <a:rPr lang="en-US" altLang="en-US" sz="2800" b="1" dirty="0">
                <a:latin typeface="+mj-lt"/>
              </a:rPr>
              <a:t>Windham &amp; Windsor Housing Trust (WWHT) strengthens the communities of Southeastern Vermont through the development and stewardship of permanently affordable housing through ongoing support and advocacy for its residents.</a:t>
            </a:r>
          </a:p>
          <a:p>
            <a:pPr algn="ctr" eaLnBrk="1" hangingPunct="1">
              <a:buClr>
                <a:srgbClr val="9B301C"/>
              </a:buClr>
              <a:buSzPct val="165000"/>
              <a:buFontTx/>
              <a:buChar char="•"/>
            </a:pPr>
            <a:endParaRPr lang="en-US" altLang="en-US" sz="2400" b="1" dirty="0">
              <a:latin typeface="+mj-lt"/>
            </a:endParaRPr>
          </a:p>
          <a:p>
            <a:pPr algn="ctr" eaLnBrk="1" hangingPunct="1">
              <a:buClr>
                <a:srgbClr val="9B301C"/>
              </a:buClr>
              <a:buSzPct val="165000"/>
            </a:pPr>
            <a:r>
              <a:rPr lang="en-US" altLang="en-US" b="1" dirty="0">
                <a:latin typeface="+mj-lt"/>
              </a:rPr>
              <a:t>	</a:t>
            </a:r>
            <a:r>
              <a:rPr lang="en-US" altLang="en-US" sz="2000" b="1" dirty="0">
                <a:solidFill>
                  <a:srgbClr val="0070C0"/>
                </a:solidFill>
                <a:latin typeface="+mj-lt"/>
              </a:rPr>
              <a:t>To accomplish this, WWHT acquires, rehabilitates or constructs, and holds land and housing in trust, providing permanent access to decent and affordable housing for citizens of Windham and Windsor counties.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177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0000" y="2634342"/>
            <a:ext cx="10304314" cy="3925413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Windham &amp; Windsor Housing Trust’s Homeownership Center is dedicated to expanding homeownership opportunities as well as helping local homeowners remain in their homes.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9B301C"/>
              </a:solidFill>
            </a:endParaRPr>
          </a:p>
          <a:p>
            <a:pPr marL="968375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Homebuyer Workshops		Credit Repair Assistance</a:t>
            </a:r>
          </a:p>
          <a:p>
            <a:pPr marL="968375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Pre-purchase Counseling		Home Repair (Single- &amp; Multi-Family)</a:t>
            </a:r>
          </a:p>
          <a:p>
            <a:pPr marL="968375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Shared Equity Program		Delinquency Intervention</a:t>
            </a:r>
          </a:p>
          <a:p>
            <a:pPr marL="968375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Foreclosure Prevention		Information &amp; Referral Services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9B301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NeighborWorks</a:t>
            </a:r>
            <a:r>
              <a:rPr lang="en-US" dirty="0"/>
              <a:t> Homeownership Center</a:t>
            </a:r>
          </a:p>
        </p:txBody>
      </p:sp>
    </p:spTree>
    <p:extLst>
      <p:ext uri="{BB962C8B-B14F-4D97-AF65-F5344CB8AC3E}">
        <p14:creationId xmlns:p14="http://schemas.microsoft.com/office/powerpoint/2010/main" val="3916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Multifamily Homebuyer Zoom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767079" cy="363651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to Purchase a Multifamily Home</a:t>
            </a:r>
          </a:p>
          <a:p>
            <a:pPr>
              <a:buFont typeface="+mj-lt"/>
              <a:buAutoNum type="arabicPeriod"/>
            </a:pPr>
            <a:r>
              <a:rPr lang="en-US" dirty="0"/>
              <a:t>Real Estate and Buying</a:t>
            </a:r>
          </a:p>
          <a:p>
            <a:pPr>
              <a:buFont typeface="+mj-lt"/>
              <a:buAutoNum type="arabicPeriod"/>
            </a:pPr>
            <a:r>
              <a:rPr lang="en-US" dirty="0"/>
              <a:t>Lending and Legal</a:t>
            </a:r>
          </a:p>
          <a:p>
            <a:pPr marL="0" indent="0">
              <a:buNone/>
            </a:pPr>
            <a:r>
              <a:rPr lang="en-US" b="1" dirty="0"/>
              <a:t>How to Own a Multifamily Home</a:t>
            </a:r>
          </a:p>
          <a:p>
            <a:pPr>
              <a:buFont typeface="+mj-lt"/>
              <a:buAutoNum type="arabicPeriod" startAt="3"/>
            </a:pPr>
            <a:r>
              <a:rPr lang="en-US" dirty="0"/>
              <a:t>Rehab and Property Management</a:t>
            </a:r>
          </a:p>
          <a:p>
            <a:pPr>
              <a:buFont typeface="+mj-lt"/>
              <a:buAutoNum type="arabicPeriod" startAt="3"/>
            </a:pPr>
            <a:r>
              <a:rPr lang="en-US" dirty="0"/>
              <a:t>Tenant Relations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58729" y="2993571"/>
            <a:ext cx="5123269" cy="128451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January 18, 20, 25, 27 2022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5:30 PM-7:00 PM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973" y="4278087"/>
            <a:ext cx="5408780" cy="15807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https</a:t>
            </a:r>
            <a:r>
              <a:rPr lang="en-US" b="1" dirty="0">
                <a:solidFill>
                  <a:srgbClr val="0070C0"/>
                </a:solidFill>
              </a:rPr>
              <a:t>://brattleborodevelopment.com/public-events/svep-multifamily-homebuying-course/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Steps to Buying A Home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572551" y="3078862"/>
            <a:ext cx="2076856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6359" y="3424970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Obtain Prequalification/ Certificate of Eligibility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67139" y="3078862"/>
            <a:ext cx="1551862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61029" y="3526741"/>
            <a:ext cx="200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Find a Realtor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47163" y="3095839"/>
            <a:ext cx="1531277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0822" y="3509572"/>
            <a:ext cx="200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Shop for Homes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310012" y="3090661"/>
            <a:ext cx="2408868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0012" y="3446296"/>
            <a:ext cx="22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Make an Offer, Enter into Purchase &amp; Sale Agreement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155148" y="3090661"/>
            <a:ext cx="1747813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90497" y="3436771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Obtain Mortgage Approval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04776" y="4831148"/>
            <a:ext cx="1901905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5269590"/>
            <a:ext cx="200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Get a Home Inspection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383770" y="4814171"/>
            <a:ext cx="1507932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61033" y="5173679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Get Homeowners Insurance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027433" y="4831148"/>
            <a:ext cx="1901905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22657" y="5182640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Review Loan Estimate &amp; Closing Disclosure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8106266" y="4873686"/>
            <a:ext cx="1901905" cy="11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01490" y="5225178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Get an Attorney, Sign Documents at Closing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9967138" y="4923005"/>
            <a:ext cx="2064899" cy="1106641"/>
          </a:xfrm>
          <a:prstGeom prst="star6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112947" y="5245492"/>
            <a:ext cx="17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Keys in Hand: You Own a Home!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080547" y="4831148"/>
            <a:ext cx="2136818" cy="1153886"/>
          </a:xfrm>
          <a:prstGeom prst="rightArrow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7326" y="5177258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Your Lender Orders an Appraisal of the Home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9905794" y="2791637"/>
            <a:ext cx="0" cy="9077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02453" y="2253958"/>
            <a:ext cx="20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This is called “In Escrow” or “Under Contract”</a:t>
            </a:r>
          </a:p>
        </p:txBody>
      </p:sp>
      <p:pic>
        <p:nvPicPr>
          <p:cNvPr id="45" name="Picture 44" descr="All This Is That: September 20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" y="2263351"/>
            <a:ext cx="973957" cy="165462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-167122" y="3803740"/>
            <a:ext cx="200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Step One</a:t>
            </a:r>
          </a:p>
        </p:txBody>
      </p:sp>
      <p:pic>
        <p:nvPicPr>
          <p:cNvPr id="3" name="Picture 2" descr="&lt;strong&gt;Confetti&lt;/strong&gt;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38" y="4664457"/>
            <a:ext cx="2086976" cy="10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“Mortgage-Ready”?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398517" cy="435948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Income:</a:t>
            </a:r>
            <a:r>
              <a:rPr lang="en-US" dirty="0" smtClean="0"/>
              <a:t> Two years that is reliable, consistent, and likely to continue</a:t>
            </a:r>
          </a:p>
          <a:p>
            <a:r>
              <a:rPr lang="en-US" b="1" u="sng" dirty="0" smtClean="0"/>
              <a:t>Credit scores:</a:t>
            </a:r>
            <a:r>
              <a:rPr lang="en-US" dirty="0" smtClean="0"/>
              <a:t> Ideally middle score of 660</a:t>
            </a:r>
            <a:r>
              <a:rPr lang="en-US" smtClean="0"/>
              <a:t>+ </a:t>
            </a:r>
            <a:r>
              <a:rPr lang="en-US" smtClean="0"/>
              <a:t>       </a:t>
            </a:r>
            <a:r>
              <a:rPr lang="en-US" i="1" smtClean="0"/>
              <a:t>*</a:t>
            </a:r>
            <a:r>
              <a:rPr lang="en-US" i="1" dirty="0" smtClean="0"/>
              <a:t>lower options available for first-time homebuyers</a:t>
            </a:r>
            <a:endParaRPr lang="en-US" dirty="0" smtClean="0"/>
          </a:p>
          <a:p>
            <a:r>
              <a:rPr lang="en-US" b="1" u="sng" dirty="0" smtClean="0"/>
              <a:t>Savings:</a:t>
            </a:r>
            <a:r>
              <a:rPr lang="en-US" dirty="0" smtClean="0"/>
              <a:t> Range from 3.5% to 30% of purchase price required (depending on loan program)</a:t>
            </a:r>
          </a:p>
          <a:p>
            <a:r>
              <a:rPr lang="en-US" b="1" u="sng" dirty="0" smtClean="0"/>
              <a:t>Existing debt:</a:t>
            </a:r>
            <a:r>
              <a:rPr lang="en-US" dirty="0" smtClean="0"/>
              <a:t> Ideally 10% - 12% of monthly income</a:t>
            </a:r>
            <a:endParaRPr lang="en-US" b="1" u="sng" dirty="0" smtClean="0"/>
          </a:p>
          <a:p>
            <a:endParaRPr lang="en-US" b="1" u="sng" dirty="0"/>
          </a:p>
        </p:txBody>
      </p:sp>
      <p:pic>
        <p:nvPicPr>
          <p:cNvPr id="5" name="Picture 4" descr="Road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28" y="1885454"/>
            <a:ext cx="5665948" cy="49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642"/>
            <a:ext cx="6165299" cy="4985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Loan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227" y="2233342"/>
            <a:ext cx="5647402" cy="42982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FHA:</a:t>
            </a:r>
            <a:r>
              <a:rPr lang="en-US" dirty="0" smtClean="0"/>
              <a:t> 500-620 credit score, 3.5% - 10% </a:t>
            </a:r>
            <a:r>
              <a:rPr lang="en-US" dirty="0" smtClean="0"/>
              <a:t>down, </a:t>
            </a:r>
            <a:r>
              <a:rPr lang="en-US" dirty="0" smtClean="0"/>
              <a:t>owner-occupied, up to 4 </a:t>
            </a:r>
            <a:r>
              <a:rPr lang="en-US" dirty="0"/>
              <a:t>units, purchase &amp; </a:t>
            </a:r>
            <a:r>
              <a:rPr lang="en-US" dirty="0" smtClean="0"/>
              <a:t>rehab popular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Conventional:</a:t>
            </a:r>
            <a:r>
              <a:rPr lang="en-US" dirty="0" smtClean="0"/>
              <a:t> 640+ credit score, down payments vary (could be as low as 3</a:t>
            </a:r>
            <a:r>
              <a:rPr lang="en-US" dirty="0" smtClean="0"/>
              <a:t>%), </a:t>
            </a:r>
            <a:r>
              <a:rPr lang="en-US" dirty="0" smtClean="0"/>
              <a:t>may not require owner-occupied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Portfolio Loans:</a:t>
            </a:r>
            <a:r>
              <a:rPr lang="en-US" dirty="0" smtClean="0"/>
              <a:t> 660+ credit score, down payment vary, </a:t>
            </a:r>
            <a:r>
              <a:rPr lang="en-US" dirty="0"/>
              <a:t>may not require </a:t>
            </a:r>
            <a:r>
              <a:rPr lang="en-US" dirty="0" smtClean="0"/>
              <a:t>owner-occupied, may be a more local option</a:t>
            </a:r>
          </a:p>
          <a:p>
            <a:r>
              <a:rPr lang="en-US" b="1" dirty="0">
                <a:solidFill>
                  <a:srgbClr val="00B050"/>
                </a:solidFill>
              </a:rPr>
              <a:t>VA:</a:t>
            </a:r>
            <a:r>
              <a:rPr lang="en-US" dirty="0"/>
              <a:t> </a:t>
            </a:r>
            <a:r>
              <a:rPr lang="en-US" dirty="0" smtClean="0"/>
              <a:t>~620+ credit score, </a:t>
            </a:r>
            <a:r>
              <a:rPr lang="en-US" dirty="0" smtClean="0"/>
              <a:t>0% down, owner-occupied</a:t>
            </a:r>
            <a:r>
              <a:rPr lang="en-US" dirty="0"/>
              <a:t>, up to 4 </a:t>
            </a:r>
            <a:r>
              <a:rPr lang="en-US" dirty="0" smtClean="0"/>
              <a:t>units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VHFA:</a:t>
            </a:r>
            <a:r>
              <a:rPr lang="en-US" dirty="0" smtClean="0"/>
              <a:t> 640+ credit score, </a:t>
            </a:r>
            <a:r>
              <a:rPr lang="en-US" dirty="0"/>
              <a:t>up to $10k assistance </a:t>
            </a:r>
            <a:r>
              <a:rPr lang="en-US" dirty="0" smtClean="0"/>
              <a:t>available, </a:t>
            </a:r>
            <a:r>
              <a:rPr lang="en-US" dirty="0" smtClean="0"/>
              <a:t>owner-occupied</a:t>
            </a:r>
            <a:r>
              <a:rPr lang="en-US" dirty="0" smtClean="0"/>
              <a:t>, 2-unit </a:t>
            </a:r>
            <a:r>
              <a:rPr lang="en-US" dirty="0" smtClean="0"/>
              <a:t>only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Seller financing:</a:t>
            </a:r>
            <a:r>
              <a:rPr lang="en-US" dirty="0" smtClean="0"/>
              <a:t> Buyer pays owner in installments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Single-Family vs. Multi-Family Homes</a:t>
            </a:r>
          </a:p>
        </p:txBody>
      </p:sp>
      <p:pic>
        <p:nvPicPr>
          <p:cNvPr id="1030" name="Picture 6" descr="New Listing! Beautiful Split-Level Home in a Nice Rural Location | Vermont  Real Estate :: Hergenrother Realty Group Verm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7" y="2669746"/>
            <a:ext cx="5247837" cy="35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llows Falls, VT Real Estate - Bellows Falls Homes for Sale | realtor.com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86" y="2669746"/>
            <a:ext cx="5252503" cy="35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1050</TotalTime>
  <Words>729</Words>
  <Application>Microsoft Office PowerPoint</Application>
  <PresentationFormat>Widescreen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Book Antiqua</vt:lpstr>
      <vt:lpstr>Calibri</vt:lpstr>
      <vt:lpstr>Century Gothic</vt:lpstr>
      <vt:lpstr>Times New Roman</vt:lpstr>
      <vt:lpstr>Wingdings</vt:lpstr>
      <vt:lpstr>Wingdings 2</vt:lpstr>
      <vt:lpstr>Quotable</vt:lpstr>
      <vt:lpstr>Multifamily Homebuyer Series</vt:lpstr>
      <vt:lpstr>Introduction</vt:lpstr>
      <vt:lpstr>Our Mission</vt:lpstr>
      <vt:lpstr>NeighborWorks Homeownership Center</vt:lpstr>
      <vt:lpstr>Multifamily Homebuyer Zoom Series</vt:lpstr>
      <vt:lpstr>Traditional Steps to Buying A Home</vt:lpstr>
      <vt:lpstr>Are You “Mortgage-Ready”?</vt:lpstr>
      <vt:lpstr>Your Loan Options</vt:lpstr>
      <vt:lpstr>Single-Family vs. Multi-Family Homes</vt:lpstr>
      <vt:lpstr>Viewing a Multifamily Home</vt:lpstr>
      <vt:lpstr>What’s wrong with this picture?</vt:lpstr>
      <vt:lpstr>Let’s Talk About What We See</vt:lpstr>
      <vt:lpstr>Tips for Shoppers to Keep in Mind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to Homeownership:</dc:title>
  <dc:creator>Kayla Bernier-Wright</dc:creator>
  <cp:lastModifiedBy>Kayla Bernier-Wright</cp:lastModifiedBy>
  <cp:revision>68</cp:revision>
  <dcterms:created xsi:type="dcterms:W3CDTF">2021-09-07T15:06:36Z</dcterms:created>
  <dcterms:modified xsi:type="dcterms:W3CDTF">2021-11-16T00:34:22Z</dcterms:modified>
</cp:coreProperties>
</file>