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4" r:id="rId1"/>
  </p:sldMasterIdLst>
  <p:notesMasterIdLst>
    <p:notesMasterId r:id="rId15"/>
  </p:notesMasterIdLst>
  <p:sldIdLst>
    <p:sldId id="256" r:id="rId2"/>
    <p:sldId id="257" r:id="rId3"/>
    <p:sldId id="258" r:id="rId4"/>
    <p:sldId id="288" r:id="rId5"/>
    <p:sldId id="280" r:id="rId6"/>
    <p:sldId id="279" r:id="rId7"/>
    <p:sldId id="282" r:id="rId8"/>
    <p:sldId id="283" r:id="rId9"/>
    <p:sldId id="285" r:id="rId10"/>
    <p:sldId id="284" r:id="rId11"/>
    <p:sldId id="286" r:id="rId12"/>
    <p:sldId id="264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22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ECF40-3E28-45E7-8CA7-F4FB1F68BA8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EA0D-D17C-4A50-BA64-78D75F0AE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2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59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1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4634A4-ABD5-41AA-BD2A-C228DBD155B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1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1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4634A4-ABD5-41AA-BD2A-C228DBD155B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58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7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8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0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4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4634A4-ABD5-41AA-BD2A-C228DBD155B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67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tlawhelp.org/vermont-law-on-rent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mattershere.org/" TargetMode="External"/><Relationship Id="rId2" Type="http://schemas.openxmlformats.org/officeDocument/2006/relationships/hyperlink" Target="mailto:kbernier-wright@homemattershere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Multifamily Homebuyer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Part 1: Real Estate and Buying 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25408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Community-minded</a:t>
            </a:r>
            <a:br>
              <a:rPr lang="en-US" dirty="0" smtClean="0"/>
            </a:br>
            <a:r>
              <a:rPr lang="en-US" dirty="0" smtClean="0"/>
              <a:t>property 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4" y="2481943"/>
            <a:ext cx="5525683" cy="408894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The Federal </a:t>
            </a:r>
            <a:r>
              <a:rPr lang="en-US" sz="2400" b="1" dirty="0" smtClean="0">
                <a:solidFill>
                  <a:srgbClr val="00B050"/>
                </a:solidFill>
              </a:rPr>
              <a:t>Fair Housing Act </a:t>
            </a:r>
            <a:r>
              <a:rPr lang="en-US" sz="2400" dirty="0" smtClean="0"/>
              <a:t>prohibits discrimination in the sale, rental, financing, or property management of housing based on:</a:t>
            </a:r>
          </a:p>
          <a:p>
            <a:pPr lvl="1"/>
            <a:r>
              <a:rPr lang="en-US" sz="2200" b="1" dirty="0" smtClean="0"/>
              <a:t>Race</a:t>
            </a:r>
          </a:p>
          <a:p>
            <a:pPr lvl="1"/>
            <a:r>
              <a:rPr lang="en-US" sz="2200" b="1" dirty="0" smtClean="0"/>
              <a:t>Color</a:t>
            </a:r>
          </a:p>
          <a:p>
            <a:pPr lvl="1"/>
            <a:r>
              <a:rPr lang="en-US" sz="2200" b="1" dirty="0" smtClean="0"/>
              <a:t>National Origin</a:t>
            </a:r>
          </a:p>
          <a:p>
            <a:pPr lvl="1"/>
            <a:r>
              <a:rPr lang="en-US" sz="2200" b="1" dirty="0" smtClean="0"/>
              <a:t>Religion</a:t>
            </a:r>
          </a:p>
          <a:p>
            <a:pPr lvl="1"/>
            <a:r>
              <a:rPr lang="en-US" sz="2200" b="1" dirty="0" smtClean="0"/>
              <a:t>Sex/Gender</a:t>
            </a:r>
          </a:p>
          <a:p>
            <a:pPr lvl="1"/>
            <a:r>
              <a:rPr lang="en-US" sz="2200" b="1" dirty="0" smtClean="0"/>
              <a:t>Disability</a:t>
            </a:r>
          </a:p>
          <a:p>
            <a:pPr lvl="1"/>
            <a:r>
              <a:rPr lang="en-US" sz="2200" b="1" dirty="0" smtClean="0"/>
              <a:t>Familial Status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63343" y="2481943"/>
            <a:ext cx="5725885" cy="40889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b="1" dirty="0" smtClean="0"/>
              <a:t>In Vermont, </a:t>
            </a:r>
            <a:r>
              <a:rPr lang="en-US" sz="2400" dirty="0" smtClean="0"/>
              <a:t>tenants also cannot be discriminated against due to:</a:t>
            </a:r>
          </a:p>
          <a:p>
            <a:r>
              <a:rPr lang="en-US" sz="2400" b="1" dirty="0" smtClean="0"/>
              <a:t>Sexual Orientation</a:t>
            </a:r>
          </a:p>
          <a:p>
            <a:r>
              <a:rPr lang="en-US" sz="2400" b="1" dirty="0" smtClean="0"/>
              <a:t>Gender identity</a:t>
            </a:r>
          </a:p>
          <a:p>
            <a:r>
              <a:rPr lang="en-US" sz="2400" b="1" dirty="0" smtClean="0"/>
              <a:t>Age</a:t>
            </a:r>
          </a:p>
          <a:p>
            <a:r>
              <a:rPr lang="en-US" sz="2400" b="1" dirty="0" smtClean="0"/>
              <a:t>Marital status</a:t>
            </a:r>
          </a:p>
          <a:p>
            <a:r>
              <a:rPr lang="en-US" sz="2400" b="1" dirty="0" smtClean="0"/>
              <a:t>Receiving public assistance</a:t>
            </a:r>
          </a:p>
          <a:p>
            <a:pPr marL="0" indent="0" algn="ctr">
              <a:buNone/>
            </a:pPr>
            <a:r>
              <a:rPr lang="en-US" sz="2400" dirty="0" smtClean="0"/>
              <a:t>Read </a:t>
            </a:r>
            <a:r>
              <a:rPr lang="en-US" sz="2400" dirty="0"/>
              <a:t>more: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vtlawhelp.org/vermont-law-on-renting</a:t>
            </a:r>
            <a:r>
              <a:rPr lang="en-US" sz="2400" dirty="0" smtClean="0"/>
              <a:t>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9826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36" y="10886"/>
            <a:ext cx="4437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815" y="90106"/>
            <a:ext cx="10571998" cy="1738693"/>
          </a:xfrm>
        </p:spPr>
        <p:txBody>
          <a:bodyPr/>
          <a:lstStyle/>
          <a:p>
            <a:pPr algn="ctr"/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5100" y="2379329"/>
            <a:ext cx="4471746" cy="381464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"/>
              </a:spcBef>
              <a:spcAft>
                <a:spcPts val="100"/>
              </a:spcAft>
              <a:buFont typeface="Wingdings 2" charset="2"/>
              <a:buNone/>
            </a:pPr>
            <a:r>
              <a:rPr lang="en-US" sz="2400" b="1" dirty="0" smtClean="0"/>
              <a:t>Kayla </a:t>
            </a:r>
            <a:r>
              <a:rPr lang="en-US" sz="2400" b="1" dirty="0"/>
              <a:t>Bernier-Wright</a:t>
            </a:r>
          </a:p>
          <a:p>
            <a:pPr marL="0" indent="0" algn="ctr">
              <a:spcBef>
                <a:spcPts val="100"/>
              </a:spcBef>
              <a:spcAft>
                <a:spcPts val="100"/>
              </a:spcAft>
              <a:buFont typeface="Wingdings 2" charset="2"/>
              <a:buNone/>
            </a:pPr>
            <a:r>
              <a:rPr lang="en-US" i="1" dirty="0"/>
              <a:t>Homeownership Specialist</a:t>
            </a:r>
          </a:p>
          <a:p>
            <a:pPr marL="0" indent="0" algn="ctr">
              <a:spcBef>
                <a:spcPts val="100"/>
              </a:spcBef>
              <a:spcAft>
                <a:spcPts val="100"/>
              </a:spcAft>
              <a:buFont typeface="Wingdings 2" charset="2"/>
              <a:buNone/>
            </a:pPr>
            <a:r>
              <a:rPr lang="en-US" dirty="0"/>
              <a:t>Windham &amp; Windsor Housing Trust</a:t>
            </a:r>
          </a:p>
          <a:p>
            <a:pPr marL="0" indent="0" algn="ctr">
              <a:spcBef>
                <a:spcPts val="100"/>
              </a:spcBef>
              <a:spcAft>
                <a:spcPts val="100"/>
              </a:spcAft>
              <a:buFont typeface="Wingdings 2" charset="2"/>
              <a:buNone/>
            </a:pPr>
            <a:r>
              <a:rPr lang="en-US" dirty="0">
                <a:hlinkClick r:id="rId2"/>
              </a:rPr>
              <a:t>kbernier-wright@homemattershere.org</a:t>
            </a:r>
            <a:r>
              <a:rPr lang="en-US" dirty="0"/>
              <a:t> </a:t>
            </a:r>
          </a:p>
          <a:p>
            <a:pPr marL="0" indent="0" algn="ctr">
              <a:spcBef>
                <a:spcPts val="100"/>
              </a:spcBef>
              <a:spcAft>
                <a:spcPts val="100"/>
              </a:spcAft>
              <a:buFont typeface="Wingdings 2" charset="2"/>
              <a:buNone/>
            </a:pPr>
            <a:r>
              <a:rPr lang="en-US" dirty="0"/>
              <a:t>802-689-0981</a:t>
            </a:r>
          </a:p>
          <a:p>
            <a:pPr marL="0" indent="0" algn="ctr">
              <a:spcBef>
                <a:spcPts val="100"/>
              </a:spcBef>
              <a:spcAft>
                <a:spcPts val="100"/>
              </a:spcAft>
              <a:buFont typeface="Wingdings 2" charset="2"/>
              <a:buNone/>
            </a:pPr>
            <a:r>
              <a:rPr lang="en-US" dirty="0">
                <a:hlinkClick r:id="rId3"/>
              </a:rPr>
              <a:t>www.HomeMattersHere.org</a:t>
            </a:r>
            <a:r>
              <a:rPr lang="en-US" dirty="0"/>
              <a:t> </a:t>
            </a:r>
          </a:p>
        </p:txBody>
      </p:sp>
      <p:pic>
        <p:nvPicPr>
          <p:cNvPr id="1026" name="Picture 2" descr="https://docs.google.com/uc?export=download&amp;id=1jjGG_wj9nQHY-6S-EMnEBxDjT10-RBFS&amp;revid=0Bw69fmU7JOIIcElKM1ZwS0srKy9FZlBUbk1xbEl2cEhGRVNzP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532" y="2373887"/>
            <a:ext cx="6520756" cy="381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19" y="2629701"/>
            <a:ext cx="1651507" cy="16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Steps to Buying A Home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572551" y="3078862"/>
            <a:ext cx="2076856" cy="11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46359" y="3424970"/>
            <a:ext cx="200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Obtain </a:t>
            </a:r>
            <a:r>
              <a:rPr lang="en-US" sz="1200" b="1" dirty="0" smtClean="0"/>
              <a:t>Prequalification/</a:t>
            </a:r>
          </a:p>
          <a:p>
            <a:r>
              <a:rPr lang="en-US" sz="1200" b="1" dirty="0" smtClean="0"/>
              <a:t>Preapproval with Lender</a:t>
            </a:r>
            <a:endParaRPr lang="en-US" sz="1200" b="1" dirty="0"/>
          </a:p>
        </p:txBody>
      </p:sp>
      <p:sp>
        <p:nvSpPr>
          <p:cNvPr id="6" name="Right Arrow 5"/>
          <p:cNvSpPr/>
          <p:nvPr/>
        </p:nvSpPr>
        <p:spPr>
          <a:xfrm>
            <a:off x="3867139" y="3078862"/>
            <a:ext cx="1551862" cy="11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61029" y="3526741"/>
            <a:ext cx="200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Find a Realtor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647163" y="3095839"/>
            <a:ext cx="1531277" cy="11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70822" y="3509572"/>
            <a:ext cx="200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Shop for Homes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310012" y="3090661"/>
            <a:ext cx="2408868" cy="11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0012" y="3446296"/>
            <a:ext cx="227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Make an Offer, Enter into Purchase &amp; Sale Agreement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0155148" y="3090661"/>
            <a:ext cx="1747813" cy="11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112947" y="3436771"/>
            <a:ext cx="178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Obtain Mortgage Approval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04776" y="4831148"/>
            <a:ext cx="1901905" cy="11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5269590"/>
            <a:ext cx="200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Get a Home Inspection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383770" y="4814171"/>
            <a:ext cx="1507932" cy="11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83770" y="5173679"/>
            <a:ext cx="143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Get Homeowners Insurance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027433" y="4831148"/>
            <a:ext cx="1901905" cy="11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22657" y="5182640"/>
            <a:ext cx="200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Review Loan Estimate &amp; Closing Disclosure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8106266" y="4873686"/>
            <a:ext cx="1901905" cy="11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001490" y="5225178"/>
            <a:ext cx="200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Get an Attorney, Sign Documents at Closing</a:t>
            </a:r>
          </a:p>
        </p:txBody>
      </p:sp>
      <p:sp>
        <p:nvSpPr>
          <p:cNvPr id="28" name="6-Point Star 27"/>
          <p:cNvSpPr/>
          <p:nvPr/>
        </p:nvSpPr>
        <p:spPr>
          <a:xfrm>
            <a:off x="9967138" y="4923005"/>
            <a:ext cx="2064899" cy="1106641"/>
          </a:xfrm>
          <a:prstGeom prst="star6">
            <a:avLst/>
          </a:prstGeom>
          <a:solidFill>
            <a:schemeClr val="accent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316950" y="5245492"/>
            <a:ext cx="141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Keys in Hand: You Own a Home!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2080547" y="4831148"/>
            <a:ext cx="2136818" cy="1153886"/>
          </a:xfrm>
          <a:prstGeom prst="rightArrow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27326" y="5177258"/>
            <a:ext cx="200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Your Lender Orders an Appraisal of the Home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9905794" y="2791637"/>
            <a:ext cx="0" cy="9077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902453" y="2253958"/>
            <a:ext cx="200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This is called “In Escrow” or “Under Contract”</a:t>
            </a:r>
          </a:p>
        </p:txBody>
      </p:sp>
      <p:pic>
        <p:nvPicPr>
          <p:cNvPr id="45" name="Picture 44" descr="All This Is That: September 20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" y="2263351"/>
            <a:ext cx="973957" cy="165462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-167122" y="3803740"/>
            <a:ext cx="200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Step One</a:t>
            </a:r>
          </a:p>
        </p:txBody>
      </p:sp>
      <p:pic>
        <p:nvPicPr>
          <p:cNvPr id="3" name="Picture 2" descr="&lt;strong&gt;Confetti&lt;/strong&gt;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33" y="4664457"/>
            <a:ext cx="2086976" cy="101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Kate’s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Are You “Mortgage-Ready”?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92829"/>
            <a:ext cx="6531429" cy="4088946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Income:</a:t>
            </a:r>
            <a:r>
              <a:rPr lang="en-US" sz="2400" dirty="0" smtClean="0"/>
              <a:t> Two years that is reliable, consistent, and likely to continue 		               </a:t>
            </a:r>
            <a:r>
              <a:rPr lang="en-US" sz="2400" dirty="0" smtClean="0"/>
              <a:t>         </a:t>
            </a:r>
            <a:r>
              <a:rPr lang="en-US" sz="2400" i="1" dirty="0"/>
              <a:t> </a:t>
            </a:r>
            <a:r>
              <a:rPr lang="en-US" sz="2400" i="1" dirty="0" smtClean="0"/>
              <a:t> </a:t>
            </a:r>
            <a:r>
              <a:rPr lang="en-US" sz="2400" i="1" dirty="0" smtClean="0"/>
              <a:t>% of rental </a:t>
            </a:r>
            <a:r>
              <a:rPr lang="en-US" sz="2400" i="1" dirty="0" smtClean="0"/>
              <a:t>income may be able to help</a:t>
            </a:r>
            <a:endParaRPr lang="en-US" sz="2400" dirty="0" smtClean="0"/>
          </a:p>
          <a:p>
            <a:r>
              <a:rPr lang="en-US" sz="2400" b="1" u="sng" dirty="0" smtClean="0"/>
              <a:t>Credit scores:</a:t>
            </a:r>
            <a:r>
              <a:rPr lang="en-US" sz="2400" dirty="0" smtClean="0"/>
              <a:t> Ideally middle score of 660+        </a:t>
            </a:r>
            <a:r>
              <a:rPr lang="en-US" sz="2400" i="1" dirty="0" smtClean="0"/>
              <a:t>*lower options available for first-time homebuyers</a:t>
            </a:r>
            <a:endParaRPr lang="en-US" sz="2400" dirty="0" smtClean="0"/>
          </a:p>
          <a:p>
            <a:r>
              <a:rPr lang="en-US" sz="2400" b="1" u="sng" dirty="0" smtClean="0"/>
              <a:t>Savings:</a:t>
            </a:r>
            <a:r>
              <a:rPr lang="en-US" sz="2400" dirty="0" smtClean="0"/>
              <a:t> Range from </a:t>
            </a:r>
            <a:r>
              <a:rPr lang="en-US" sz="2400" dirty="0" smtClean="0"/>
              <a:t>3</a:t>
            </a:r>
            <a:r>
              <a:rPr lang="en-US" sz="2400" dirty="0" smtClean="0"/>
              <a:t>.5</a:t>
            </a:r>
            <a:r>
              <a:rPr lang="en-US" sz="2400" dirty="0" smtClean="0"/>
              <a:t>% </a:t>
            </a:r>
            <a:r>
              <a:rPr lang="en-US" sz="2400" dirty="0" smtClean="0"/>
              <a:t>to 30% of purchase price required </a:t>
            </a:r>
            <a:r>
              <a:rPr lang="en-US" sz="2400" dirty="0" smtClean="0"/>
              <a:t>+ cash reserves</a:t>
            </a:r>
            <a:endParaRPr lang="en-US" sz="2400" dirty="0" smtClean="0"/>
          </a:p>
          <a:p>
            <a:r>
              <a:rPr lang="en-US" sz="2400" b="1" u="sng" dirty="0" smtClean="0"/>
              <a:t>Existing debt:</a:t>
            </a:r>
            <a:r>
              <a:rPr lang="en-US" sz="2400" dirty="0" smtClean="0"/>
              <a:t> Ideally 10% - 12% of monthly income</a:t>
            </a:r>
            <a:endParaRPr lang="en-US" sz="2400" b="1" u="sng" dirty="0" smtClean="0"/>
          </a:p>
        </p:txBody>
      </p:sp>
      <p:pic>
        <p:nvPicPr>
          <p:cNvPr id="5" name="Picture 4" descr="Road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928" y="1885454"/>
            <a:ext cx="5665948" cy="497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Loan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2233342"/>
            <a:ext cx="11419115" cy="429825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FHA:</a:t>
            </a:r>
            <a:r>
              <a:rPr lang="en-US" dirty="0" smtClean="0"/>
              <a:t> 500-620 credit score, 3.5% - 10% down, owner-occupied, up to 4 </a:t>
            </a:r>
            <a:r>
              <a:rPr lang="en-US" dirty="0"/>
              <a:t>units, purchase &amp; </a:t>
            </a:r>
            <a:r>
              <a:rPr lang="en-US" dirty="0" smtClean="0"/>
              <a:t>rehab </a:t>
            </a:r>
            <a:r>
              <a:rPr lang="en-US" dirty="0" smtClean="0"/>
              <a:t>popular (also </a:t>
            </a:r>
            <a:r>
              <a:rPr lang="en-US" dirty="0" smtClean="0">
                <a:solidFill>
                  <a:srgbClr val="00B050"/>
                </a:solidFill>
              </a:rPr>
              <a:t>203k program</a:t>
            </a:r>
            <a:r>
              <a:rPr lang="en-US" dirty="0" smtClean="0"/>
              <a:t> is popular for purchase &amp; renovate)</a:t>
            </a: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Conventional:</a:t>
            </a:r>
            <a:r>
              <a:rPr lang="en-US" dirty="0" smtClean="0"/>
              <a:t> 640+ credit score, down payments vary (could be as low as 3%), may not require owner-occupied (including </a:t>
            </a:r>
            <a:r>
              <a:rPr lang="en-US" dirty="0" smtClean="0">
                <a:solidFill>
                  <a:srgbClr val="00B050"/>
                </a:solidFill>
              </a:rPr>
              <a:t>Freddie’s Home Possible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Fannie’s </a:t>
            </a:r>
            <a:r>
              <a:rPr lang="en-US" dirty="0" err="1" smtClean="0">
                <a:solidFill>
                  <a:srgbClr val="00B050"/>
                </a:solidFill>
              </a:rPr>
              <a:t>HomeReady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programs)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Portfolio Loans:</a:t>
            </a:r>
            <a:r>
              <a:rPr lang="en-US" dirty="0" smtClean="0"/>
              <a:t> 660+ credit score, down payment vary, </a:t>
            </a:r>
            <a:r>
              <a:rPr lang="en-US" dirty="0"/>
              <a:t>may not require </a:t>
            </a:r>
            <a:r>
              <a:rPr lang="en-US" dirty="0" smtClean="0"/>
              <a:t>owner-occupied, may be a more local </a:t>
            </a:r>
            <a:r>
              <a:rPr lang="en-US" dirty="0" smtClean="0"/>
              <a:t>option. Plus may come with first-time homebuyer credits!</a:t>
            </a:r>
            <a:endParaRPr lang="en-US" dirty="0" smtClean="0"/>
          </a:p>
          <a:p>
            <a:r>
              <a:rPr lang="en-US" b="1" dirty="0">
                <a:solidFill>
                  <a:srgbClr val="00B050"/>
                </a:solidFill>
              </a:rPr>
              <a:t>VA:</a:t>
            </a:r>
            <a:r>
              <a:rPr lang="en-US" dirty="0"/>
              <a:t> </a:t>
            </a:r>
            <a:r>
              <a:rPr lang="en-US" dirty="0" smtClean="0"/>
              <a:t>~620+ credit score, 0% down, owner-occupied</a:t>
            </a:r>
            <a:r>
              <a:rPr lang="en-US" dirty="0"/>
              <a:t>, up to 4 </a:t>
            </a:r>
            <a:r>
              <a:rPr lang="en-US" dirty="0" smtClean="0"/>
              <a:t>units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VHFA:</a:t>
            </a:r>
            <a:r>
              <a:rPr lang="en-US" dirty="0" smtClean="0"/>
              <a:t> 640+ credit score, </a:t>
            </a:r>
            <a:r>
              <a:rPr lang="en-US" dirty="0"/>
              <a:t>up to $10k assistance </a:t>
            </a:r>
            <a:r>
              <a:rPr lang="en-US" dirty="0" smtClean="0"/>
              <a:t>available, owner-occupied, 2-unit only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Seller financing:</a:t>
            </a:r>
            <a:r>
              <a:rPr lang="en-US" dirty="0" smtClean="0"/>
              <a:t> Buyer pays owner in installments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&amp;</a:t>
            </a:r>
            <a:br>
              <a:rPr lang="en-US" dirty="0" smtClean="0"/>
            </a:br>
            <a:r>
              <a:rPr lang="en-US" dirty="0" smtClean="0"/>
              <a:t>House-hacking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market today</a:t>
            </a:r>
            <a:endParaRPr lang="en-US" dirty="0"/>
          </a:p>
        </p:txBody>
      </p:sp>
      <p:pic>
        <p:nvPicPr>
          <p:cNvPr id="1026" name="Picture 2" descr="Florida Realtors Market Data | Florida Real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9" y="2301875"/>
            <a:ext cx="114300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0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Tips for buyers</a:t>
            </a:r>
            <a:endParaRPr lang="en-US" dirty="0"/>
          </a:p>
        </p:txBody>
      </p:sp>
      <p:pic>
        <p:nvPicPr>
          <p:cNvPr id="2052" name="Picture 4" descr="Earth is prime real estate (Calvin and Hobbes) | Calvin and hobbes comics,  Calvin and hobbes, Funny car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3" y="2558143"/>
            <a:ext cx="10814832" cy="344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6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2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2975</TotalTime>
  <Words>345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Wingdings</vt:lpstr>
      <vt:lpstr>Wingdings 2</vt:lpstr>
      <vt:lpstr>Banded</vt:lpstr>
      <vt:lpstr>Multifamily Homebuyer Series</vt:lpstr>
      <vt:lpstr>Introductions</vt:lpstr>
      <vt:lpstr>Traditional Steps to Buying A Home</vt:lpstr>
      <vt:lpstr>Kate’s Story</vt:lpstr>
      <vt:lpstr>Are You “Mortgage-Ready”?</vt:lpstr>
      <vt:lpstr>Loan Options</vt:lpstr>
      <vt:lpstr>Budgeting &amp; House-hacking</vt:lpstr>
      <vt:lpstr>The market today</vt:lpstr>
      <vt:lpstr>Tips for buyers</vt:lpstr>
      <vt:lpstr>Community-minded property ownership</vt:lpstr>
      <vt:lpstr>Follow up resources</vt:lpstr>
      <vt:lpstr>PowerPoint Presentation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Path to Homeownership:</dc:title>
  <dc:creator>Kayla Bernier-Wright</dc:creator>
  <cp:lastModifiedBy>Kayla Bernier-Wright</cp:lastModifiedBy>
  <cp:revision>87</cp:revision>
  <dcterms:created xsi:type="dcterms:W3CDTF">2021-09-07T15:06:36Z</dcterms:created>
  <dcterms:modified xsi:type="dcterms:W3CDTF">2022-01-19T13:51:29Z</dcterms:modified>
</cp:coreProperties>
</file>