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8"/>
  </p:notesMasterIdLst>
  <p:sldIdLst>
    <p:sldId id="256" r:id="rId2"/>
    <p:sldId id="308" r:id="rId3"/>
    <p:sldId id="309" r:id="rId4"/>
    <p:sldId id="290" r:id="rId5"/>
    <p:sldId id="304" r:id="rId6"/>
    <p:sldId id="303" r:id="rId7"/>
    <p:sldId id="283" r:id="rId8"/>
    <p:sldId id="284" r:id="rId9"/>
    <p:sldId id="310" r:id="rId10"/>
    <p:sldId id="311" r:id="rId11"/>
    <p:sldId id="285" r:id="rId12"/>
    <p:sldId id="288" r:id="rId13"/>
    <p:sldId id="273" r:id="rId14"/>
    <p:sldId id="301" r:id="rId15"/>
    <p:sldId id="312" r:id="rId16"/>
    <p:sldId id="313" r:id="rId17"/>
    <p:sldId id="293" r:id="rId18"/>
    <p:sldId id="294" r:id="rId19"/>
    <p:sldId id="295" r:id="rId20"/>
    <p:sldId id="314" r:id="rId21"/>
    <p:sldId id="315" r:id="rId22"/>
    <p:sldId id="307" r:id="rId23"/>
    <p:sldId id="317" r:id="rId24"/>
    <p:sldId id="298" r:id="rId25"/>
    <p:sldId id="316" r:id="rId26"/>
    <p:sldId id="2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3" autoAdjust="0"/>
    <p:restoredTop sz="95455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ECF40-3E28-45E7-8CA7-F4FB1F68BA89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9EA0D-D17C-4A50-BA64-78D75F0AE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2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9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2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8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3750229" y="218786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006525" y="2354916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0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86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0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5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0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0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9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4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6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64634A4-ABD5-41AA-BD2A-C228DBD155B7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6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64634A4-ABD5-41AA-BD2A-C228DBD155B7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38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memattershere.org/" TargetMode="External"/><Relationship Id="rId2" Type="http://schemas.openxmlformats.org/officeDocument/2006/relationships/hyperlink" Target="mailto:pmartorano@homemattershere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Multifamily Homebuyer Series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u="sng" dirty="0"/>
              <a:t>Part 3: Rehab and Property Management</a:t>
            </a:r>
          </a:p>
        </p:txBody>
      </p:sp>
    </p:spTree>
    <p:extLst>
      <p:ext uri="{BB962C8B-B14F-4D97-AF65-F5344CB8AC3E}">
        <p14:creationId xmlns:p14="http://schemas.microsoft.com/office/powerpoint/2010/main" val="2540894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993" y="0"/>
            <a:ext cx="8478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18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320" y="0"/>
            <a:ext cx="7694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17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06525" y="2351314"/>
            <a:ext cx="4382521" cy="2011391"/>
          </a:xfrm>
        </p:spPr>
        <p:txBody>
          <a:bodyPr anchor="ctr"/>
          <a:lstStyle/>
          <a:p>
            <a:pPr algn="ctr"/>
            <a:r>
              <a:rPr lang="en-US" sz="4400" dirty="0"/>
              <a:t>Planning for a Renovation/ Repairs</a:t>
            </a:r>
          </a:p>
        </p:txBody>
      </p:sp>
    </p:spTree>
    <p:extLst>
      <p:ext uri="{BB962C8B-B14F-4D97-AF65-F5344CB8AC3E}">
        <p14:creationId xmlns:p14="http://schemas.microsoft.com/office/powerpoint/2010/main" val="105858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Inspections Protect the Buyer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852191"/>
            <a:ext cx="10554574" cy="313736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Roofing (including gutters)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Exterior: siding &amp; fixtures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Water test if there is a well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Attic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Interior condition &amp; fixtures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Kitchen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Bathroom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Septic system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9" y="2442701"/>
            <a:ext cx="4097868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Basement &amp; foundation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Electrical systems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Plumbing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Water heater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Heating systems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Yard, driveway, walk ways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0000" y="2442701"/>
            <a:ext cx="9098174" cy="55745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Look at the major systems…</a:t>
            </a:r>
          </a:p>
        </p:txBody>
      </p:sp>
    </p:spTree>
    <p:extLst>
      <p:ext uri="{BB962C8B-B14F-4D97-AF65-F5344CB8AC3E}">
        <p14:creationId xmlns:p14="http://schemas.microsoft.com/office/powerpoint/2010/main" val="1533768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7BCC-5254-440C-ACB2-C63902B7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9" y="447188"/>
            <a:ext cx="10812505" cy="970450"/>
          </a:xfrm>
        </p:spPr>
        <p:txBody>
          <a:bodyPr/>
          <a:lstStyle/>
          <a:p>
            <a:r>
              <a:rPr lang="en-US" dirty="0"/>
              <a:t>Renovation Example: Insulation &amp; Windows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1247141-E001-40D1-A2FC-BD147D4BD40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" r="7791"/>
          <a:stretch>
            <a:fillRect/>
          </a:stretch>
        </p:blipFill>
        <p:spPr>
          <a:xfrm rot="5400000">
            <a:off x="4624125" y="2690663"/>
            <a:ext cx="4270598" cy="3340132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04ACA2-2627-40F6-9B46-2A63A83AA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16653" y="3527334"/>
            <a:ext cx="3577241" cy="30840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FEEFE-BA94-43CB-A2D5-220BB8437F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259" y="2151713"/>
            <a:ext cx="4303670" cy="4451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C9AB30-681F-4811-B07D-774E3DDC7F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28" y="1945368"/>
            <a:ext cx="3084091" cy="267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00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7BCC-5254-440C-ACB2-C63902B7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Renovation Example: Utilities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5CA21A-0F93-426D-9C64-CC2887600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29827" y="2285582"/>
            <a:ext cx="4747327" cy="41391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EB2690-501C-4905-915B-00AA9DFDC1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0177" y="2699842"/>
            <a:ext cx="3985497" cy="358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26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8B03EB8-C3BD-4168-8B27-F17C77E133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3846" y="2794473"/>
            <a:ext cx="3983898" cy="3464967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0BAF55A-541F-472C-92A8-890F1DA2F67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3565" y="2706134"/>
            <a:ext cx="4337531" cy="3641645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DA7287-95E0-475E-8F84-8D70258E74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5662" y="2508097"/>
            <a:ext cx="4337531" cy="403771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1187BCC-5254-440C-ACB2-C63902B7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/>
              <a:t>Renovation Example: Before</a:t>
            </a:r>
          </a:p>
        </p:txBody>
      </p:sp>
    </p:spTree>
    <p:extLst>
      <p:ext uri="{BB962C8B-B14F-4D97-AF65-F5344CB8AC3E}">
        <p14:creationId xmlns:p14="http://schemas.microsoft.com/office/powerpoint/2010/main" val="2589962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570B76A-EDC5-40F1-B04E-EBF8E1004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9"/>
          <a:stretch/>
        </p:blipFill>
        <p:spPr>
          <a:xfrm>
            <a:off x="0" y="3811847"/>
            <a:ext cx="3828558" cy="30456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40F845-48E7-42EB-9774-BD6DD824B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58" y="2156157"/>
            <a:ext cx="3478241" cy="35812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C4606A-C728-4748-98A5-058708AF14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522" y="2156157"/>
            <a:ext cx="3259274" cy="35681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1BD8257-7439-4003-8F69-491E9A2337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9"/>
          <a:stretch/>
        </p:blipFill>
        <p:spPr>
          <a:xfrm>
            <a:off x="9256820" y="3811847"/>
            <a:ext cx="2935180" cy="3022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1187BCC-5254-440C-ACB2-C63902B7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/>
              <a:t>Renovation Example: After </a:t>
            </a:r>
            <a:r>
              <a:rPr lang="en-US" i="1" dirty="0"/>
              <a:t>($100k later)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68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06525" y="2351314"/>
            <a:ext cx="4382521" cy="2011391"/>
          </a:xfrm>
        </p:spPr>
        <p:txBody>
          <a:bodyPr anchor="ctr"/>
          <a:lstStyle/>
          <a:p>
            <a:pPr algn="ctr"/>
            <a:r>
              <a:rPr lang="en-US" sz="4400" dirty="0"/>
              <a:t>Funding Multifamily Repair</a:t>
            </a:r>
          </a:p>
        </p:txBody>
      </p:sp>
    </p:spTree>
    <p:extLst>
      <p:ext uri="{BB962C8B-B14F-4D97-AF65-F5344CB8AC3E}">
        <p14:creationId xmlns:p14="http://schemas.microsoft.com/office/powerpoint/2010/main" val="3742480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Budget Example: Purchase &amp; Income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140360"/>
              </p:ext>
            </p:extLst>
          </p:nvPr>
        </p:nvGraphicFramePr>
        <p:xfrm>
          <a:off x="402389" y="2574758"/>
          <a:ext cx="11147927" cy="1313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7142">
                  <a:extLst>
                    <a:ext uri="{9D8B030D-6E8A-4147-A177-3AD203B41FA5}">
                      <a16:colId xmlns:a16="http://schemas.microsoft.com/office/drawing/2014/main" val="585764948"/>
                    </a:ext>
                  </a:extLst>
                </a:gridCol>
                <a:gridCol w="2270549">
                  <a:extLst>
                    <a:ext uri="{9D8B030D-6E8A-4147-A177-3AD203B41FA5}">
                      <a16:colId xmlns:a16="http://schemas.microsoft.com/office/drawing/2014/main" val="3298932596"/>
                    </a:ext>
                  </a:extLst>
                </a:gridCol>
                <a:gridCol w="2130102">
                  <a:extLst>
                    <a:ext uri="{9D8B030D-6E8A-4147-A177-3AD203B41FA5}">
                      <a16:colId xmlns:a16="http://schemas.microsoft.com/office/drawing/2014/main" val="2157860048"/>
                    </a:ext>
                  </a:extLst>
                </a:gridCol>
                <a:gridCol w="2370032">
                  <a:extLst>
                    <a:ext uri="{9D8B030D-6E8A-4147-A177-3AD203B41FA5}">
                      <a16:colId xmlns:a16="http://schemas.microsoft.com/office/drawing/2014/main" val="2428689528"/>
                    </a:ext>
                  </a:extLst>
                </a:gridCol>
                <a:gridCol w="2130102">
                  <a:extLst>
                    <a:ext uri="{9D8B030D-6E8A-4147-A177-3AD203B41FA5}">
                      <a16:colId xmlns:a16="http://schemas.microsoft.com/office/drawing/2014/main" val="1050786333"/>
                    </a:ext>
                  </a:extLst>
                </a:gridCol>
              </a:tblGrid>
              <a:tr h="84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Listing Price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15% Down Payment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~Closing Costs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Cash to Close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Mortgage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2043510"/>
                  </a:ext>
                </a:extLst>
              </a:tr>
              <a:tr h="467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$130,000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$19,500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$3,315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$22,815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$110,500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204755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357107"/>
              </p:ext>
            </p:extLst>
          </p:nvPr>
        </p:nvGraphicFramePr>
        <p:xfrm>
          <a:off x="402388" y="4223085"/>
          <a:ext cx="11147929" cy="14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7142">
                  <a:extLst>
                    <a:ext uri="{9D8B030D-6E8A-4147-A177-3AD203B41FA5}">
                      <a16:colId xmlns:a16="http://schemas.microsoft.com/office/drawing/2014/main" val="2972270809"/>
                    </a:ext>
                  </a:extLst>
                </a:gridCol>
                <a:gridCol w="2270549">
                  <a:extLst>
                    <a:ext uri="{9D8B030D-6E8A-4147-A177-3AD203B41FA5}">
                      <a16:colId xmlns:a16="http://schemas.microsoft.com/office/drawing/2014/main" val="1558368192"/>
                    </a:ext>
                  </a:extLst>
                </a:gridCol>
                <a:gridCol w="2130103">
                  <a:extLst>
                    <a:ext uri="{9D8B030D-6E8A-4147-A177-3AD203B41FA5}">
                      <a16:colId xmlns:a16="http://schemas.microsoft.com/office/drawing/2014/main" val="3748319897"/>
                    </a:ext>
                  </a:extLst>
                </a:gridCol>
                <a:gridCol w="2370032">
                  <a:extLst>
                    <a:ext uri="{9D8B030D-6E8A-4147-A177-3AD203B41FA5}">
                      <a16:colId xmlns:a16="http://schemas.microsoft.com/office/drawing/2014/main" val="3770613258"/>
                    </a:ext>
                  </a:extLst>
                </a:gridCol>
                <a:gridCol w="2130103">
                  <a:extLst>
                    <a:ext uri="{9D8B030D-6E8A-4147-A177-3AD203B41FA5}">
                      <a16:colId xmlns:a16="http://schemas.microsoft.com/office/drawing/2014/main" val="3560839620"/>
                    </a:ext>
                  </a:extLst>
                </a:gridCol>
              </a:tblGrid>
              <a:tr h="932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Income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Per Unit/Month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Monthly Total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Annual Total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Vacancy Rate 10%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222721"/>
                  </a:ext>
                </a:extLst>
              </a:tr>
              <a:tr h="5151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2 unit building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$1,000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$2,000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$24,000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$21,600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5287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36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815" y="90107"/>
            <a:ext cx="10571998" cy="97045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56" y="2780171"/>
            <a:ext cx="4471746" cy="3167742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400" b="1" dirty="0"/>
              <a:t>Paul </a:t>
            </a:r>
            <a:r>
              <a:rPr lang="en-US" sz="2400" b="1" dirty="0" err="1"/>
              <a:t>Martorano</a:t>
            </a:r>
            <a:endParaRPr lang="en-US" sz="2400" b="1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i="1" dirty="0"/>
              <a:t>Multi-Family Rental Improvement Program Coordinator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Windham &amp; Windsor Housing Trust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hlinkClick r:id="rId2"/>
              </a:rPr>
              <a:t>pmartorano@homemattershere.org</a:t>
            </a:r>
            <a:r>
              <a:rPr lang="en-US" dirty="0"/>
              <a:t>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802-689-0426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hlinkClick r:id="rId3"/>
              </a:rPr>
              <a:t>www.HomeMattersHere.org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27" y="2780171"/>
            <a:ext cx="3205843" cy="32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67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Budget Example: Operating Costs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636387"/>
              </p:ext>
            </p:extLst>
          </p:nvPr>
        </p:nvGraphicFramePr>
        <p:xfrm>
          <a:off x="1027423" y="2316480"/>
          <a:ext cx="10137152" cy="454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3394">
                  <a:extLst>
                    <a:ext uri="{9D8B030D-6E8A-4147-A177-3AD203B41FA5}">
                      <a16:colId xmlns:a16="http://schemas.microsoft.com/office/drawing/2014/main" val="2636243105"/>
                    </a:ext>
                  </a:extLst>
                </a:gridCol>
                <a:gridCol w="2064679">
                  <a:extLst>
                    <a:ext uri="{9D8B030D-6E8A-4147-A177-3AD203B41FA5}">
                      <a16:colId xmlns:a16="http://schemas.microsoft.com/office/drawing/2014/main" val="636371392"/>
                    </a:ext>
                  </a:extLst>
                </a:gridCol>
                <a:gridCol w="1936968">
                  <a:extLst>
                    <a:ext uri="{9D8B030D-6E8A-4147-A177-3AD203B41FA5}">
                      <a16:colId xmlns:a16="http://schemas.microsoft.com/office/drawing/2014/main" val="4018881197"/>
                    </a:ext>
                  </a:extLst>
                </a:gridCol>
                <a:gridCol w="2155143">
                  <a:extLst>
                    <a:ext uri="{9D8B030D-6E8A-4147-A177-3AD203B41FA5}">
                      <a16:colId xmlns:a16="http://schemas.microsoft.com/office/drawing/2014/main" val="3570784500"/>
                    </a:ext>
                  </a:extLst>
                </a:gridCol>
                <a:gridCol w="1936968">
                  <a:extLst>
                    <a:ext uri="{9D8B030D-6E8A-4147-A177-3AD203B41FA5}">
                      <a16:colId xmlns:a16="http://schemas.microsoft.com/office/drawing/2014/main" val="2938999170"/>
                    </a:ext>
                  </a:extLst>
                </a:gridCol>
              </a:tblGrid>
              <a:tr h="245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General Expenses 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Monthly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Annual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Vacancy</a:t>
                      </a:r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Rate 10%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6800131"/>
                  </a:ext>
                </a:extLst>
              </a:tr>
              <a:tr h="245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Mortgage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$690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$8,280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3598143"/>
                  </a:ext>
                </a:extLst>
              </a:tr>
              <a:tr h="245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Taxes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$297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$3,570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7861501"/>
                  </a:ext>
                </a:extLst>
              </a:tr>
              <a:tr h="245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water/sewer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$125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$1,500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6404026"/>
                  </a:ext>
                </a:extLst>
              </a:tr>
              <a:tr h="2454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Insurance ($250,000)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$170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$2,040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3462117"/>
                  </a:ext>
                </a:extLst>
              </a:tr>
              <a:tr h="245431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Total base cost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$1,282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$15,390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098492"/>
                  </a:ext>
                </a:extLst>
              </a:tr>
              <a:tr h="245431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Cash reserves</a:t>
                      </a:r>
                      <a:endParaRPr lang="en-US" sz="1800" b="1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$8,610</a:t>
                      </a:r>
                      <a:endParaRPr lang="en-US" sz="1800" b="1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$6,210</a:t>
                      </a:r>
                      <a:endParaRPr lang="en-US" sz="1800" b="1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8765728"/>
                  </a:ext>
                </a:extLst>
              </a:tr>
              <a:tr h="245431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2865327"/>
                  </a:ext>
                </a:extLst>
              </a:tr>
              <a:tr h="245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Operating Budget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Set up an</a:t>
                      </a:r>
                      <a:r>
                        <a:rPr lang="en-US" sz="1700" b="1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7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account:</a:t>
                      </a:r>
                      <a:endParaRPr lang="en-US" sz="17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$517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$6,210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8090301"/>
                  </a:ext>
                </a:extLst>
              </a:tr>
              <a:tr h="245431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9235184"/>
                  </a:ext>
                </a:extLst>
              </a:tr>
              <a:tr h="245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Monthly Cost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7399817"/>
                  </a:ext>
                </a:extLst>
              </a:tr>
              <a:tr h="245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Snow Removal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$75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$900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8358265"/>
                  </a:ext>
                </a:extLst>
              </a:tr>
              <a:tr h="2454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general maintenance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$200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$2,400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3853153"/>
                  </a:ext>
                </a:extLst>
              </a:tr>
              <a:tr h="2454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Apartment turnover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$150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$1,800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5247770"/>
                  </a:ext>
                </a:extLst>
              </a:tr>
              <a:tr h="245431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 built in cost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$425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$5,100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3439895"/>
                  </a:ext>
                </a:extLst>
              </a:tr>
              <a:tr h="245431">
                <a:tc gridSpan="3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Remainder for saving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$1,110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5654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559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Budget Example: Replacement Costs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933499"/>
              </p:ext>
            </p:extLst>
          </p:nvPr>
        </p:nvGraphicFramePr>
        <p:xfrm>
          <a:off x="589548" y="2589213"/>
          <a:ext cx="10672009" cy="3667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2036">
                  <a:extLst>
                    <a:ext uri="{9D8B030D-6E8A-4147-A177-3AD203B41FA5}">
                      <a16:colId xmlns:a16="http://schemas.microsoft.com/office/drawing/2014/main" val="2392219848"/>
                    </a:ext>
                  </a:extLst>
                </a:gridCol>
                <a:gridCol w="2760493">
                  <a:extLst>
                    <a:ext uri="{9D8B030D-6E8A-4147-A177-3AD203B41FA5}">
                      <a16:colId xmlns:a16="http://schemas.microsoft.com/office/drawing/2014/main" val="4033148021"/>
                    </a:ext>
                  </a:extLst>
                </a:gridCol>
                <a:gridCol w="2589740">
                  <a:extLst>
                    <a:ext uri="{9D8B030D-6E8A-4147-A177-3AD203B41FA5}">
                      <a16:colId xmlns:a16="http://schemas.microsoft.com/office/drawing/2014/main" val="460660263"/>
                    </a:ext>
                  </a:extLst>
                </a:gridCol>
                <a:gridCol w="2589740">
                  <a:extLst>
                    <a:ext uri="{9D8B030D-6E8A-4147-A177-3AD203B41FA5}">
                      <a16:colId xmlns:a16="http://schemas.microsoft.com/office/drawing/2014/main" val="156095895"/>
                    </a:ext>
                  </a:extLst>
                </a:gridCol>
              </a:tblGrid>
              <a:tr h="45840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sng" strike="noStrike" dirty="0">
                          <a:effectLst/>
                        </a:rPr>
                        <a:t>System</a:t>
                      </a:r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sng" strike="noStrike" dirty="0">
                          <a:effectLst/>
                        </a:rPr>
                        <a:t>Life span</a:t>
                      </a:r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72584882"/>
                  </a:ext>
                </a:extLst>
              </a:tr>
              <a:tr h="4584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Heat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New Boiler $5,000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Oil Tank $3,000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20 years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80324553"/>
                  </a:ext>
                </a:extLst>
              </a:tr>
              <a:tr h="4584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Roof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$15,000-$40,000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20-40 years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7793664"/>
                  </a:ext>
                </a:extLst>
              </a:tr>
              <a:tr h="4584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Plumbing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Bathroom $5,000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Kitchen $10,000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15-20 years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12795791"/>
                  </a:ext>
                </a:extLst>
              </a:tr>
              <a:tr h="4584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Siding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>
                          <a:effectLst/>
                        </a:rPr>
                        <a:t>$20,000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Paint 5-10 years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2591396"/>
                  </a:ext>
                </a:extLst>
              </a:tr>
              <a:tr h="4584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Windows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$400 per window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25 years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28992358"/>
                  </a:ext>
                </a:extLst>
              </a:tr>
              <a:tr h="4584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Energy efficiency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$6,000-$12,000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20 years or more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32003"/>
                  </a:ext>
                </a:extLst>
              </a:tr>
              <a:tr h="45840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Electrical upgrades</a:t>
                      </a:r>
                      <a:r>
                        <a:rPr lang="en-US" sz="2400" b="1" u="none" strike="noStrike" baseline="0" dirty="0">
                          <a:effectLst/>
                        </a:rPr>
                        <a:t> (panel &amp; rewire)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>
                          <a:effectLst/>
                        </a:rPr>
                        <a:t>$1500-$15000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20+ years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77177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089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5EB11-BB8B-469A-BAAD-EC0F905E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get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7542A-63F0-4C74-8F88-C31B5DCF6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622884"/>
            <a:ext cx="10554574" cy="3235914"/>
          </a:xfrm>
        </p:spPr>
        <p:txBody>
          <a:bodyPr>
            <a:normAutofit/>
          </a:bodyPr>
          <a:lstStyle/>
          <a:p>
            <a:r>
              <a:rPr lang="en-US" sz="2400" dirty="0"/>
              <a:t>Windham and Windsor Housing Trust (WWHT)</a:t>
            </a:r>
          </a:p>
          <a:p>
            <a:r>
              <a:rPr lang="en-US" sz="2400" dirty="0"/>
              <a:t>Vermont Housing and Conservation Board (VHCB)</a:t>
            </a:r>
          </a:p>
          <a:p>
            <a:r>
              <a:rPr lang="en-US" sz="2400" dirty="0"/>
              <a:t>Southeastern Vermont Community Action (SEVCA)</a:t>
            </a:r>
          </a:p>
          <a:p>
            <a:r>
              <a:rPr lang="en-US" sz="2400" dirty="0"/>
              <a:t>Efficiency VT </a:t>
            </a:r>
          </a:p>
          <a:p>
            <a:r>
              <a:rPr lang="en-US" sz="2400" dirty="0"/>
              <a:t>3E Thermal Capstone</a:t>
            </a:r>
          </a:p>
        </p:txBody>
      </p:sp>
    </p:spTree>
    <p:extLst>
      <p:ext uri="{BB962C8B-B14F-4D97-AF65-F5344CB8AC3E}">
        <p14:creationId xmlns:p14="http://schemas.microsoft.com/office/powerpoint/2010/main" val="244767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06525" y="2351314"/>
            <a:ext cx="4382521" cy="2011391"/>
          </a:xfrm>
        </p:spPr>
        <p:txBody>
          <a:bodyPr anchor="ctr"/>
          <a:lstStyle/>
          <a:p>
            <a:pPr algn="ctr"/>
            <a:r>
              <a:rPr lang="en-US" sz="4400" dirty="0"/>
              <a:t>Final Tips on Property Management</a:t>
            </a:r>
          </a:p>
        </p:txBody>
      </p:sp>
    </p:spTree>
    <p:extLst>
      <p:ext uri="{BB962C8B-B14F-4D97-AF65-F5344CB8AC3E}">
        <p14:creationId xmlns:p14="http://schemas.microsoft.com/office/powerpoint/2010/main" val="3867313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06525" y="2351314"/>
            <a:ext cx="4382521" cy="2011391"/>
          </a:xfrm>
        </p:spPr>
        <p:txBody>
          <a:bodyPr anchor="ctr"/>
          <a:lstStyle/>
          <a:p>
            <a:pPr algn="ctr"/>
            <a:r>
              <a:rPr lang="en-US" sz="4400" dirty="0"/>
              <a:t>Finding Tenants</a:t>
            </a:r>
          </a:p>
        </p:txBody>
      </p:sp>
    </p:spTree>
    <p:extLst>
      <p:ext uri="{BB962C8B-B14F-4D97-AF65-F5344CB8AC3E}">
        <p14:creationId xmlns:p14="http://schemas.microsoft.com/office/powerpoint/2010/main" val="740076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06525" y="2351314"/>
            <a:ext cx="4382521" cy="2011391"/>
          </a:xfrm>
        </p:spPr>
        <p:txBody>
          <a:bodyPr anchor="ctr"/>
          <a:lstStyle/>
          <a:p>
            <a:pPr algn="ctr"/>
            <a:r>
              <a:rPr lang="en-US" sz="44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628662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36" y="10886"/>
            <a:ext cx="4437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2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815" y="90107"/>
            <a:ext cx="10571998" cy="970450"/>
          </a:xfrm>
        </p:spPr>
        <p:txBody>
          <a:bodyPr/>
          <a:lstStyle/>
          <a:p>
            <a:r>
              <a:rPr lang="en-US" dirty="0"/>
              <a:t>Tips on Viewing a Multifamily Property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976" y="2421104"/>
            <a:ext cx="5781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7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3B311265-9DB0-4823-A1EF-C0624D025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288395"/>
          </a:xfrm>
        </p:spPr>
        <p:txBody>
          <a:bodyPr>
            <a:normAutofit/>
          </a:bodyPr>
          <a:lstStyle/>
          <a:p>
            <a:r>
              <a:rPr lang="en-US" dirty="0"/>
              <a:t>Listing price: $130,000.</a:t>
            </a:r>
          </a:p>
          <a:p>
            <a:r>
              <a:rPr lang="en-US" dirty="0"/>
              <a:t>Two 3-bedroom apartments. One unit is currently rented for $700 and the other $775.</a:t>
            </a:r>
          </a:p>
          <a:p>
            <a:pPr algn="r"/>
            <a:r>
              <a:rPr lang="en-US" b="1" i="1" dirty="0"/>
              <a:t>Credit: www.beangroup.com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50F4C3-CAD1-4CF3-A7FD-BA7A6E248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00" y="1528487"/>
            <a:ext cx="3605125" cy="24381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8051C7-7500-4759-B8CC-424E96624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76" y="309398"/>
            <a:ext cx="3752500" cy="24381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FC3233-DDC5-4E9C-886A-1657F8F26E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027" y="1528486"/>
            <a:ext cx="3752500" cy="24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6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A68F2D-4712-4FFC-BDAC-610A57A71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2" y="1142179"/>
            <a:ext cx="3595644" cy="2725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CECA4-1C3C-4B5E-8DD7-DEEEF4104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645" y="1142179"/>
            <a:ext cx="3595643" cy="2725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75D5B2-48E3-4C15-8773-26A8FECA98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77" y="1142178"/>
            <a:ext cx="3595644" cy="2725519"/>
          </a:xfrm>
          <a:prstGeom prst="rect">
            <a:avLst/>
          </a:prstGeom>
        </p:spPr>
      </p:pic>
      <p:sp>
        <p:nvSpPr>
          <p:cNvPr id="10" name="Subtitle 8">
            <a:extLst>
              <a:ext uri="{FF2B5EF4-FFF2-40B4-BE49-F238E27FC236}">
                <a16:creationId xmlns:a16="http://schemas.microsoft.com/office/drawing/2014/main" id="{3B311265-9DB0-4823-A1EF-C0624D025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28839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algn="r"/>
            <a:r>
              <a:rPr lang="en-US" b="1" i="1" dirty="0"/>
              <a:t>Credit: www.beangroup.com</a:t>
            </a:r>
          </a:p>
        </p:txBody>
      </p:sp>
    </p:spTree>
    <p:extLst>
      <p:ext uri="{BB962C8B-B14F-4D97-AF65-F5344CB8AC3E}">
        <p14:creationId xmlns:p14="http://schemas.microsoft.com/office/powerpoint/2010/main" val="389036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6DB244-FDB4-4B90-92B6-06E24C3713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0" y="1612232"/>
            <a:ext cx="3504011" cy="2273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88A0ED-8D33-4BED-A54A-1359A888D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21" y="1612233"/>
            <a:ext cx="3504010" cy="2273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E4E90A-90D7-4B19-855B-915758DF43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31" y="1612233"/>
            <a:ext cx="3784847" cy="2273968"/>
          </a:xfrm>
          <a:prstGeom prst="rect">
            <a:avLst/>
          </a:prstGeom>
        </p:spPr>
      </p:pic>
      <p:sp>
        <p:nvSpPr>
          <p:cNvPr id="10" name="Subtitle 8">
            <a:extLst>
              <a:ext uri="{FF2B5EF4-FFF2-40B4-BE49-F238E27FC236}">
                <a16:creationId xmlns:a16="http://schemas.microsoft.com/office/drawing/2014/main" id="{3B311265-9DB0-4823-A1EF-C0624D025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288395"/>
          </a:xfrm>
        </p:spPr>
        <p:txBody>
          <a:bodyPr>
            <a:normAutofit/>
          </a:bodyPr>
          <a:lstStyle/>
          <a:p>
            <a:r>
              <a:rPr lang="en-US" dirty="0"/>
              <a:t>What do you notice about these photos?</a:t>
            </a:r>
          </a:p>
          <a:p>
            <a:endParaRPr lang="en-US" dirty="0"/>
          </a:p>
          <a:p>
            <a:pPr algn="r"/>
            <a:r>
              <a:rPr lang="en-US" b="1" i="1" dirty="0"/>
              <a:t>Credit: www.beangroup.com</a:t>
            </a:r>
          </a:p>
        </p:txBody>
      </p:sp>
    </p:spTree>
    <p:extLst>
      <p:ext uri="{BB962C8B-B14F-4D97-AF65-F5344CB8AC3E}">
        <p14:creationId xmlns:p14="http://schemas.microsoft.com/office/powerpoint/2010/main" val="398938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716" y="0"/>
            <a:ext cx="7216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5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242" y="0"/>
            <a:ext cx="6984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5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856" y="0"/>
            <a:ext cx="7094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23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1792</TotalTime>
  <Words>441</Words>
  <Application>Microsoft Office PowerPoint</Application>
  <PresentationFormat>Widescreen</PresentationFormat>
  <Paragraphs>139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Century Gothic</vt:lpstr>
      <vt:lpstr>Wingdings</vt:lpstr>
      <vt:lpstr>Wingdings 2</vt:lpstr>
      <vt:lpstr>Quotable</vt:lpstr>
      <vt:lpstr>Multifamily Homebuyer Series</vt:lpstr>
      <vt:lpstr>Introduction</vt:lpstr>
      <vt:lpstr>Tips on Viewing a Multifamily Property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Planning for a Renovation/ Repairs</vt:lpstr>
      <vt:lpstr>Home Inspections Protect the Buyer</vt:lpstr>
      <vt:lpstr>Renovation Example: Insulation &amp; Windows</vt:lpstr>
      <vt:lpstr>Renovation Example: Utilities</vt:lpstr>
      <vt:lpstr>Renovation Example: Before</vt:lpstr>
      <vt:lpstr>Renovation Example: After ($100k later)</vt:lpstr>
      <vt:lpstr>Funding Multifamily Repair</vt:lpstr>
      <vt:lpstr>Budget Example: Purchase &amp; Income</vt:lpstr>
      <vt:lpstr>Budget Example: Operating Costs</vt:lpstr>
      <vt:lpstr>Budget Example: Replacement Costs</vt:lpstr>
      <vt:lpstr>Where to get help</vt:lpstr>
      <vt:lpstr>Final Tips on Property Management</vt:lpstr>
      <vt:lpstr>Finding Tenants</vt:lpstr>
      <vt:lpstr>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Path to Homeownership:</dc:title>
  <dc:creator>Kayla Bernier-Wright</dc:creator>
  <cp:lastModifiedBy>Sarah Lang</cp:lastModifiedBy>
  <cp:revision>112</cp:revision>
  <dcterms:created xsi:type="dcterms:W3CDTF">2021-09-07T15:06:36Z</dcterms:created>
  <dcterms:modified xsi:type="dcterms:W3CDTF">2022-01-20T15:54:33Z</dcterms:modified>
</cp:coreProperties>
</file>