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Lucida Sans Unicod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ACA"/>
          </a:solidFill>
        </a:fill>
      </a:tcStyle>
    </a:wholeTbl>
    <a:band2H>
      <a:tcTxStyle b="def" i="def"/>
      <a:tcStyle>
        <a:tcBdr/>
        <a:fill>
          <a:solidFill>
            <a:srgbClr val="F4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Lucida Sans Unico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angle"/>
          <p:cNvSpPr/>
          <p:nvPr/>
        </p:nvSpPr>
        <p:spPr>
          <a:xfrm>
            <a:off x="0" y="4657725"/>
            <a:ext cx="9150350" cy="12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rgbClr val="A10000"/>
              </a:gs>
              <a:gs pos="45000">
                <a:srgbClr val="E33D3D"/>
              </a:gs>
              <a:gs pos="100000">
                <a:srgbClr val="A10000"/>
              </a:gs>
            </a:gsLst>
            <a:lin ang="138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27" name="Group"/>
          <p:cNvGrpSpPr/>
          <p:nvPr/>
        </p:nvGrpSpPr>
        <p:grpSpPr>
          <a:xfrm>
            <a:off x="-12193" y="4952999"/>
            <a:ext cx="9162289" cy="1911098"/>
            <a:chOff x="0" y="0"/>
            <a:chExt cx="9162288" cy="1911096"/>
          </a:xfrm>
        </p:grpSpPr>
        <p:sp>
          <p:nvSpPr>
            <p:cNvPr id="23" name="Triangle"/>
            <p:cNvSpPr/>
            <p:nvPr/>
          </p:nvSpPr>
          <p:spPr>
            <a:xfrm>
              <a:off x="1699705" y="0"/>
              <a:ext cx="7456488" cy="487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1283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DD9B9B">
                <a:alpha val="39999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sp>
          <p:nvSpPr>
            <p:cNvPr id="24" name="Line"/>
            <p:cNvSpPr/>
            <p:nvPr/>
          </p:nvSpPr>
          <p:spPr>
            <a:xfrm>
              <a:off x="48705" y="284163"/>
              <a:ext cx="9107488" cy="788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180" y="0"/>
                  </a:lnTo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Tahoma"/>
                  <a:ea typeface="Tahoma"/>
                  <a:cs typeface="Tahoma"/>
                  <a:sym typeface="Tahoma"/>
                </a:defRPr>
              </a:pPr>
            </a:p>
          </p:txBody>
        </p:sp>
        <p:pic>
          <p:nvPicPr>
            <p:cNvPr id="25" name="image.png" descr="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192" y="45720"/>
              <a:ext cx="9144001" cy="186537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image.png" descr="image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39623"/>
              <a:ext cx="9162289" cy="804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ine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DD9B9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36" name="Line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3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791200"/>
            <a:ext cx="3402013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8500"/>
            <a:ext cx="3421063" cy="109855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Chevron"/>
          <p:cNvSpPr/>
          <p:nvPr/>
        </p:nvSpPr>
        <p:spPr>
          <a:xfrm>
            <a:off x="3636962" y="3005137"/>
            <a:ext cx="182563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F7979"/>
              </a:gs>
              <a:gs pos="27999">
                <a:srgbClr val="DC4444"/>
              </a:gs>
              <a:gs pos="100000">
                <a:srgbClr val="AC0000"/>
              </a:gs>
            </a:gsLst>
            <a:lin ang="5400000"/>
          </a:gradFill>
          <a:ln w="3175" cap="rnd">
            <a:solidFill>
              <a:srgbClr val="8C0000"/>
            </a:solidFill>
          </a:ln>
          <a:effectLst>
            <a:outerShdw sx="100000" sy="100000" kx="0" ky="0" algn="b" rotWithShape="0" blurRad="50800" dist="25400" dir="540000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0" name="Chevron"/>
          <p:cNvSpPr/>
          <p:nvPr/>
        </p:nvSpPr>
        <p:spPr>
          <a:xfrm>
            <a:off x="3449637" y="3005137"/>
            <a:ext cx="184151" cy="228601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F7979"/>
              </a:gs>
              <a:gs pos="27999">
                <a:srgbClr val="DC4444"/>
              </a:gs>
              <a:gs pos="100000">
                <a:srgbClr val="AC0000"/>
              </a:gs>
            </a:gsLst>
            <a:lin ang="5400000"/>
          </a:gradFill>
          <a:ln w="3175" cap="rnd">
            <a:solidFill>
              <a:srgbClr val="8C0000"/>
            </a:solidFill>
          </a:ln>
          <a:effectLst>
            <a:outerShdw sx="100000" sy="100000" kx="0" ky="0" algn="b" rotWithShape="0" blurRad="50800" dist="25400" dir="540000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Line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DD9B9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51" name="Line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791200"/>
            <a:ext cx="3402013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8500"/>
            <a:ext cx="3421063" cy="1098550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Line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DD9B9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64" name="Line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6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791200"/>
            <a:ext cx="3402013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8500"/>
            <a:ext cx="3421063" cy="109855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68" name="Body Level One…"/>
          <p:cNvSpPr txBox="1"/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DD9B9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77" name="Line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7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791200"/>
            <a:ext cx="3402013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8500"/>
            <a:ext cx="3421063" cy="1098550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1" name="Body Level One…"/>
          <p:cNvSpPr txBox="1"/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DD9B9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90" name="Line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9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791200"/>
            <a:ext cx="3402013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8500"/>
            <a:ext cx="3421063" cy="109855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Line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DD9B9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03" name="Line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10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791200"/>
            <a:ext cx="3402013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8500"/>
            <a:ext cx="3421063" cy="109855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Line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DD9B9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107" name="Line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10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791200"/>
            <a:ext cx="3402013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8500"/>
            <a:ext cx="3421063" cy="109855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Chevron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F7979"/>
              </a:gs>
              <a:gs pos="27999">
                <a:srgbClr val="DC4444"/>
              </a:gs>
              <a:gs pos="100000">
                <a:srgbClr val="AC0000"/>
              </a:gs>
            </a:gsLst>
            <a:lin ang="5400000"/>
          </a:gradFill>
          <a:ln w="3175" cap="rnd">
            <a:solidFill>
              <a:srgbClr val="8C0000"/>
            </a:solidFill>
          </a:ln>
          <a:effectLst>
            <a:outerShdw sx="100000" sy="100000" kx="0" ky="0" algn="b" rotWithShape="0" blurRad="50800" dist="25400" dir="540000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1" name="Chevron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DF7979"/>
              </a:gs>
              <a:gs pos="27999">
                <a:srgbClr val="DC4444"/>
              </a:gs>
              <a:gs pos="100000">
                <a:srgbClr val="AC0000"/>
              </a:gs>
            </a:gsLst>
            <a:lin ang="5400000"/>
          </a:gradFill>
          <a:ln w="3175" cap="rnd">
            <a:solidFill>
              <a:srgbClr val="8C0000"/>
            </a:solidFill>
          </a:ln>
          <a:effectLst>
            <a:outerShdw sx="100000" sy="100000" kx="0" ky="0" algn="b" rotWithShape="0" blurRad="50800" dist="25400" dir="5400000">
              <a:srgbClr val="000000">
                <a:alpha val="45999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12" name="Title Text"/>
          <p:cNvSpPr txBox="1"/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DEF5FA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3" name="Body Level One…"/>
          <p:cNvSpPr txBox="1"/>
          <p:nvPr>
            <p:ph type="body" idx="1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0062" y="5945187"/>
            <a:ext cx="4940301" cy="920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DD9B9B">
              <a:alpha val="39999"/>
            </a:srgbClr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485775" y="5938837"/>
            <a:ext cx="3690938" cy="9334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pPr>
              <a:defRPr>
                <a:latin typeface="Tahoma"/>
                <a:ea typeface="Tahoma"/>
                <a:cs typeface="Tahoma"/>
                <a:sym typeface="Tahoma"/>
              </a:defRPr>
            </a:pPr>
          </a:p>
        </p:txBody>
      </p:sp>
      <p:pic>
        <p:nvPicPr>
          <p:cNvPr id="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350" y="5791200"/>
            <a:ext cx="3402013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050" y="5778500"/>
            <a:ext cx="3421063" cy="109855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8761725" y="6522531"/>
            <a:ext cx="252100" cy="25133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100" u="none">
          <a:solidFill>
            <a:srgbClr val="464646"/>
          </a:solidFill>
          <a:uFillTx/>
          <a:latin typeface="+mj-lt"/>
          <a:ea typeface="+mj-ea"/>
          <a:cs typeface="+mj-cs"/>
          <a:sym typeface="Lucida Sans Unicode"/>
        </a:defRPr>
      </a:lvl9pPr>
    </p:titleStyle>
    <p:bodyStyle>
      <a:lvl1pPr marL="365125" marR="0" indent="-25558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68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1pPr>
      <a:lvl2pPr marL="660468" marR="0" indent="-26835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◦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2pPr>
      <a:lvl3pPr marL="924151" marR="0" indent="-293914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3pPr>
      <a:lvl4pPr marL="1239252" marR="0" indent="-324852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4pPr>
      <a:lvl5pPr marL="14859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●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5pPr>
      <a:lvl6pPr marL="19431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6pPr>
      <a:lvl7pPr marL="24003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7pPr>
      <a:lvl8pPr marL="28575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8pPr>
      <a:lvl9pPr marL="3314700" marR="0" indent="-3429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 typeface="Wingdings 3"/>
        <a:buChar char=""/>
        <a:tabLst/>
        <a:defRPr b="0" baseline="0" cap="none" i="0" spc="0" strike="noStrike" sz="2700" u="none">
          <a:solidFill>
            <a:srgbClr val="000000"/>
          </a:solidFill>
          <a:uFillTx/>
          <a:latin typeface="+mj-lt"/>
          <a:ea typeface="+mj-ea"/>
          <a:cs typeface="+mj-cs"/>
          <a:sym typeface="Lucida Sans Unicod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ucida Sans Unicod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kkirkwood.com/lead-edu" TargetMode="External"/><Relationship Id="rId3" Type="http://schemas.openxmlformats.org/officeDocument/2006/relationships/hyperlink" Target="https://www.kkirkwood.com/lead_paint_clear_and_simple" TargetMode="External"/><Relationship Id="rId4" Type="http://schemas.openxmlformats.org/officeDocument/2006/relationships/hyperlink" Target="https://www.sullivancountynh.gov/1236/Lead-Paint-Abatement-Healthy-Homes-Progr" TargetMode="External"/><Relationship Id="rId5" Type="http://schemas.openxmlformats.org/officeDocument/2006/relationships/hyperlink" Target="https://aetsne.com/services/lead-inspections/" TargetMode="External"/><Relationship Id="rId6" Type="http://schemas.openxmlformats.org/officeDocument/2006/relationships/hyperlink" Target="http://www.leadsafevermont.org/home.html" TargetMode="External"/><Relationship Id="rId7" Type="http://schemas.openxmlformats.org/officeDocument/2006/relationships/hyperlink" Target="https://vhcb.org/our-programs/healthy-lead-safe-homes/emp-training" TargetMode="External"/><Relationship Id="rId8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841375"/>
            <a:ext cx="7010400" cy="20542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CSB logo 2color" descr="CSB logo 2color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05200" y="152400"/>
            <a:ext cx="2019300" cy="83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Presented by: Brandy Blackinton, SVP Retail Lending…"/>
          <p:cNvSpPr txBox="1"/>
          <p:nvPr/>
        </p:nvSpPr>
        <p:spPr>
          <a:xfrm>
            <a:off x="1112519" y="5715000"/>
            <a:ext cx="6233162" cy="1034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Presented by: Brandy Blackinton, SVP Retail Lending </a:t>
            </a:r>
          </a:p>
          <a:p>
            <a:pPr/>
            <a:r>
              <a:t>                                January 20, 2022, updated August 2023</a:t>
            </a:r>
          </a:p>
        </p:txBody>
      </p:sp>
      <p:pic>
        <p:nvPicPr>
          <p:cNvPr id="126" name="Multifamily Affordability | Missing middle homes, like ..." descr="Multifamily Affordability | Missing middle homes, like ...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33600" y="2438400"/>
            <a:ext cx="5181600" cy="251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rimary Residence versus Investment…"/>
          <p:cNvSpPr txBox="1"/>
          <p:nvPr>
            <p:ph type="body" idx="4294967295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"/>
            </a:pPr>
            <a:r>
              <a:t>Primary Residence versus Investment </a:t>
            </a:r>
          </a:p>
          <a:p>
            <a:pPr>
              <a:buChar char=""/>
            </a:pPr>
            <a:r>
              <a:t>Financing Program at CSB </a:t>
            </a:r>
          </a:p>
          <a:p>
            <a:pPr>
              <a:buChar char=""/>
            </a:pPr>
            <a:r>
              <a:t>Lead Paint Testing requirements for financing </a:t>
            </a:r>
          </a:p>
          <a:p>
            <a:pPr>
              <a:buChar char=""/>
            </a:pPr>
            <a:r>
              <a:t>Using rental income to qualify for the loan</a:t>
            </a:r>
          </a:p>
          <a:p>
            <a:pPr>
              <a:buChar char=""/>
            </a:pPr>
            <a:r>
              <a:t>Q&amp;A </a:t>
            </a:r>
          </a:p>
        </p:txBody>
      </p:sp>
      <p:pic>
        <p:nvPicPr>
          <p:cNvPr id="12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74637"/>
            <a:ext cx="8229600" cy="114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ill you be living in one of the units?…"/>
          <p:cNvSpPr txBox="1"/>
          <p:nvPr>
            <p:ph type="body" idx="4294967295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"/>
            </a:pPr>
            <a:r>
              <a:t>Will you be living in one of the units?</a:t>
            </a:r>
          </a:p>
          <a:p>
            <a:pPr lvl="1" marL="620712" indent="-228600">
              <a:spcBef>
                <a:spcPts val="300"/>
              </a:spcBef>
              <a:buFont typeface="Verdana"/>
              <a:defRPr sz="2300"/>
            </a:pPr>
            <a:r>
              <a:t>If so we would finance the home as a conventional mortgage- “owner occupied” </a:t>
            </a:r>
          </a:p>
          <a:p>
            <a:pPr lvl="1" marL="620712" indent="-228600">
              <a:spcBef>
                <a:spcPts val="300"/>
              </a:spcBef>
              <a:buFont typeface="Verdana"/>
              <a:defRPr sz="2300"/>
            </a:pPr>
            <a:r>
              <a:t>If not, this would be financed as an investment property (not all banks are equal when it comes to  financing investment homes) </a:t>
            </a:r>
          </a:p>
        </p:txBody>
      </p:sp>
      <p:pic>
        <p:nvPicPr>
          <p:cNvPr id="1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74637"/>
            <a:ext cx="8229600" cy="11461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10 Tips To Get You Started In Property Investment ..." descr="10 Tips To Get You Started In Property Investment ...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4400" y="3886200"/>
            <a:ext cx="3962400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Max LTV 75% of purchase price or appraised value whichever is less.…"/>
          <p:cNvSpPr txBox="1"/>
          <p:nvPr>
            <p:ph type="body" idx="4294967295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32263" indent="-232584" defTabSz="832104">
              <a:spcBef>
                <a:spcPts val="300"/>
              </a:spcBef>
              <a:buChar char=""/>
              <a:defRPr sz="2184"/>
            </a:pPr>
            <a:r>
              <a:t>Max LTV 75% of purchase price or appraised value whichever is less.  </a:t>
            </a:r>
          </a:p>
          <a:p>
            <a:pPr marL="332263" indent="-232584" defTabSz="832104">
              <a:spcBef>
                <a:spcPts val="300"/>
              </a:spcBef>
              <a:buChar char=""/>
              <a:defRPr sz="2184"/>
            </a:pPr>
            <a:r>
              <a:t>20 year maximum term </a:t>
            </a:r>
          </a:p>
          <a:p>
            <a:pPr marL="332263" indent="-232584" defTabSz="832104">
              <a:spcBef>
                <a:spcPts val="300"/>
              </a:spcBef>
              <a:buChar char=""/>
              <a:defRPr sz="2184"/>
            </a:pPr>
            <a:r>
              <a:t>Contact us for current rates (today in the neighborhood of 7.645%, subject to change) </a:t>
            </a:r>
          </a:p>
          <a:p>
            <a:pPr marL="332263" indent="-232584" defTabSz="832104">
              <a:spcBef>
                <a:spcPts val="300"/>
              </a:spcBef>
              <a:buChar char=""/>
              <a:defRPr sz="2184"/>
            </a:pPr>
            <a:r>
              <a:t>1% of loan balance investment financing fee in addition to standard closing costs </a:t>
            </a:r>
          </a:p>
          <a:p>
            <a:pPr marL="332263" indent="-232584" defTabSz="832104">
              <a:spcBef>
                <a:spcPts val="300"/>
              </a:spcBef>
              <a:buChar char=""/>
              <a:defRPr sz="2184"/>
            </a:pPr>
            <a:r>
              <a:t>Lead paint test required for all homes built prior to 1978</a:t>
            </a:r>
          </a:p>
          <a:p>
            <a:pPr marL="332263" indent="-232584" defTabSz="832104">
              <a:spcBef>
                <a:spcPts val="300"/>
              </a:spcBef>
              <a:buChar char=""/>
              <a:defRPr sz="2184"/>
            </a:pPr>
            <a:r>
              <a:t>You can only own 3 investment properties under this program. If you own more you will need to finance under the commercial program</a:t>
            </a:r>
          </a:p>
        </p:txBody>
      </p:sp>
      <p:pic>
        <p:nvPicPr>
          <p:cNvPr id="13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74637"/>
            <a:ext cx="8229600" cy="114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Lead Based Paint is a serious issue with our children in NH and VT.  Lead paint poison can create our children to suffer from irreversible damage to their mental and physical development.…"/>
          <p:cNvSpPr txBox="1"/>
          <p:nvPr>
            <p:ph type="body" idx="4294967295"/>
          </p:nvPr>
        </p:nvSpPr>
        <p:spPr>
          <a:xfrm>
            <a:off x="457200" y="1143000"/>
            <a:ext cx="8229600" cy="48641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6868" indent="-242808" defTabSz="868680">
              <a:spcBef>
                <a:spcPts val="300"/>
              </a:spcBef>
              <a:buChar char=""/>
              <a:defRPr sz="1045"/>
            </a:pPr>
          </a:p>
          <a:p>
            <a:pPr marL="242808" indent="-138747" defTabSz="868680">
              <a:spcBef>
                <a:spcPts val="300"/>
              </a:spcBef>
              <a:buSzTx/>
              <a:buFont typeface="Wingdings 3"/>
              <a:buNone/>
              <a:defRPr sz="1140"/>
            </a:pPr>
            <a:r>
              <a:t>Lead Based Paint is a serious issue with our children in NH and VT.  Lead paint poison can create our children to suffer from irreversible damage to their mental and physical development.  </a:t>
            </a:r>
          </a:p>
          <a:p>
            <a:pPr marL="346868" indent="-242808" defTabSz="868680">
              <a:spcBef>
                <a:spcPts val="300"/>
              </a:spcBef>
              <a:buChar char=""/>
              <a:defRPr sz="1140"/>
            </a:pPr>
          </a:p>
          <a:p>
            <a:pPr marL="242808" indent="-138747" defTabSz="868680">
              <a:spcBef>
                <a:spcPts val="300"/>
              </a:spcBef>
              <a:buSzTx/>
              <a:buFont typeface="Wingdings 3"/>
              <a:buNone/>
              <a:defRPr b="1" sz="1140"/>
            </a:pPr>
            <a:r>
              <a:t>Resources on Lead Paint </a:t>
            </a:r>
          </a:p>
          <a:p>
            <a:pPr marL="346868" indent="-242808" defTabSz="868680">
              <a:spcBef>
                <a:spcPts val="300"/>
              </a:spcBef>
              <a:buChar char=""/>
              <a:defRPr sz="1140"/>
            </a:pPr>
          </a:p>
          <a:p>
            <a:pPr marL="346868" indent="-242808" defTabSz="868680">
              <a:spcBef>
                <a:spcPts val="300"/>
              </a:spcBef>
              <a:buChar char=""/>
              <a:defRPr b="1" sz="1140"/>
            </a:pPr>
            <a:r>
              <a:t>New Hampshire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2" invalidUrl="" action="" tgtFrame="" tooltip="" history="1" highlightClick="0" endSnd="0"/>
              </a:rPr>
              <a:t>KKirkwood Consulting, LLC - Lead-Edu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3" invalidUrl="" action="" tgtFrame="" tooltip="" history="1" highlightClick="0" endSnd="0"/>
              </a:rPr>
              <a:t>KKirkwood Consulting, LLC - Lead Paint Clear and Simple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4" invalidUrl="" action="" tgtFrame="" tooltip="" history="1" highlightClick="0" endSnd="0"/>
              </a:rPr>
              <a:t>Lead Paint Abatement &amp; Healthy Homes Program | Sullivan County, NH (sullivancountynh.gov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5" invalidUrl="" action="" tgtFrame="" tooltip="" history="1" highlightClick="0" endSnd="0"/>
              </a:rPr>
              <a:t>Lead Inspections by State - American Environmental Testing Services, LLC (aetsne.com)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</a:p>
          <a:p>
            <a:pPr marL="346868" indent="-242808" defTabSz="868680">
              <a:spcBef>
                <a:spcPts val="300"/>
              </a:spcBef>
              <a:buChar char=""/>
              <a:defRPr b="1" sz="1140"/>
            </a:pPr>
            <a:r>
              <a:t>Vermont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6" invalidUrl="" action="" tgtFrame="" tooltip="" history="1" highlightClick="0" endSnd="0"/>
              </a:rPr>
              <a:t>LeadSafeVermont.org - do you know what to look for?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7" invalidUrl="" action="" tgtFrame="" tooltip="" history="1" highlightClick="0" endSnd="0"/>
              </a:rPr>
              <a:t>EMP Training | Vermont Housing &amp; Conservation Board (vhcb.org)</a:t>
            </a:r>
          </a:p>
          <a:p>
            <a:pPr marL="346868" indent="-242808" defTabSz="868680">
              <a:spcBef>
                <a:spcPts val="300"/>
              </a:spcBef>
              <a:buChar char=""/>
              <a:defRPr b="1" sz="1140"/>
            </a:pPr>
            <a:r>
              <a:t>How much does a test cost? 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t>the age and size of home 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t>City and town </a:t>
            </a:r>
          </a:p>
          <a:p>
            <a:pPr lvl="1" marL="589676" indent="-217170" defTabSz="868680">
              <a:spcBef>
                <a:spcPts val="200"/>
              </a:spcBef>
              <a:buFont typeface="Verdana"/>
              <a:defRPr sz="1140"/>
            </a:pPr>
            <a:r>
              <a:t>The nature and extent of renovations done in past </a:t>
            </a:r>
          </a:p>
          <a:p>
            <a:pPr marL="346868" indent="-242808" defTabSz="868680">
              <a:spcBef>
                <a:spcPts val="300"/>
              </a:spcBef>
              <a:buChar char=""/>
              <a:defRPr sz="1140"/>
            </a:pPr>
            <a:r>
              <a:t>Single family home 8 rooms in NH full lead inspection about $475 </a:t>
            </a:r>
          </a:p>
          <a:p>
            <a:pPr marL="346868" indent="-242808" defTabSz="868680">
              <a:spcBef>
                <a:spcPts val="300"/>
              </a:spcBef>
              <a:buChar char=""/>
              <a:defRPr sz="1140"/>
            </a:pPr>
            <a:r>
              <a:t>3 bedroom apartment 7 rooms multi unit $425  (common areas and exterior) </a:t>
            </a:r>
          </a:p>
        </p:txBody>
      </p:sp>
      <p:pic>
        <p:nvPicPr>
          <p:cNvPr id="139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57200" y="274637"/>
            <a:ext cx="8229600" cy="566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xisting tenants are staying and have lease agreements we can use 75% of the rent…"/>
          <p:cNvSpPr txBox="1"/>
          <p:nvPr>
            <p:ph type="body" idx="4294967295"/>
          </p:nvPr>
        </p:nvSpPr>
        <p:spPr>
          <a:xfrm>
            <a:off x="446087" y="1417637"/>
            <a:ext cx="8229601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"/>
            </a:pPr>
            <a:r>
              <a:t>Existing tenants are staying and have lease agreements we can use 75% of the rent </a:t>
            </a:r>
          </a:p>
          <a:p>
            <a:pPr>
              <a:buChar char=""/>
            </a:pPr>
            <a:r>
              <a:t>If it is an ADU (no rental income used) </a:t>
            </a:r>
          </a:p>
          <a:p>
            <a:pPr>
              <a:buChar char=""/>
            </a:pPr>
            <a:r>
              <a:t>Already own the multi-family?</a:t>
            </a:r>
          </a:p>
          <a:p>
            <a:pPr lvl="1" marL="620712" indent="-228600">
              <a:spcBef>
                <a:spcPts val="300"/>
              </a:spcBef>
              <a:buFont typeface="Verdana"/>
              <a:defRPr sz="2300"/>
            </a:pPr>
            <a:r>
              <a:t>The bank will review your most recent 2 years tax returns Schedule E to calculate how much rental income can be used</a:t>
            </a:r>
          </a:p>
          <a:p>
            <a:pPr lvl="1" marL="620712" indent="-228600">
              <a:spcBef>
                <a:spcPts val="300"/>
              </a:spcBef>
              <a:buFont typeface="Verdana"/>
              <a:defRPr sz="2300"/>
            </a:pPr>
          </a:p>
          <a:p>
            <a:pPr lvl="1" marL="228600" indent="163512">
              <a:spcBef>
                <a:spcPts val="300"/>
              </a:spcBef>
              <a:buSzTx/>
              <a:buFont typeface="Wingdings 3"/>
              <a:buNone/>
              <a:defRPr sz="2300"/>
            </a:pPr>
            <a:r>
              <a:t>Any losses that show will reduce income </a:t>
            </a:r>
          </a:p>
        </p:txBody>
      </p:sp>
      <p:pic>
        <p:nvPicPr>
          <p:cNvPr id="14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74637"/>
            <a:ext cx="8229600" cy="114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nstruction of Multifamily…"/>
          <p:cNvSpPr txBox="1"/>
          <p:nvPr>
            <p:ph type="body" idx="4294967295"/>
          </p:nvPr>
        </p:nvSpPr>
        <p:spPr>
          <a:xfrm>
            <a:off x="457200" y="1481137"/>
            <a:ext cx="8229600" cy="45259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"/>
            </a:pPr>
            <a:r>
              <a:t>Construction of Multifamily </a:t>
            </a:r>
          </a:p>
          <a:p>
            <a:pPr>
              <a:buChar char=""/>
            </a:pPr>
            <a:r>
              <a:t>Owner-Occupied </a:t>
            </a:r>
          </a:p>
          <a:p>
            <a:pPr>
              <a:buChar char=""/>
            </a:pPr>
            <a:r>
              <a:t>Energy efficient incentives for new construction</a:t>
            </a:r>
          </a:p>
          <a:p>
            <a:pPr>
              <a:buChar char=""/>
            </a:pPr>
            <a:r>
              <a:t>Appraisal challenges for projects </a:t>
            </a:r>
          </a:p>
        </p:txBody>
      </p:sp>
      <p:pic>
        <p:nvPicPr>
          <p:cNvPr id="14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74637"/>
            <a:ext cx="8229600" cy="114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Free illustration: Question, Board, Chalk, School - Free ..." descr="Free illustration: Question, Board, Chalk, School - Free ..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1716087"/>
            <a:ext cx="6096000" cy="4057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74637"/>
            <a:ext cx="8229600" cy="1146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DA1F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ourse">
      <a:majorFont>
        <a:latin typeface="Lucida Sans Unicode"/>
        <a:ea typeface="Lucida Sans Unicode"/>
        <a:cs typeface="Lucida Sans Unicode"/>
      </a:majorFont>
      <a:minorFont>
        <a:latin typeface="Helvetica"/>
        <a:ea typeface="Helvetica"/>
        <a:cs typeface="Helvetica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00000"/>
      </a:accent1>
      <a:accent2>
        <a:srgbClr val="DA1F2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oncourse">
      <a:majorFont>
        <a:latin typeface="Lucida Sans Unicode"/>
        <a:ea typeface="Lucida Sans Unicode"/>
        <a:cs typeface="Lucida Sans Unicode"/>
      </a:majorFont>
      <a:minorFont>
        <a:latin typeface="Helvetica"/>
        <a:ea typeface="Helvetica"/>
        <a:cs typeface="Helvetica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Lucida Sans Unicod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