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258" r:id="rId3"/>
    <p:sldId id="285" r:id="rId4"/>
    <p:sldId id="273" r:id="rId5"/>
    <p:sldId id="1523" r:id="rId6"/>
    <p:sldId id="1491" r:id="rId7"/>
    <p:sldId id="1492" r:id="rId8"/>
    <p:sldId id="1486" r:id="rId9"/>
    <p:sldId id="1487" r:id="rId10"/>
    <p:sldId id="1493" r:id="rId11"/>
    <p:sldId id="1495" r:id="rId12"/>
    <p:sldId id="1496" r:id="rId13"/>
    <p:sldId id="1499" r:id="rId14"/>
    <p:sldId id="1510" r:id="rId15"/>
    <p:sldId id="1515" r:id="rId16"/>
    <p:sldId id="1475" r:id="rId17"/>
    <p:sldId id="1524" r:id="rId18"/>
    <p:sldId id="153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296B0C-EA67-4E73-E3B9-569642CA3EFD}" name="Robinson, Erin" initials="RE" userId="S::Erin.Robinson@vermont.gov::d4ed2bef-e690-4f78-b484-2dd3f3d89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6391" autoAdjust="0"/>
  </p:normalViewPr>
  <p:slideViewPr>
    <p:cSldViewPr snapToGrid="0">
      <p:cViewPr varScale="1">
        <p:scale>
          <a:sx n="68" d="100"/>
          <a:sy n="68" d="100"/>
        </p:scale>
        <p:origin x="84"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DDD62-01A5-4EF4-A678-BB31A854D69C}"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2A11E-B8C6-486C-9CF9-B56E7A00E362}" type="slidenum">
              <a:rPr lang="en-US" smtClean="0"/>
              <a:t>‹#›</a:t>
            </a:fld>
            <a:endParaRPr lang="en-US"/>
          </a:p>
        </p:txBody>
      </p:sp>
    </p:spTree>
    <p:extLst>
      <p:ext uri="{BB962C8B-B14F-4D97-AF65-F5344CB8AC3E}">
        <p14:creationId xmlns:p14="http://schemas.microsoft.com/office/powerpoint/2010/main" val="300783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I’m Caitlin Corkins and I work with the Vermont Division for Historic Preservation. In my role, I’m involved in many historic rehabilitation projects that use historic preservation funding, specifically the federal and state historic tax credits, and our state historic preservation grant program. Today, I’m going to focus in on the intersection of the ADA and historic buildings. I want to cover information about historic integrity and how VDHP evaluates historic buildings and then dive into several case studies of projects that I’ve been involved with over the past 10 years.</a:t>
            </a:r>
          </a:p>
        </p:txBody>
      </p:sp>
      <p:sp>
        <p:nvSpPr>
          <p:cNvPr id="4" name="Slide Number Placeholder 3"/>
          <p:cNvSpPr>
            <a:spLocks noGrp="1"/>
          </p:cNvSpPr>
          <p:nvPr>
            <p:ph type="sldNum" sz="quarter" idx="5"/>
          </p:nvPr>
        </p:nvSpPr>
        <p:spPr/>
        <p:txBody>
          <a:bodyPr/>
          <a:lstStyle/>
          <a:p>
            <a:fld id="{B3A2A11E-B8C6-486C-9CF9-B56E7A00E362}" type="slidenum">
              <a:rPr lang="en-US" smtClean="0"/>
              <a:t>1</a:t>
            </a:fld>
            <a:endParaRPr lang="en-US"/>
          </a:p>
        </p:txBody>
      </p:sp>
    </p:spTree>
    <p:extLst>
      <p:ext uri="{BB962C8B-B14F-4D97-AF65-F5344CB8AC3E}">
        <p14:creationId xmlns:p14="http://schemas.microsoft.com/office/powerpoint/2010/main" val="117618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away from ramps – lets talk about vertical access and additions. </a:t>
            </a:r>
          </a:p>
          <a:p>
            <a:br>
              <a:rPr lang="en-US" dirty="0"/>
            </a:br>
            <a:r>
              <a:rPr lang="en-US" dirty="0"/>
              <a:t>Vermont has so many of these wonderful little jewel box libraries. Unfortunately, they are often not accessible, and hard to modify given their small lots and small footprints. May of these libraries have been modified with additions to provide access – some more successfully that others. This is one we worked on a few years ago – though the process from initial conception to construction was, I believe, about 20 years in the making.</a:t>
            </a:r>
          </a:p>
          <a:p>
            <a:endParaRPr lang="en-US" dirty="0"/>
          </a:p>
          <a:p>
            <a:r>
              <a:rPr lang="en-US" dirty="0"/>
              <a:t>The Town offices were in the lower level of the building and there was an at grade entry on the north elevation. There just wasn’t going to be a way to get a ramp into the front entry to make the man level of the library accessible and the building was so small that introducing an elevator within the existing building would make the remaining space unusable. </a:t>
            </a:r>
          </a:p>
        </p:txBody>
      </p:sp>
      <p:sp>
        <p:nvSpPr>
          <p:cNvPr id="4" name="Slide Number Placeholder 3"/>
          <p:cNvSpPr>
            <a:spLocks noGrp="1"/>
          </p:cNvSpPr>
          <p:nvPr>
            <p:ph type="sldNum" sz="quarter" idx="5"/>
          </p:nvPr>
        </p:nvSpPr>
        <p:spPr/>
        <p:txBody>
          <a:bodyPr/>
          <a:lstStyle/>
          <a:p>
            <a:fld id="{B3A2A11E-B8C6-486C-9CF9-B56E7A00E362}" type="slidenum">
              <a:rPr lang="en-US" smtClean="0"/>
              <a:t>10</a:t>
            </a:fld>
            <a:endParaRPr lang="en-US"/>
          </a:p>
        </p:txBody>
      </p:sp>
    </p:spTree>
    <p:extLst>
      <p:ext uri="{BB962C8B-B14F-4D97-AF65-F5344CB8AC3E}">
        <p14:creationId xmlns:p14="http://schemas.microsoft.com/office/powerpoint/2010/main" val="383786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an addition was the solution. This could provide vertical access and a code compliant staircase between two levels. Bathrooms would also be modified on each level to provide ADA compliant restrooms.</a:t>
            </a:r>
          </a:p>
          <a:p>
            <a:endParaRPr lang="en-US" dirty="0"/>
          </a:p>
          <a:p>
            <a:r>
              <a:rPr lang="en-US" dirty="0"/>
              <a:t>This was an initial concept rendering. A few things to note here. We agreed that the location for the proposed addition was appropriate – off the back of the existing building but felt the massing of the addition was too big and overwhelmed the historic building. </a:t>
            </a:r>
            <a:br>
              <a:rPr lang="en-US" dirty="0"/>
            </a:br>
            <a:br>
              <a:rPr lang="en-US" dirty="0"/>
            </a:br>
            <a:r>
              <a:rPr lang="en-US" dirty="0"/>
              <a:t>The initial thought here was to provide a lift that also provided access to the attic level of the main block which was used to store books. Access to the attic (not a public space) was not required by the ADA. And as it turned out, the price tag for this plan was too high.</a:t>
            </a:r>
          </a:p>
        </p:txBody>
      </p:sp>
      <p:sp>
        <p:nvSpPr>
          <p:cNvPr id="4" name="Slide Number Placeholder 3"/>
          <p:cNvSpPr>
            <a:spLocks noGrp="1"/>
          </p:cNvSpPr>
          <p:nvPr>
            <p:ph type="sldNum" sz="quarter" idx="5"/>
          </p:nvPr>
        </p:nvSpPr>
        <p:spPr/>
        <p:txBody>
          <a:bodyPr/>
          <a:lstStyle/>
          <a:p>
            <a:fld id="{B3A2A11E-B8C6-486C-9CF9-B56E7A00E362}" type="slidenum">
              <a:rPr lang="en-US" smtClean="0"/>
              <a:t>11</a:t>
            </a:fld>
            <a:endParaRPr lang="en-US"/>
          </a:p>
        </p:txBody>
      </p:sp>
    </p:spTree>
    <p:extLst>
      <p:ext uri="{BB962C8B-B14F-4D97-AF65-F5344CB8AC3E}">
        <p14:creationId xmlns:p14="http://schemas.microsoft.com/office/powerpoint/2010/main" val="9244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floor plan of the approved design. We are looking at the ground floor. You can see that the mass of the addition is set back from the original building which helps to convey its secondary nature. I love that they also put a new staircase in the addition as the original staircase between the two levels wasn’t safe and this freed up space for them in the historic building to use for a staff room. In this case, the internal staircase wasn’t an important design element or historic feature. It was definitely a “back of the house” element.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see that change in the final elevation plan. This really reads an addition, not a competing building. Like I always say, the historic building is still the star of the show. I also like how the design references the materials and colonial revival details of the historic building without completely matching them. The cladding is brick and concrete – but a slightly difference brick and a plain concrete instead of rusticated stone. The corner quoins were left off the addition, but the six-over-six windows and entry portico are very colonial revival in design. </a:t>
            </a:r>
          </a:p>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12</a:t>
            </a:fld>
            <a:endParaRPr lang="en-US"/>
          </a:p>
        </p:txBody>
      </p:sp>
    </p:spTree>
    <p:extLst>
      <p:ext uri="{BB962C8B-B14F-4D97-AF65-F5344CB8AC3E}">
        <p14:creationId xmlns:p14="http://schemas.microsoft.com/office/powerpoint/2010/main" val="363992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pictures of the completed project. The new entrance is welcoming. It isn’t hidden around back or look “secondary,” and it doesn’t compete with the original historic entry portico which is a win-win. </a:t>
            </a:r>
          </a:p>
          <a:p>
            <a:endParaRPr lang="en-US" dirty="0"/>
          </a:p>
          <a:p>
            <a:r>
              <a:rPr lang="en-US" dirty="0"/>
              <a:t>Discuss visually different but compatible if time ….</a:t>
            </a:r>
          </a:p>
        </p:txBody>
      </p:sp>
      <p:sp>
        <p:nvSpPr>
          <p:cNvPr id="4" name="Slide Number Placeholder 3"/>
          <p:cNvSpPr>
            <a:spLocks noGrp="1"/>
          </p:cNvSpPr>
          <p:nvPr>
            <p:ph type="sldNum" sz="quarter" idx="5"/>
          </p:nvPr>
        </p:nvSpPr>
        <p:spPr/>
        <p:txBody>
          <a:bodyPr/>
          <a:lstStyle/>
          <a:p>
            <a:fld id="{B3A2A11E-B8C6-486C-9CF9-B56E7A00E362}" type="slidenum">
              <a:rPr lang="en-US" smtClean="0"/>
              <a:t>13</a:t>
            </a:fld>
            <a:endParaRPr lang="en-US"/>
          </a:p>
        </p:txBody>
      </p:sp>
    </p:spTree>
    <p:extLst>
      <p:ext uri="{BB962C8B-B14F-4D97-AF65-F5344CB8AC3E}">
        <p14:creationId xmlns:p14="http://schemas.microsoft.com/office/powerpoint/2010/main" val="58509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case study is a project that hasn’t begun yet … but I wanted to highlight it because the project team is doing such a wonderful job of thinking really wholistically about access. The Opera House is also the City’s municipal offices. It is a beautiful historic building – and it really has to be ADA compliant to serve its residents into the future.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current accessible entrance is far from ideal. To access the first floor, people must traverse this alley between the building and the neighboring church to a dingy secondary door … it is really unwelcoming. And I’m not sure the grade of the alley is even compliant.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To get to the auditorium level. It is even more ridiculous. You need to get yourself up around the back of the building (there is a steep gravel driveway but no parking) and from there take the little bridge to the second-floor doorway through a modified window. You can see the path of travel on this site plan.</a:t>
            </a:r>
          </a:p>
          <a:p>
            <a:endParaRPr lang="en-US" dirty="0"/>
          </a:p>
          <a:p>
            <a:r>
              <a:rPr lang="en-US" dirty="0"/>
              <a:t>When the project team started to look at this project, they had the goal of not only making the main two levels accessible and providing a more welcoming entry for users of the compliant entry. They also wanted to provide access to the opera house stage and green 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14</a:t>
            </a:fld>
            <a:endParaRPr lang="en-US"/>
          </a:p>
        </p:txBody>
      </p:sp>
    </p:spTree>
    <p:extLst>
      <p:ext uri="{BB962C8B-B14F-4D97-AF65-F5344CB8AC3E}">
        <p14:creationId xmlns:p14="http://schemas.microsoft.com/office/powerpoint/2010/main" val="218900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more renderings … and you can see the version on the left which is where we are today. We did ask them to simply for the windows on the addition and add the parapet roof along the front to simplify the shape of the addition.</a:t>
            </a:r>
          </a:p>
          <a:p>
            <a:endParaRPr lang="en-US" dirty="0"/>
          </a:p>
          <a:p>
            <a:r>
              <a:rPr lang="en-US" dirty="0"/>
              <a:t>I don’t really have time today to show you the floor plans as well. But just wanted to reiterate that in addition to providing a more welcoming entry and vertical access to the main levels of the building. This project will also provide a second internal lift to provide ADA compliant access to the stage and the green rooms … and ADA compliant restrooms in the green rooms so that anyone can take part in all aspects of the activities within the building. All sensitively designed to minimize the changes to the important architectural and historic details of the building.</a:t>
            </a:r>
          </a:p>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15</a:t>
            </a:fld>
            <a:endParaRPr lang="en-US"/>
          </a:p>
        </p:txBody>
      </p:sp>
    </p:spTree>
    <p:extLst>
      <p:ext uri="{BB962C8B-B14F-4D97-AF65-F5344CB8AC3E}">
        <p14:creationId xmlns:p14="http://schemas.microsoft.com/office/powerpoint/2010/main" val="2042074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17</a:t>
            </a:fld>
            <a:endParaRPr lang="en-US"/>
          </a:p>
        </p:txBody>
      </p:sp>
    </p:spTree>
    <p:extLst>
      <p:ext uri="{BB962C8B-B14F-4D97-AF65-F5344CB8AC3E}">
        <p14:creationId xmlns:p14="http://schemas.microsoft.com/office/powerpoint/2010/main" val="415339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 just want to highlight some language from the ADA as it relates to historic buildings. As many of you probably know, the ADA does provide an exemption for qualified historic properties which states that historic buildings may be eligible to meet alternative minimum standards if full compliance would threaten or destroy the resource’s historic significance. To be considered “historic”  building must be either listed in the National Register of Historic Places or formally determined eligible for listing. This could include individually listed buildings or buildings that are listed as contributing structures in a NRHD.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determine if a building is already listed, you can always reach out to VDHP. The best person to contact is our State Architectural Historian Devin Colman. He can confirm whether a property is currently listed. If not, he is also the contact for staring the determination of eligibility process. VDHP routinely completes DOEs upon request. If you have concerns about the ADA requirements for a specific project, we are also happy to consult with you on the project and, if needed, provide documentation that specific modifications would “threaten or destroy” a resource’s historic significance.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2</a:t>
            </a:fld>
            <a:endParaRPr lang="en-US"/>
          </a:p>
        </p:txBody>
      </p:sp>
    </p:spTree>
    <p:extLst>
      <p:ext uri="{BB962C8B-B14F-4D97-AF65-F5344CB8AC3E}">
        <p14:creationId xmlns:p14="http://schemas.microsoft.com/office/powerpoint/2010/main" val="219313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consultation process – we want to be involved as early as possible to work through any potential issues.  It is so much easier to make changes to a project if needed at the conceptual stage. We are also happy to meet on site to walk through buildings and discuss options. We have a great partnership with the DFS. Our goal is always to find compromises that meet the spirit of the ADA while protecting a building’s most important historic features.</a:t>
            </a:r>
          </a:p>
        </p:txBody>
      </p:sp>
      <p:sp>
        <p:nvSpPr>
          <p:cNvPr id="4" name="Slide Number Placeholder 3"/>
          <p:cNvSpPr>
            <a:spLocks noGrp="1"/>
          </p:cNvSpPr>
          <p:nvPr>
            <p:ph type="sldNum" sz="quarter" idx="5"/>
          </p:nvPr>
        </p:nvSpPr>
        <p:spPr/>
        <p:txBody>
          <a:bodyPr/>
          <a:lstStyle/>
          <a:p>
            <a:fld id="{B3A2A11E-B8C6-486C-9CF9-B56E7A00E362}" type="slidenum">
              <a:rPr lang="en-US" smtClean="0"/>
              <a:t>3</a:t>
            </a:fld>
            <a:endParaRPr lang="en-US"/>
          </a:p>
        </p:txBody>
      </p:sp>
    </p:spTree>
    <p:extLst>
      <p:ext uri="{BB962C8B-B14F-4D97-AF65-F5344CB8AC3E}">
        <p14:creationId xmlns:p14="http://schemas.microsoft.com/office/powerpoint/2010/main" val="394653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want to note that the “historic exemption” is not a blanket provision to do nothing. There is no “grandfather rule.” Exemptions only apply to alterations of historic buildings, not new additions or new construction. Even if a historic building qualifies, it still needs to be made accessible to the maximum extent feasible. A building that is empty or underutilized because it doesn’t accommodate our needs and the needs of everyone doesn’t serve the cause of preservation. Why invest in buildings if they don’t have a purpose? We want to see historic buildings in use. If this requires modifications, we are open to that. We just always want changes to be made thoughtfully and in consideration of what makes the building historic in the first place.. </a:t>
            </a:r>
          </a:p>
        </p:txBody>
      </p:sp>
      <p:sp>
        <p:nvSpPr>
          <p:cNvPr id="4" name="Slide Number Placeholder 3"/>
          <p:cNvSpPr>
            <a:spLocks noGrp="1"/>
          </p:cNvSpPr>
          <p:nvPr>
            <p:ph type="sldNum" sz="quarter" idx="5"/>
          </p:nvPr>
        </p:nvSpPr>
        <p:spPr/>
        <p:txBody>
          <a:bodyPr/>
          <a:lstStyle/>
          <a:p>
            <a:fld id="{B3A2A11E-B8C6-486C-9CF9-B56E7A00E362}" type="slidenum">
              <a:rPr lang="en-US" smtClean="0"/>
              <a:t>4</a:t>
            </a:fld>
            <a:endParaRPr lang="en-US"/>
          </a:p>
        </p:txBody>
      </p:sp>
    </p:spTree>
    <p:extLst>
      <p:ext uri="{BB962C8B-B14F-4D97-AF65-F5344CB8AC3E}">
        <p14:creationId xmlns:p14="http://schemas.microsoft.com/office/powerpoint/2010/main" val="9004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quick tips for thinking about design solutions in historic buildings. Most important, each project is unique! There are no cookie-cutter solutions when it comes to historic buildings. Being open to creative solutions is important for success – rather than coming to a project with a preconceived idea of what must happen. In any project involving a historic building, the first step is to identify the character-defining features of that building. What are the things that are really important to defining the history of this building. Sometimes they may be obvious, but other times they are not. It is important to consider how the building was used historically, not just how it looks. You should also consider changes over time and what past changes may have their own importance. Once you know what’s important to preserve, you can look at design solutions to avoid changes to those features or minimize changes to those features. Reversibility is also a great thing to consider. We can’t know what the future holds and what future uses might require different solutions – so making our changes reversible is an important preservation technique. It probably goes without saying that details matter … but details matter. I’ve seen plenty of conceptual designs where the early direction of a project is good, but then some final material choice or design detail can really derail what would otherwise be a sensitive alteration. Leaving final detail choices to volunteers or contractors isn’t a good idea. And finally, VDHP is always happy to be a partner. The earlier you get in touch with us, the better! We can’t always give definitive answers at an early stage – but we can help identify what’s important, what to avoid and generally get a project headed down the right path to avoid costly design changes later in the process.</a:t>
            </a:r>
          </a:p>
        </p:txBody>
      </p:sp>
      <p:sp>
        <p:nvSpPr>
          <p:cNvPr id="4" name="Slide Number Placeholder 3"/>
          <p:cNvSpPr>
            <a:spLocks noGrp="1"/>
          </p:cNvSpPr>
          <p:nvPr>
            <p:ph type="sldNum" sz="quarter" idx="5"/>
          </p:nvPr>
        </p:nvSpPr>
        <p:spPr/>
        <p:txBody>
          <a:bodyPr/>
          <a:lstStyle/>
          <a:p>
            <a:fld id="{B3A2A11E-B8C6-486C-9CF9-B56E7A00E362}" type="slidenum">
              <a:rPr lang="en-US" smtClean="0"/>
              <a:t>5</a:t>
            </a:fld>
            <a:endParaRPr lang="en-US"/>
          </a:p>
        </p:txBody>
      </p:sp>
    </p:spTree>
    <p:extLst>
      <p:ext uri="{BB962C8B-B14F-4D97-AF65-F5344CB8AC3E}">
        <p14:creationId xmlns:p14="http://schemas.microsoft.com/office/powerpoint/2010/main" val="338492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recent federal tax credit project that is just about complete you may have heard about – the East Calais General store. This is an anchor to the East Calais Village NRD. As one of the most prominent buildings in the village, preservation of its historic integrity is important not just for the building itself, but for the entire district. </a:t>
            </a:r>
          </a:p>
        </p:txBody>
      </p:sp>
      <p:sp>
        <p:nvSpPr>
          <p:cNvPr id="4" name="Slide Number Placeholder 3"/>
          <p:cNvSpPr>
            <a:spLocks noGrp="1"/>
          </p:cNvSpPr>
          <p:nvPr>
            <p:ph type="sldNum" sz="quarter" idx="5"/>
          </p:nvPr>
        </p:nvSpPr>
        <p:spPr/>
        <p:txBody>
          <a:bodyPr/>
          <a:lstStyle/>
          <a:p>
            <a:fld id="{B3A2A11E-B8C6-486C-9CF9-B56E7A00E362}" type="slidenum">
              <a:rPr lang="en-US" smtClean="0"/>
              <a:t>6</a:t>
            </a:fld>
            <a:endParaRPr lang="en-US"/>
          </a:p>
        </p:txBody>
      </p:sp>
    </p:spTree>
    <p:extLst>
      <p:ext uri="{BB962C8B-B14F-4D97-AF65-F5344CB8AC3E}">
        <p14:creationId xmlns:p14="http://schemas.microsoft.com/office/powerpoint/2010/main" val="10038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considerations for this project. The existing made entry was up a set of steps on the two-story porch … a significant elevation change. There wasn’t room for a ramp on the east or west elevations with a public road along the side of the main building and tight lot lines. We also were asked to consider demolition of the existing garage addition which was constructed some time after 1920 (not original but within the period of significance for the district and therefore potentially historic). This was mostly motivated by a desire to free up space for parking. So, we evaluated the integrity of the garage addition – in other words, did it retain enough of its historic features and material to convey its historic use and therefore contribute to the historic character of the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argued that it did not. While the footprint of the garage remained, it had lost its false front, garage, doors, and original siding. There were no remaining significant interior features. Further, historic photographs gave a clear picture of what had preceded the addition – open horse bays from an earlier form of transportation. The project team liked the idea of restoring the appearance of these horse bays (on the exterior) which would also allow for restoration of the second-story windows above which had been modified or lost with the construction of the addition.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the front elevation of the ell showed significant modifications over the years and was a mess when the project began. Given all this, we (and NPS) approved the demolition of the garage and looked at this area as an opportunity for the location of a new ramp.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7</a:t>
            </a:fld>
            <a:endParaRPr lang="en-US"/>
          </a:p>
        </p:txBody>
      </p:sp>
    </p:spTree>
    <p:extLst>
      <p:ext uri="{BB962C8B-B14F-4D97-AF65-F5344CB8AC3E}">
        <p14:creationId xmlns:p14="http://schemas.microsoft.com/office/powerpoint/2010/main" val="280447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kept looking at the building – we realized that the poor east ell had really seen a lot of change over the years. The current configuration – including the doorway we were building the ramp around did not retain significant trim or a historic door.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we worked with NPS to shift the ramp to the west, creating a new doorway into the east ell and closing the existing opening. This allowed the ramp to avoid crossing in front of the former horse bay openings but remain straight and fully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8</a:t>
            </a:fld>
            <a:endParaRPr lang="en-US"/>
          </a:p>
        </p:txBody>
      </p:sp>
    </p:spTree>
    <p:extLst>
      <p:ext uri="{BB962C8B-B14F-4D97-AF65-F5344CB8AC3E}">
        <p14:creationId xmlns:p14="http://schemas.microsoft.com/office/powerpoint/2010/main" val="202539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other details of the original plan were modified. The wooden railing was replaced with a metal pipe railing, which is lighter and “more transparent” while still meeting code. In response to NPS comments, the exterior side of the ramp was also be finished with horizontal wood planking to create a low wall that further reduces the amount of railing required and sort of hides the sloping ramp from view. You will also notice that they took out the steps – everyone entering the building here will walk up the ramp. It further simplifies the design minimizes the railing and maximizes the parking!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still need to paint the pipe railing – but overall, I think this design was very successful. This ramp is on the front elevation of the building – but it is on a secondary addition which had already be heavily modified in the past. There were a lot of thoughtful details in the design that keep it from overtaking the building and allow it to blend in.</a:t>
            </a:r>
          </a:p>
          <a:p>
            <a:endParaRPr lang="en-US" dirty="0"/>
          </a:p>
        </p:txBody>
      </p:sp>
      <p:sp>
        <p:nvSpPr>
          <p:cNvPr id="4" name="Slide Number Placeholder 3"/>
          <p:cNvSpPr>
            <a:spLocks noGrp="1"/>
          </p:cNvSpPr>
          <p:nvPr>
            <p:ph type="sldNum" sz="quarter" idx="5"/>
          </p:nvPr>
        </p:nvSpPr>
        <p:spPr/>
        <p:txBody>
          <a:bodyPr/>
          <a:lstStyle/>
          <a:p>
            <a:fld id="{B3A2A11E-B8C6-486C-9CF9-B56E7A00E362}" type="slidenum">
              <a:rPr lang="en-US" smtClean="0"/>
              <a:t>9</a:t>
            </a:fld>
            <a:endParaRPr lang="en-US"/>
          </a:p>
        </p:txBody>
      </p:sp>
    </p:spTree>
    <p:extLst>
      <p:ext uri="{BB962C8B-B14F-4D97-AF65-F5344CB8AC3E}">
        <p14:creationId xmlns:p14="http://schemas.microsoft.com/office/powerpoint/2010/main" val="279284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p:txBody>
          <a:bodyPr/>
          <a:lstStyle/>
          <a:p>
            <a:r>
              <a:rPr lang="en-US" dirty="0"/>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1951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Graphic">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2ECDB4B-7993-3D2D-0994-48E240F5C060}"/>
              </a:ext>
            </a:extLst>
          </p:cNvPr>
          <p:cNvSpPr>
            <a:spLocks noGrp="1"/>
          </p:cNvSpPr>
          <p:nvPr>
            <p:ph idx="1"/>
          </p:nvPr>
        </p:nvSpPr>
        <p:spPr>
          <a:xfrm>
            <a:off x="457200" y="457200"/>
            <a:ext cx="11274552" cy="4023360"/>
          </a:xfrm>
        </p:spPr>
        <p:txBody>
          <a:bodyPr/>
          <a:lstStyle>
            <a:lvl1pPr>
              <a:defRPr b="0"/>
            </a:lvl1pPr>
          </a:lstStyle>
          <a:p>
            <a:pPr lvl="0"/>
            <a:endParaRPr lang="en-US" dirty="0"/>
          </a:p>
        </p:txBody>
      </p:sp>
      <p:sp>
        <p:nvSpPr>
          <p:cNvPr id="3" name="Text Placeholder 2">
            <a:extLst>
              <a:ext uri="{FF2B5EF4-FFF2-40B4-BE49-F238E27FC236}">
                <a16:creationId xmlns:a16="http://schemas.microsoft.com/office/drawing/2014/main" id="{85FDC4B5-B58B-1ED7-D30A-98152DD6E018}"/>
              </a:ext>
            </a:extLst>
          </p:cNvPr>
          <p:cNvSpPr>
            <a:spLocks noGrp="1"/>
          </p:cNvSpPr>
          <p:nvPr>
            <p:ph type="body" sz="quarter" idx="10" hasCustomPrompt="1"/>
          </p:nvPr>
        </p:nvSpPr>
        <p:spPr>
          <a:xfrm>
            <a:off x="466725" y="4673599"/>
            <a:ext cx="11274552" cy="914400"/>
          </a:xfrm>
        </p:spPr>
        <p:txBody>
          <a:bodyPr/>
          <a:lstStyle>
            <a:lvl1pPr>
              <a:defRPr sz="2400"/>
            </a:lvl1pPr>
          </a:lstStyle>
          <a:p>
            <a:pPr lvl="0"/>
            <a:r>
              <a:rPr lang="en-US" dirty="0"/>
              <a:t>Insert description of the video including URL...</a:t>
            </a:r>
          </a:p>
        </p:txBody>
      </p:sp>
    </p:spTree>
    <p:extLst>
      <p:ext uri="{BB962C8B-B14F-4D97-AF65-F5344CB8AC3E}">
        <p14:creationId xmlns:p14="http://schemas.microsoft.com/office/powerpoint/2010/main" val="36360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rrow 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a:xfrm>
            <a:off x="0" y="0"/>
            <a:ext cx="2286000" cy="6126480"/>
          </a:xfrm>
        </p:spPr>
        <p:txBody>
          <a:bodyPr/>
          <a:lstStyle/>
          <a:p>
            <a:r>
              <a:rPr lang="en-US" dirty="0"/>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2743200" y="457200"/>
            <a:ext cx="8961120" cy="5120640"/>
          </a:xfrm>
        </p:spPr>
        <p:txBody>
          <a:bodyPr/>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59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s and Copy">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dirty="0"/>
              <a:t>Click to edit Master text styles</a:t>
            </a:r>
          </a:p>
        </p:txBody>
      </p:sp>
      <p:sp>
        <p:nvSpPr>
          <p:cNvPr id="4" name="Picture Placeholder 11">
            <a:extLst>
              <a:ext uri="{FF2B5EF4-FFF2-40B4-BE49-F238E27FC236}">
                <a16:creationId xmlns:a16="http://schemas.microsoft.com/office/drawing/2014/main" id="{E16024D9-F482-936F-3912-C277BD8888A1}"/>
              </a:ext>
            </a:extLst>
          </p:cNvPr>
          <p:cNvSpPr>
            <a:spLocks noGrp="1"/>
          </p:cNvSpPr>
          <p:nvPr>
            <p:ph type="pic" sz="quarter" idx="12"/>
          </p:nvPr>
        </p:nvSpPr>
        <p:spPr>
          <a:xfrm>
            <a:off x="0" y="0"/>
            <a:ext cx="2743200" cy="2514600"/>
          </a:xfrm>
        </p:spPr>
        <p:txBody>
          <a:bodyPr/>
          <a:lstStyle/>
          <a:p>
            <a:endParaRPr lang="en-US" dirty="0"/>
          </a:p>
        </p:txBody>
      </p:sp>
      <p:sp>
        <p:nvSpPr>
          <p:cNvPr id="3" name="Picture Placeholder 13">
            <a:extLst>
              <a:ext uri="{FF2B5EF4-FFF2-40B4-BE49-F238E27FC236}">
                <a16:creationId xmlns:a16="http://schemas.microsoft.com/office/drawing/2014/main" id="{0FDF2195-0A27-2BAB-F253-3A2B13C3E0CB}"/>
              </a:ext>
            </a:extLst>
          </p:cNvPr>
          <p:cNvSpPr>
            <a:spLocks noGrp="1"/>
          </p:cNvSpPr>
          <p:nvPr>
            <p:ph type="pic" sz="quarter" idx="11"/>
          </p:nvPr>
        </p:nvSpPr>
        <p:spPr>
          <a:xfrm>
            <a:off x="2971800" y="0"/>
            <a:ext cx="1600200" cy="2514600"/>
          </a:xfrm>
        </p:spPr>
        <p:txBody>
          <a:bodyPr/>
          <a:lstStyle/>
          <a:p>
            <a:endParaRPr lang="en-US" dirty="0"/>
          </a:p>
        </p:txBody>
      </p:sp>
      <p:sp>
        <p:nvSpPr>
          <p:cNvPr id="5" name="Picture Placeholder 15">
            <a:extLst>
              <a:ext uri="{FF2B5EF4-FFF2-40B4-BE49-F238E27FC236}">
                <a16:creationId xmlns:a16="http://schemas.microsoft.com/office/drawing/2014/main" id="{CC4D19F3-96C0-97F1-C5BF-321BAB1A5350}"/>
              </a:ext>
            </a:extLst>
          </p:cNvPr>
          <p:cNvSpPr>
            <a:spLocks noGrp="1"/>
          </p:cNvSpPr>
          <p:nvPr>
            <p:ph type="pic" sz="quarter" idx="13"/>
          </p:nvPr>
        </p:nvSpPr>
        <p:spPr>
          <a:xfrm>
            <a:off x="0" y="2743199"/>
            <a:ext cx="4572000" cy="3383280"/>
          </a:xfrm>
        </p:spPr>
        <p:txBody>
          <a:bodyPr/>
          <a:lstStyle/>
          <a:p>
            <a:endParaRPr lang="en-US" dirty="0"/>
          </a:p>
        </p:txBody>
      </p:sp>
    </p:spTree>
    <p:extLst>
      <p:ext uri="{BB962C8B-B14F-4D97-AF65-F5344CB8AC3E}">
        <p14:creationId xmlns:p14="http://schemas.microsoft.com/office/powerpoint/2010/main" val="38861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hre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icture Placeholder 11">
            <a:extLst>
              <a:ext uri="{FF2B5EF4-FFF2-40B4-BE49-F238E27FC236}">
                <a16:creationId xmlns:a16="http://schemas.microsoft.com/office/drawing/2014/main" id="{C5DFFFAA-2940-26CD-F34E-634A757C2F62}"/>
              </a:ext>
            </a:extLst>
          </p:cNvPr>
          <p:cNvSpPr>
            <a:spLocks noGrp="1"/>
          </p:cNvSpPr>
          <p:nvPr>
            <p:ph type="pic" sz="quarter" idx="10"/>
          </p:nvPr>
        </p:nvSpPr>
        <p:spPr>
          <a:xfrm>
            <a:off x="0" y="0"/>
            <a:ext cx="2743200" cy="2514600"/>
          </a:xfrm>
        </p:spPr>
        <p:txBody>
          <a:bodyPr/>
          <a:lstStyle/>
          <a:p>
            <a:endParaRPr lang="en-US" dirty="0"/>
          </a:p>
        </p:txBody>
      </p:sp>
      <p:sp>
        <p:nvSpPr>
          <p:cNvPr id="14" name="Picture Placeholder 13">
            <a:extLst>
              <a:ext uri="{FF2B5EF4-FFF2-40B4-BE49-F238E27FC236}">
                <a16:creationId xmlns:a16="http://schemas.microsoft.com/office/drawing/2014/main" id="{044DD9C2-4C0E-955F-6947-037F7291110E}"/>
              </a:ext>
            </a:extLst>
          </p:cNvPr>
          <p:cNvSpPr>
            <a:spLocks noGrp="1"/>
          </p:cNvSpPr>
          <p:nvPr>
            <p:ph type="pic" sz="quarter" idx="11"/>
          </p:nvPr>
        </p:nvSpPr>
        <p:spPr>
          <a:xfrm>
            <a:off x="2971800" y="0"/>
            <a:ext cx="1600200" cy="2514600"/>
          </a:xfrm>
        </p:spPr>
        <p:txBody>
          <a:bodyPr/>
          <a:lstStyle/>
          <a:p>
            <a:endParaRPr lang="en-US" dirty="0"/>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2743199"/>
            <a:ext cx="4572000" cy="3383280"/>
          </a:xfrm>
        </p:spPr>
        <p:txBody>
          <a:bodyPr/>
          <a:lstStyle/>
          <a:p>
            <a:endParaRPr lang="en-US" dirty="0"/>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0469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On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0"/>
            <a:ext cx="4572000" cy="6126479"/>
          </a:xfrm>
        </p:spPr>
        <p:txBody>
          <a:bodyPr/>
          <a:lstStyle/>
          <a:p>
            <a:endParaRPr lang="en-US" dirty="0"/>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5380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out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0" y="457200"/>
            <a:ext cx="12188952" cy="3566160"/>
          </a:xfrm>
        </p:spPr>
        <p:txBody>
          <a:bodyPr lIns="0" anchor="b"/>
          <a:lstStyle>
            <a:lvl1pPr algn="ctr">
              <a:defRPr sz="44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0" y="4498848"/>
            <a:ext cx="12188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0" y="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17377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9E73-A345-8E01-5D39-B4BFCE44B08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D995BCE-6E42-4502-8367-09616D0ADC68}"/>
              </a:ext>
            </a:extLst>
          </p:cNvPr>
          <p:cNvSpPr>
            <a:spLocks noGrp="1"/>
          </p:cNvSpPr>
          <p:nvPr>
            <p:ph idx="1"/>
          </p:nvPr>
        </p:nvSpPr>
        <p:spPr>
          <a:xfrm>
            <a:off x="5029200" y="457200"/>
            <a:ext cx="6675120" cy="4023360"/>
          </a:xfrm>
        </p:spPr>
        <p:txBody>
          <a:bodyPr/>
          <a:lstStyle>
            <a:lvl1pPr>
              <a:defRPr b="0"/>
            </a:lvl1pPr>
          </a:lstStyle>
          <a:p>
            <a:pPr lvl="0"/>
            <a:endParaRPr lang="en-US" dirty="0"/>
          </a:p>
        </p:txBody>
      </p:sp>
      <p:sp>
        <p:nvSpPr>
          <p:cNvPr id="4" name="Text Placeholder 2">
            <a:extLst>
              <a:ext uri="{FF2B5EF4-FFF2-40B4-BE49-F238E27FC236}">
                <a16:creationId xmlns:a16="http://schemas.microsoft.com/office/drawing/2014/main" id="{A7ADA093-9114-0265-651D-4D089ABC5409}"/>
              </a:ext>
            </a:extLst>
          </p:cNvPr>
          <p:cNvSpPr>
            <a:spLocks noGrp="1"/>
          </p:cNvSpPr>
          <p:nvPr>
            <p:ph type="body" sz="quarter" idx="10" hasCustomPrompt="1"/>
          </p:nvPr>
        </p:nvSpPr>
        <p:spPr>
          <a:xfrm>
            <a:off x="5029199" y="4673599"/>
            <a:ext cx="6675121" cy="914400"/>
          </a:xfrm>
        </p:spPr>
        <p:txBody>
          <a:bodyPr/>
          <a:lstStyle>
            <a:lvl1pPr>
              <a:defRPr sz="2400"/>
            </a:lvl1pPr>
          </a:lstStyle>
          <a:p>
            <a:pPr lvl="0"/>
            <a:r>
              <a:rPr lang="en-US" dirty="0"/>
              <a:t>Insert caption for chart…</a:t>
            </a:r>
          </a:p>
        </p:txBody>
      </p:sp>
    </p:spTree>
    <p:extLst>
      <p:ext uri="{BB962C8B-B14F-4D97-AF65-F5344CB8AC3E}">
        <p14:creationId xmlns:p14="http://schemas.microsoft.com/office/powerpoint/2010/main" val="34541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 Top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dirty="0"/>
              <a:t>Click to edit Master title style</a:t>
            </a:r>
          </a:p>
        </p:txBody>
      </p:sp>
      <p:sp>
        <p:nvSpPr>
          <p:cNvPr id="4" name="SmartArt Placeholder 3">
            <a:extLst>
              <a:ext uri="{FF2B5EF4-FFF2-40B4-BE49-F238E27FC236}">
                <a16:creationId xmlns:a16="http://schemas.microsoft.com/office/drawing/2014/main" id="{F2547BB7-C362-0AE4-0A1A-B31632FBC76A}"/>
              </a:ext>
            </a:extLst>
          </p:cNvPr>
          <p:cNvSpPr>
            <a:spLocks noGrp="1"/>
          </p:cNvSpPr>
          <p:nvPr>
            <p:ph type="dgm" sz="quarter" idx="13"/>
          </p:nvPr>
        </p:nvSpPr>
        <p:spPr>
          <a:xfrm>
            <a:off x="457200" y="2468880"/>
            <a:ext cx="7406640" cy="3200400"/>
          </a:xfrm>
        </p:spPr>
        <p:txBody>
          <a:bodyPr/>
          <a:lstStyle/>
          <a:p>
            <a:endParaRPr lang="en-US" dirty="0"/>
          </a:p>
        </p:txBody>
      </p:sp>
      <p:sp>
        <p:nvSpPr>
          <p:cNvPr id="3" name="Text Placeholder 2">
            <a:extLst>
              <a:ext uri="{FF2B5EF4-FFF2-40B4-BE49-F238E27FC236}">
                <a16:creationId xmlns:a16="http://schemas.microsoft.com/office/drawing/2014/main" id="{AD1796B9-3C7F-BDB8-5D57-D5B116E9B098}"/>
              </a:ext>
            </a:extLst>
          </p:cNvPr>
          <p:cNvSpPr>
            <a:spLocks noGrp="1"/>
          </p:cNvSpPr>
          <p:nvPr>
            <p:ph type="body" sz="quarter" idx="10" hasCustomPrompt="1"/>
          </p:nvPr>
        </p:nvSpPr>
        <p:spPr>
          <a:xfrm>
            <a:off x="8074152" y="2468880"/>
            <a:ext cx="3657600" cy="3200400"/>
          </a:xfrm>
        </p:spPr>
        <p:txBody>
          <a:bodyPr/>
          <a:lstStyle>
            <a:lvl1pPr>
              <a:defRPr sz="2400"/>
            </a:lvl1pPr>
          </a:lstStyle>
          <a:p>
            <a:pPr lvl="0"/>
            <a:r>
              <a:rPr lang="en-US" dirty="0"/>
              <a:t>Insert caption for graphic…</a:t>
            </a:r>
          </a:p>
        </p:txBody>
      </p:sp>
    </p:spTree>
    <p:extLst>
      <p:ext uri="{BB962C8B-B14F-4D97-AF65-F5344CB8AC3E}">
        <p14:creationId xmlns:p14="http://schemas.microsoft.com/office/powerpoint/2010/main" val="357415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 Top and Data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dirty="0"/>
              <a:t>Click to edit Master title style</a:t>
            </a:r>
          </a:p>
        </p:txBody>
      </p:sp>
      <p:sp>
        <p:nvSpPr>
          <p:cNvPr id="23" name="Text Placeholder 22">
            <a:extLst>
              <a:ext uri="{FF2B5EF4-FFF2-40B4-BE49-F238E27FC236}">
                <a16:creationId xmlns:a16="http://schemas.microsoft.com/office/drawing/2014/main" id="{635A4859-568C-D4BE-0E76-D97485616E54}"/>
              </a:ext>
            </a:extLst>
          </p:cNvPr>
          <p:cNvSpPr>
            <a:spLocks noGrp="1"/>
          </p:cNvSpPr>
          <p:nvPr>
            <p:ph type="body" sz="quarter" idx="11" hasCustomPrompt="1"/>
          </p:nvPr>
        </p:nvSpPr>
        <p:spPr>
          <a:xfrm>
            <a:off x="457200" y="3657600"/>
            <a:ext cx="2514600" cy="457200"/>
          </a:xfrm>
        </p:spPr>
        <p:txBody>
          <a:bodyPr/>
          <a:lstStyle>
            <a:lvl1pPr algn="ctr">
              <a:defRPr/>
            </a:lvl1pPr>
          </a:lstStyle>
          <a:p>
            <a:pPr lvl="0"/>
            <a:r>
              <a:rPr lang="en-US" dirty="0"/>
              <a:t>DATA</a:t>
            </a:r>
          </a:p>
        </p:txBody>
      </p:sp>
      <p:sp>
        <p:nvSpPr>
          <p:cNvPr id="25" name="Text Placeholder 24">
            <a:extLst>
              <a:ext uri="{FF2B5EF4-FFF2-40B4-BE49-F238E27FC236}">
                <a16:creationId xmlns:a16="http://schemas.microsoft.com/office/drawing/2014/main" id="{C71EDC06-F03D-447B-995D-CCC4CDACF493}"/>
              </a:ext>
            </a:extLst>
          </p:cNvPr>
          <p:cNvSpPr>
            <a:spLocks noGrp="1"/>
          </p:cNvSpPr>
          <p:nvPr>
            <p:ph type="body" sz="quarter" idx="12" hasCustomPrompt="1"/>
          </p:nvPr>
        </p:nvSpPr>
        <p:spPr>
          <a:xfrm>
            <a:off x="457200" y="4297680"/>
            <a:ext cx="2514600" cy="1280160"/>
          </a:xfrm>
        </p:spPr>
        <p:txBody>
          <a:bodyPr anchor="t" anchorCtr="0"/>
          <a:lstStyle>
            <a:lvl1pPr algn="ctr">
              <a:defRPr sz="2400"/>
            </a:lvl1pPr>
          </a:lstStyle>
          <a:p>
            <a:pPr lvl="0"/>
            <a:r>
              <a:rPr lang="en-US" dirty="0"/>
              <a:t>Description</a:t>
            </a:r>
          </a:p>
        </p:txBody>
      </p:sp>
      <p:sp>
        <p:nvSpPr>
          <p:cNvPr id="28" name="Text Placeholder 22">
            <a:extLst>
              <a:ext uri="{FF2B5EF4-FFF2-40B4-BE49-F238E27FC236}">
                <a16:creationId xmlns:a16="http://schemas.microsoft.com/office/drawing/2014/main" id="{901EA4C9-FA63-CB52-36E4-7DF8A1C9CFCE}"/>
              </a:ext>
            </a:extLst>
          </p:cNvPr>
          <p:cNvSpPr>
            <a:spLocks noGrp="1"/>
          </p:cNvSpPr>
          <p:nvPr>
            <p:ph type="body" sz="quarter" idx="13" hasCustomPrompt="1"/>
          </p:nvPr>
        </p:nvSpPr>
        <p:spPr>
          <a:xfrm>
            <a:off x="3383280" y="3657600"/>
            <a:ext cx="2514600" cy="457200"/>
          </a:xfrm>
        </p:spPr>
        <p:txBody>
          <a:bodyPr/>
          <a:lstStyle>
            <a:lvl1pPr algn="ctr">
              <a:defRPr/>
            </a:lvl1pPr>
          </a:lstStyle>
          <a:p>
            <a:pPr lvl="0"/>
            <a:r>
              <a:rPr lang="en-US" dirty="0"/>
              <a:t>DATA</a:t>
            </a:r>
          </a:p>
        </p:txBody>
      </p:sp>
      <p:sp>
        <p:nvSpPr>
          <p:cNvPr id="29" name="Text Placeholder 24">
            <a:extLst>
              <a:ext uri="{FF2B5EF4-FFF2-40B4-BE49-F238E27FC236}">
                <a16:creationId xmlns:a16="http://schemas.microsoft.com/office/drawing/2014/main" id="{3F427E0B-98C2-FD9B-3AB3-55F949AD8B0D}"/>
              </a:ext>
            </a:extLst>
          </p:cNvPr>
          <p:cNvSpPr>
            <a:spLocks noGrp="1"/>
          </p:cNvSpPr>
          <p:nvPr>
            <p:ph type="body" sz="quarter" idx="14" hasCustomPrompt="1"/>
          </p:nvPr>
        </p:nvSpPr>
        <p:spPr>
          <a:xfrm>
            <a:off x="3383280" y="4297680"/>
            <a:ext cx="2514600" cy="1280160"/>
          </a:xfrm>
        </p:spPr>
        <p:txBody>
          <a:bodyPr anchor="t" anchorCtr="0"/>
          <a:lstStyle>
            <a:lvl1pPr algn="ctr">
              <a:defRPr sz="2400"/>
            </a:lvl1pPr>
          </a:lstStyle>
          <a:p>
            <a:pPr lvl="0"/>
            <a:r>
              <a:rPr lang="en-US" dirty="0"/>
              <a:t>Description</a:t>
            </a:r>
          </a:p>
        </p:txBody>
      </p:sp>
      <p:sp>
        <p:nvSpPr>
          <p:cNvPr id="30" name="Text Placeholder 22">
            <a:extLst>
              <a:ext uri="{FF2B5EF4-FFF2-40B4-BE49-F238E27FC236}">
                <a16:creationId xmlns:a16="http://schemas.microsoft.com/office/drawing/2014/main" id="{357B73A7-C3E9-9A28-9C10-1AF9F1D0F4A7}"/>
              </a:ext>
            </a:extLst>
          </p:cNvPr>
          <p:cNvSpPr>
            <a:spLocks noGrp="1"/>
          </p:cNvSpPr>
          <p:nvPr>
            <p:ph type="body" sz="quarter" idx="15" hasCustomPrompt="1"/>
          </p:nvPr>
        </p:nvSpPr>
        <p:spPr>
          <a:xfrm>
            <a:off x="6309360" y="3657600"/>
            <a:ext cx="2514600" cy="457200"/>
          </a:xfrm>
        </p:spPr>
        <p:txBody>
          <a:bodyPr/>
          <a:lstStyle>
            <a:lvl1pPr algn="ctr">
              <a:defRPr/>
            </a:lvl1pPr>
          </a:lstStyle>
          <a:p>
            <a:pPr lvl="0"/>
            <a:r>
              <a:rPr lang="en-US" dirty="0"/>
              <a:t>DATA</a:t>
            </a:r>
          </a:p>
        </p:txBody>
      </p:sp>
      <p:sp>
        <p:nvSpPr>
          <p:cNvPr id="31" name="Text Placeholder 24">
            <a:extLst>
              <a:ext uri="{FF2B5EF4-FFF2-40B4-BE49-F238E27FC236}">
                <a16:creationId xmlns:a16="http://schemas.microsoft.com/office/drawing/2014/main" id="{EAEC8763-10A0-FE42-D7A9-437FA0B23960}"/>
              </a:ext>
            </a:extLst>
          </p:cNvPr>
          <p:cNvSpPr>
            <a:spLocks noGrp="1"/>
          </p:cNvSpPr>
          <p:nvPr>
            <p:ph type="body" sz="quarter" idx="16" hasCustomPrompt="1"/>
          </p:nvPr>
        </p:nvSpPr>
        <p:spPr>
          <a:xfrm>
            <a:off x="6309360" y="4297680"/>
            <a:ext cx="2514600" cy="1280160"/>
          </a:xfrm>
        </p:spPr>
        <p:txBody>
          <a:bodyPr anchor="t" anchorCtr="0"/>
          <a:lstStyle>
            <a:lvl1pPr algn="ctr">
              <a:defRPr sz="2400"/>
            </a:lvl1pPr>
          </a:lstStyle>
          <a:p>
            <a:pPr lvl="0"/>
            <a:r>
              <a:rPr lang="en-US" dirty="0"/>
              <a:t>Description</a:t>
            </a:r>
          </a:p>
        </p:txBody>
      </p:sp>
      <p:sp>
        <p:nvSpPr>
          <p:cNvPr id="32" name="Text Placeholder 22">
            <a:extLst>
              <a:ext uri="{FF2B5EF4-FFF2-40B4-BE49-F238E27FC236}">
                <a16:creationId xmlns:a16="http://schemas.microsoft.com/office/drawing/2014/main" id="{2FD9A566-53F5-2EAA-3517-39A7B9EBB1E0}"/>
              </a:ext>
            </a:extLst>
          </p:cNvPr>
          <p:cNvSpPr>
            <a:spLocks noGrp="1"/>
          </p:cNvSpPr>
          <p:nvPr>
            <p:ph type="body" sz="quarter" idx="17" hasCustomPrompt="1"/>
          </p:nvPr>
        </p:nvSpPr>
        <p:spPr>
          <a:xfrm>
            <a:off x="9235440" y="3657600"/>
            <a:ext cx="2514600" cy="457200"/>
          </a:xfrm>
        </p:spPr>
        <p:txBody>
          <a:bodyPr/>
          <a:lstStyle>
            <a:lvl1pPr algn="ctr">
              <a:defRPr/>
            </a:lvl1pPr>
          </a:lstStyle>
          <a:p>
            <a:pPr lvl="0"/>
            <a:r>
              <a:rPr lang="en-US" dirty="0"/>
              <a:t>DATA</a:t>
            </a:r>
          </a:p>
        </p:txBody>
      </p:sp>
      <p:sp>
        <p:nvSpPr>
          <p:cNvPr id="33" name="Text Placeholder 24">
            <a:extLst>
              <a:ext uri="{FF2B5EF4-FFF2-40B4-BE49-F238E27FC236}">
                <a16:creationId xmlns:a16="http://schemas.microsoft.com/office/drawing/2014/main" id="{28569F14-A8DE-A9BC-E758-FC9F716B0228}"/>
              </a:ext>
            </a:extLst>
          </p:cNvPr>
          <p:cNvSpPr>
            <a:spLocks noGrp="1"/>
          </p:cNvSpPr>
          <p:nvPr>
            <p:ph type="body" sz="quarter" idx="18" hasCustomPrompt="1"/>
          </p:nvPr>
        </p:nvSpPr>
        <p:spPr>
          <a:xfrm>
            <a:off x="9235440" y="4297680"/>
            <a:ext cx="2514600" cy="1280160"/>
          </a:xfrm>
        </p:spPr>
        <p:txBody>
          <a:bodyPr anchor="t" anchorCtr="0"/>
          <a:lstStyle>
            <a:lvl1pPr algn="ctr">
              <a:defRPr sz="2400"/>
            </a:lvl1pPr>
          </a:lstStyle>
          <a:p>
            <a:pPr lvl="0"/>
            <a:r>
              <a:rPr lang="en-US" dirty="0"/>
              <a:t>Description</a:t>
            </a:r>
          </a:p>
        </p:txBody>
      </p:sp>
    </p:spTree>
    <p:extLst>
      <p:ext uri="{BB962C8B-B14F-4D97-AF65-F5344CB8AC3E}">
        <p14:creationId xmlns:p14="http://schemas.microsoft.com/office/powerpoint/2010/main" val="26803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D3B74-9122-9FD9-5ED4-33C3FC4C481C}"/>
              </a:ext>
            </a:extLst>
          </p:cNvPr>
          <p:cNvSpPr>
            <a:spLocks noGrp="1"/>
          </p:cNvSpPr>
          <p:nvPr>
            <p:ph type="title"/>
          </p:nvPr>
        </p:nvSpPr>
        <p:spPr>
          <a:xfrm>
            <a:off x="0" y="0"/>
            <a:ext cx="4572000" cy="6126480"/>
          </a:xfrm>
          <a:prstGeom prst="rect">
            <a:avLst/>
          </a:prstGeom>
        </p:spPr>
        <p:txBody>
          <a:bodyPr vert="horz" wrap="square" lIns="45720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CE5BCA0-E088-F6DB-12A9-F0D036AAC6D3}"/>
              </a:ext>
            </a:extLst>
          </p:cNvPr>
          <p:cNvSpPr>
            <a:spLocks noGrp="1"/>
          </p:cNvSpPr>
          <p:nvPr>
            <p:ph type="body" idx="1"/>
          </p:nvPr>
        </p:nvSpPr>
        <p:spPr>
          <a:xfrm>
            <a:off x="5029200" y="457200"/>
            <a:ext cx="6675120" cy="5120640"/>
          </a:xfrm>
          <a:prstGeom prst="rect">
            <a:avLst/>
          </a:prstGeom>
        </p:spPr>
        <p:txBody>
          <a:bodyPr vert="horz" wrap="square" lIns="0" tIns="0" rIns="0" bIns="0" rtlCol="0" anchor="ctr" anchorCtr="0">
            <a:noAutofit/>
          </a:bodyPr>
          <a:lstStyle/>
          <a:p>
            <a:pPr lvl="0"/>
            <a:r>
              <a:rPr lang="en-US" dirty="0"/>
              <a:t>Click to edit Master text styles</a:t>
            </a:r>
          </a:p>
        </p:txBody>
      </p:sp>
      <p:sp>
        <p:nvSpPr>
          <p:cNvPr id="7" name="Date Placeholder 3">
            <a:extLst>
              <a:ext uri="{FF2B5EF4-FFF2-40B4-BE49-F238E27FC236}">
                <a16:creationId xmlns:a16="http://schemas.microsoft.com/office/drawing/2014/main" id="{910FCD36-7EE3-1B1B-5B79-BCAD3BCE8E56}"/>
              </a:ext>
            </a:extLst>
          </p:cNvPr>
          <p:cNvSpPr txBox="1">
            <a:spLocks/>
          </p:cNvSpPr>
          <p:nvPr userDrawn="1"/>
        </p:nvSpPr>
        <p:spPr>
          <a:xfrm>
            <a:off x="1" y="6135624"/>
            <a:ext cx="4572000" cy="457200"/>
          </a:xfrm>
          <a:prstGeom prst="rect">
            <a:avLst/>
          </a:prstGeom>
          <a:solidFill>
            <a:schemeClr val="tx1"/>
          </a:solidFill>
        </p:spPr>
        <p:txBody>
          <a:bodyPr lIns="45720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DE7FF3-CD9B-4010-98CC-55DD5EC389D2}" type="datetime4">
              <a:rPr lang="en-US" sz="1800" b="0" smtClean="0">
                <a:solidFill>
                  <a:schemeClr val="bg1"/>
                </a:solidFill>
                <a:latin typeface="Arial" panose="020B0604020202020204" pitchFamily="34" charset="0"/>
                <a:cs typeface="Arial" panose="020B0604020202020204" pitchFamily="34" charset="0"/>
              </a:rPr>
              <a:t>December 6, 2023</a:t>
            </a:fld>
            <a:r>
              <a:rPr lang="en-US" sz="1800" b="0" dirty="0">
                <a:solidFill>
                  <a:schemeClr val="bg1"/>
                </a:solidFill>
                <a:latin typeface="Arial" panose="020B0604020202020204" pitchFamily="34" charset="0"/>
                <a:cs typeface="Arial" panose="020B0604020202020204" pitchFamily="34" charset="0"/>
              </a:rPr>
              <a:t>  |  </a:t>
            </a:r>
            <a:fld id="{E9CC6C3D-5938-4AB6-86D8-837FFB4F0CB8}" type="slidenum">
              <a:rPr lang="en-US" sz="1800" b="0" smtClean="0">
                <a:solidFill>
                  <a:schemeClr val="bg1"/>
                </a:solidFill>
                <a:latin typeface="Arial" panose="020B0604020202020204" pitchFamily="34" charset="0"/>
                <a:cs typeface="Arial" panose="020B0604020202020204" pitchFamily="34" charset="0"/>
              </a:rPr>
              <a:t>‹#›</a:t>
            </a:fld>
            <a:endParaRPr lang="en-US" sz="1800" b="0" dirty="0">
              <a:solidFill>
                <a:schemeClr val="bg1"/>
              </a:solidFill>
              <a:latin typeface="Arial" panose="020B0604020202020204" pitchFamily="34" charset="0"/>
              <a:cs typeface="Arial" panose="020B0604020202020204" pitchFamily="34" charset="0"/>
            </a:endParaRPr>
          </a:p>
        </p:txBody>
      </p:sp>
      <p:pic>
        <p:nvPicPr>
          <p:cNvPr id="5" name="Picture 4" descr="State of Vermont Moon Over Mountains logo with the Department of Housing and Community Development identifier. ">
            <a:extLst>
              <a:ext uri="{FF2B5EF4-FFF2-40B4-BE49-F238E27FC236}">
                <a16:creationId xmlns:a16="http://schemas.microsoft.com/office/drawing/2014/main" id="{BBCB47B1-EA37-9775-D86A-D2335275493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869680" y="5952744"/>
            <a:ext cx="3015175" cy="640080"/>
          </a:xfrm>
          <a:prstGeom prst="rect">
            <a:avLst/>
          </a:prstGeom>
        </p:spPr>
      </p:pic>
    </p:spTree>
    <p:extLst>
      <p:ext uri="{BB962C8B-B14F-4D97-AF65-F5344CB8AC3E}">
        <p14:creationId xmlns:p14="http://schemas.microsoft.com/office/powerpoint/2010/main" val="357970930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59" r:id="rId3"/>
    <p:sldLayoutId id="2147483649" r:id="rId4"/>
    <p:sldLayoutId id="2147483661" r:id="rId5"/>
    <p:sldLayoutId id="2147483662" r:id="rId6"/>
    <p:sldLayoutId id="2147483650" r:id="rId7"/>
    <p:sldLayoutId id="2147483657" r:id="rId8"/>
    <p:sldLayoutId id="2147483653" r:id="rId9"/>
    <p:sldLayoutId id="2147483655" r:id="rId10"/>
  </p:sldLayoutIdLst>
  <p:txStyles>
    <p:titleStyle>
      <a:lvl1pPr algn="l" defTabSz="914400" rtl="0" eaLnBrk="1" latinLnBrk="0" hangingPunct="1">
        <a:lnSpc>
          <a:spcPct val="90000"/>
        </a:lnSpc>
        <a:spcBef>
          <a:spcPct val="0"/>
        </a:spcBef>
        <a:buNone/>
        <a:defRPr sz="4400" b="1" kern="1200">
          <a:solidFill>
            <a:sysClr val="windowText" lastClr="000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hyperlink" Target="https://www.nps.gov/orgs/1739/preservation-briefs.htm"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accd.vermont.gov/community-development/funding-incentives/vcdp"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www.vermontartscouncil.org/grants/find-a-grant/organizations/cultural-faciliti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Final%20Peter%20Slides.pptx" TargetMode="External"/><Relationship Id="rId2" Type="http://schemas.openxmlformats.org/officeDocument/2006/relationships/hyperlink" Target="mailto:caitlin.corkins@vermont.go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1EE0-76B4-89EC-E084-64EE8B085434}"/>
              </a:ext>
            </a:extLst>
          </p:cNvPr>
          <p:cNvSpPr>
            <a:spLocks noGrp="1"/>
          </p:cNvSpPr>
          <p:nvPr>
            <p:ph type="ctrTitle"/>
          </p:nvPr>
        </p:nvSpPr>
        <p:spPr/>
        <p:txBody>
          <a:bodyPr/>
          <a:lstStyle/>
          <a:p>
            <a:r>
              <a:rPr lang="en-US" dirty="0"/>
              <a:t>Meeting the Americans with Disabilities Act (ADA) in Historic Buildings</a:t>
            </a:r>
          </a:p>
        </p:txBody>
      </p:sp>
      <p:sp>
        <p:nvSpPr>
          <p:cNvPr id="3" name="Subtitle 2">
            <a:extLst>
              <a:ext uri="{FF2B5EF4-FFF2-40B4-BE49-F238E27FC236}">
                <a16:creationId xmlns:a16="http://schemas.microsoft.com/office/drawing/2014/main" id="{987EB6EB-F95A-EB2A-916A-7FDF72DC57E4}"/>
              </a:ext>
            </a:extLst>
          </p:cNvPr>
          <p:cNvSpPr>
            <a:spLocks noGrp="1"/>
          </p:cNvSpPr>
          <p:nvPr>
            <p:ph type="subTitle" idx="1"/>
          </p:nvPr>
        </p:nvSpPr>
        <p:spPr/>
        <p:txBody>
          <a:bodyPr/>
          <a:lstStyle/>
          <a:p>
            <a:r>
              <a:rPr lang="en-US" dirty="0"/>
              <a:t>Caitlin Corkins, Tax Credits &amp; Grants Coordinator </a:t>
            </a:r>
          </a:p>
          <a:p>
            <a:r>
              <a:rPr lang="en-US" dirty="0"/>
              <a:t>Vermont Division for Historic Preservation</a:t>
            </a:r>
          </a:p>
        </p:txBody>
      </p:sp>
      <p:pic>
        <p:nvPicPr>
          <p:cNvPr id="9" name="Picture 8" descr="A picture containing grass, outdoor, tree, sky&#10;&#10;Description automatically generated">
            <a:extLst>
              <a:ext uri="{FF2B5EF4-FFF2-40B4-BE49-F238E27FC236}">
                <a16:creationId xmlns:a16="http://schemas.microsoft.com/office/drawing/2014/main" id="{A078FB03-7563-F872-E026-FF5F73206FDD}"/>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a:stretch/>
        </p:blipFill>
        <p:spPr>
          <a:xfrm>
            <a:off x="1905" y="533400"/>
            <a:ext cx="4569143" cy="5623560"/>
          </a:xfrm>
          <a:prstGeom prst="rect">
            <a:avLst/>
          </a:prstGeom>
        </p:spPr>
      </p:pic>
    </p:spTree>
    <p:extLst>
      <p:ext uri="{BB962C8B-B14F-4D97-AF65-F5344CB8AC3E}">
        <p14:creationId xmlns:p14="http://schemas.microsoft.com/office/powerpoint/2010/main" val="351735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B3F1992-F601-5D20-8CA8-C5E5D274D834}"/>
              </a:ext>
            </a:extLst>
          </p:cNvPr>
          <p:cNvSpPr txBox="1">
            <a:spLocks/>
          </p:cNvSpPr>
          <p:nvPr/>
        </p:nvSpPr>
        <p:spPr>
          <a:xfrm>
            <a:off x="5838824" y="628650"/>
            <a:ext cx="6353176" cy="51492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Royalton Memorial Library</a:t>
            </a:r>
          </a:p>
          <a:p>
            <a:r>
              <a:rPr lang="en-US" b="1" dirty="0"/>
              <a:t>Royalton, VT</a:t>
            </a:r>
          </a:p>
          <a:p>
            <a:endParaRPr lang="en-US" sz="1000" dirty="0"/>
          </a:p>
          <a:p>
            <a:r>
              <a:rPr lang="en-US" dirty="0"/>
              <a:t>Constructed 1920-24</a:t>
            </a:r>
          </a:p>
          <a:p>
            <a:endParaRPr lang="en-US" sz="1000" i="1" dirty="0"/>
          </a:p>
          <a:p>
            <a:r>
              <a:rPr lang="en-US" dirty="0"/>
              <a:t>Character Defining Features: Raised cement foundation, brick masonry and corner quoins, slate roof, pedimented gable entry, double-hung windows.  </a:t>
            </a:r>
          </a:p>
        </p:txBody>
      </p:sp>
      <p:pic>
        <p:nvPicPr>
          <p:cNvPr id="6" name="Picture 4" descr="Royalton Vermont Memorial Library Street View Antique Postcard K28308 | eBay">
            <a:extLst>
              <a:ext uri="{FF2B5EF4-FFF2-40B4-BE49-F238E27FC236}">
                <a16:creationId xmlns:a16="http://schemas.microsoft.com/office/drawing/2014/main" id="{45F2B796-9DAC-BE4A-CEA8-477E969B8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4958"/>
            <a:ext cx="5486400" cy="35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5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6F50BA8-F2D8-8BA4-8511-D83DDE36512B}"/>
              </a:ext>
            </a:extLst>
          </p:cNvPr>
          <p:cNvSpPr txBox="1">
            <a:spLocks/>
          </p:cNvSpPr>
          <p:nvPr/>
        </p:nvSpPr>
        <p:spPr>
          <a:xfrm>
            <a:off x="352425" y="514350"/>
            <a:ext cx="6553200" cy="990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Early Conceptual Design</a:t>
            </a:r>
          </a:p>
        </p:txBody>
      </p:sp>
      <p:pic>
        <p:nvPicPr>
          <p:cNvPr id="6" name="Picture 2" descr="Valley News - Library at a Crossroads">
            <a:extLst>
              <a:ext uri="{FF2B5EF4-FFF2-40B4-BE49-F238E27FC236}">
                <a16:creationId xmlns:a16="http://schemas.microsoft.com/office/drawing/2014/main" id="{A6D64299-7961-1B5F-B23B-26DA5969E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263015"/>
            <a:ext cx="8220456"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a:extLst>
              <a:ext uri="{FF2B5EF4-FFF2-40B4-BE49-F238E27FC236}">
                <a16:creationId xmlns:a16="http://schemas.microsoft.com/office/drawing/2014/main" id="{3B043683-C6ED-8181-B954-414D3B1AB8BD}"/>
              </a:ext>
            </a:extLst>
          </p:cNvPr>
          <p:cNvSpPr txBox="1">
            <a:spLocks/>
          </p:cNvSpPr>
          <p:nvPr/>
        </p:nvSpPr>
        <p:spPr>
          <a:xfrm>
            <a:off x="9184006" y="1263015"/>
            <a:ext cx="2731769" cy="4762500"/>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Location was appropriate but massing overwhelmed historic structure</a:t>
            </a:r>
          </a:p>
        </p:txBody>
      </p:sp>
    </p:spTree>
    <p:extLst>
      <p:ext uri="{BB962C8B-B14F-4D97-AF65-F5344CB8AC3E}">
        <p14:creationId xmlns:p14="http://schemas.microsoft.com/office/powerpoint/2010/main" val="58933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9225B-FC00-EE7B-93CD-086C0C82AB13}"/>
              </a:ext>
            </a:extLst>
          </p:cNvPr>
          <p:cNvSpPr txBox="1">
            <a:spLocks/>
          </p:cNvSpPr>
          <p:nvPr/>
        </p:nvSpPr>
        <p:spPr>
          <a:xfrm>
            <a:off x="314325" y="838200"/>
            <a:ext cx="6553200" cy="990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Approved Design</a:t>
            </a:r>
          </a:p>
        </p:txBody>
      </p:sp>
      <p:pic>
        <p:nvPicPr>
          <p:cNvPr id="3" name="Picture 2">
            <a:extLst>
              <a:ext uri="{FF2B5EF4-FFF2-40B4-BE49-F238E27FC236}">
                <a16:creationId xmlns:a16="http://schemas.microsoft.com/office/drawing/2014/main" id="{868BF55F-9474-753E-B825-DEAFBA0C808C}"/>
              </a:ext>
            </a:extLst>
          </p:cNvPr>
          <p:cNvPicPr>
            <a:picLocks noChangeAspect="1"/>
          </p:cNvPicPr>
          <p:nvPr/>
        </p:nvPicPr>
        <p:blipFill>
          <a:blip r:embed="rId3"/>
          <a:stretch>
            <a:fillRect/>
          </a:stretch>
        </p:blipFill>
        <p:spPr>
          <a:xfrm>
            <a:off x="5553075" y="1021080"/>
            <a:ext cx="6400800" cy="4555169"/>
          </a:xfrm>
          <a:prstGeom prst="rect">
            <a:avLst/>
          </a:prstGeom>
        </p:spPr>
      </p:pic>
      <p:pic>
        <p:nvPicPr>
          <p:cNvPr id="5" name="Picture 4" descr="Valley News - Royalton Details Library Renovation Plans">
            <a:extLst>
              <a:ext uri="{FF2B5EF4-FFF2-40B4-BE49-F238E27FC236}">
                <a16:creationId xmlns:a16="http://schemas.microsoft.com/office/drawing/2014/main" id="{EA3B5FF5-B942-B5F3-829D-347171E18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2224412"/>
            <a:ext cx="5212080" cy="252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2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508DD85-3F86-B750-47AE-4C7DC61FF5EE}"/>
              </a:ext>
            </a:extLst>
          </p:cNvPr>
          <p:cNvSpPr txBox="1">
            <a:spLocks/>
          </p:cNvSpPr>
          <p:nvPr/>
        </p:nvSpPr>
        <p:spPr>
          <a:xfrm>
            <a:off x="447675" y="939997"/>
            <a:ext cx="6553200" cy="990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Completed Project</a:t>
            </a:r>
            <a:endParaRPr lang="en-US" b="1" dirty="0"/>
          </a:p>
        </p:txBody>
      </p:sp>
      <p:pic>
        <p:nvPicPr>
          <p:cNvPr id="6" name="Picture 5" descr="Valley News - Renovated Royalton Memorial Library almost ready to be  checked out">
            <a:extLst>
              <a:ext uri="{FF2B5EF4-FFF2-40B4-BE49-F238E27FC236}">
                <a16:creationId xmlns:a16="http://schemas.microsoft.com/office/drawing/2014/main" id="{EE0116DD-9E77-FD48-37A1-F2D6D09B0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760220"/>
            <a:ext cx="5486400" cy="36624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rick building with a sign in the snow&#10;&#10;Description automatically generated">
            <a:extLst>
              <a:ext uri="{FF2B5EF4-FFF2-40B4-BE49-F238E27FC236}">
                <a16:creationId xmlns:a16="http://schemas.microsoft.com/office/drawing/2014/main" id="{26CD4AC8-A464-452C-D73F-A4EA37E81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75" y="1760220"/>
            <a:ext cx="5486400" cy="4114800"/>
          </a:xfrm>
          <a:prstGeom prst="rect">
            <a:avLst/>
          </a:prstGeom>
        </p:spPr>
      </p:pic>
    </p:spTree>
    <p:extLst>
      <p:ext uri="{BB962C8B-B14F-4D97-AF65-F5344CB8AC3E}">
        <p14:creationId xmlns:p14="http://schemas.microsoft.com/office/powerpoint/2010/main" val="61974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DD008-9FB3-043F-3DE7-8C04BCF2F506}"/>
              </a:ext>
            </a:extLst>
          </p:cNvPr>
          <p:cNvSpPr txBox="1">
            <a:spLocks/>
          </p:cNvSpPr>
          <p:nvPr/>
        </p:nvSpPr>
        <p:spPr>
          <a:xfrm>
            <a:off x="4810125" y="657225"/>
            <a:ext cx="7124700" cy="5105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Vergennes Opera House</a:t>
            </a:r>
          </a:p>
          <a:p>
            <a:endParaRPr lang="en-US" sz="1000" dirty="0"/>
          </a:p>
          <a:p>
            <a:r>
              <a:rPr lang="en-US" dirty="0"/>
              <a:t>Constructed in 1897</a:t>
            </a:r>
          </a:p>
          <a:p>
            <a:endParaRPr lang="en-US" sz="1000" i="1" dirty="0"/>
          </a:p>
          <a:p>
            <a:r>
              <a:rPr lang="en-US" dirty="0"/>
              <a:t>Character Defining Features: Exterior brick and marble masonry, projecting pavilion with arched entry, monumental arched windows, slate roof, interior auditorium and stage, interior woodwork.</a:t>
            </a:r>
          </a:p>
        </p:txBody>
      </p:sp>
      <p:pic>
        <p:nvPicPr>
          <p:cNvPr id="5" name="Picture 4" descr="Opera House, Vergennes – Preservation Trust of Vermont">
            <a:extLst>
              <a:ext uri="{FF2B5EF4-FFF2-40B4-BE49-F238E27FC236}">
                <a16:creationId xmlns:a16="http://schemas.microsoft.com/office/drawing/2014/main" id="{27557B16-12E9-B566-31A2-2B3EEE55B7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99"/>
          <a:stretch/>
        </p:blipFill>
        <p:spPr bwMode="auto">
          <a:xfrm>
            <a:off x="0" y="3105151"/>
            <a:ext cx="4572000" cy="2800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All Access Project back up">
            <a:extLst>
              <a:ext uri="{FF2B5EF4-FFF2-40B4-BE49-F238E27FC236}">
                <a16:creationId xmlns:a16="http://schemas.microsoft.com/office/drawing/2014/main" id="{C0B24571-4DCA-7B04-B32E-669D8D450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293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64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C1E415-1209-79FB-E1AE-33EA62130446}"/>
              </a:ext>
            </a:extLst>
          </p:cNvPr>
          <p:cNvPicPr>
            <a:picLocks noChangeAspect="1"/>
          </p:cNvPicPr>
          <p:nvPr/>
        </p:nvPicPr>
        <p:blipFill>
          <a:blip r:embed="rId3"/>
          <a:stretch>
            <a:fillRect/>
          </a:stretch>
        </p:blipFill>
        <p:spPr>
          <a:xfrm>
            <a:off x="209550" y="1571625"/>
            <a:ext cx="5486400" cy="3675888"/>
          </a:xfrm>
          <a:prstGeom prst="rect">
            <a:avLst/>
          </a:prstGeom>
        </p:spPr>
      </p:pic>
      <p:sp>
        <p:nvSpPr>
          <p:cNvPr id="4" name="Text Placeholder 1">
            <a:extLst>
              <a:ext uri="{FF2B5EF4-FFF2-40B4-BE49-F238E27FC236}">
                <a16:creationId xmlns:a16="http://schemas.microsoft.com/office/drawing/2014/main" id="{C417D39B-C611-1DDF-A6E3-85F1F6961193}"/>
              </a:ext>
            </a:extLst>
          </p:cNvPr>
          <p:cNvSpPr txBox="1">
            <a:spLocks/>
          </p:cNvSpPr>
          <p:nvPr/>
        </p:nvSpPr>
        <p:spPr>
          <a:xfrm>
            <a:off x="209550" y="762644"/>
            <a:ext cx="4855845" cy="99858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Current Plan</a:t>
            </a:r>
          </a:p>
          <a:p>
            <a:endParaRPr lang="en-US" sz="1000" dirty="0"/>
          </a:p>
        </p:txBody>
      </p:sp>
      <p:pic>
        <p:nvPicPr>
          <p:cNvPr id="5" name="Picture 4">
            <a:extLst>
              <a:ext uri="{FF2B5EF4-FFF2-40B4-BE49-F238E27FC236}">
                <a16:creationId xmlns:a16="http://schemas.microsoft.com/office/drawing/2014/main" id="{DB7CFDB0-DD3A-8E25-1269-932F592BAC66}"/>
              </a:ext>
            </a:extLst>
          </p:cNvPr>
          <p:cNvPicPr>
            <a:picLocks noChangeAspect="1"/>
          </p:cNvPicPr>
          <p:nvPr/>
        </p:nvPicPr>
        <p:blipFill rotWithShape="1">
          <a:blip r:embed="rId4"/>
          <a:srcRect l="23793" t="7526" r="28814" b="5780"/>
          <a:stretch/>
        </p:blipFill>
        <p:spPr>
          <a:xfrm>
            <a:off x="6496052" y="627091"/>
            <a:ext cx="4754880" cy="5228219"/>
          </a:xfrm>
          <a:prstGeom prst="rect">
            <a:avLst/>
          </a:prstGeom>
        </p:spPr>
      </p:pic>
    </p:spTree>
    <p:extLst>
      <p:ext uri="{BB962C8B-B14F-4D97-AF65-F5344CB8AC3E}">
        <p14:creationId xmlns:p14="http://schemas.microsoft.com/office/powerpoint/2010/main" val="417883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D6A6-FF3C-3989-E7B0-1D12117361EF}"/>
              </a:ext>
            </a:extLst>
          </p:cNvPr>
          <p:cNvSpPr>
            <a:spLocks noGrp="1"/>
          </p:cNvSpPr>
          <p:nvPr>
            <p:ph type="title"/>
          </p:nvPr>
        </p:nvSpPr>
        <p:spPr>
          <a:solidFill>
            <a:schemeClr val="accent2"/>
          </a:solidFill>
        </p:spPr>
        <p:txBody>
          <a:bodyPr/>
          <a:lstStyle/>
          <a:p>
            <a:r>
              <a:rPr lang="en-US" dirty="0">
                <a:solidFill>
                  <a:schemeClr val="bg2"/>
                </a:solidFill>
              </a:rPr>
              <a:t>Resources</a:t>
            </a:r>
          </a:p>
        </p:txBody>
      </p:sp>
      <p:sp>
        <p:nvSpPr>
          <p:cNvPr id="6" name="TextBox 5">
            <a:extLst>
              <a:ext uri="{FF2B5EF4-FFF2-40B4-BE49-F238E27FC236}">
                <a16:creationId xmlns:a16="http://schemas.microsoft.com/office/drawing/2014/main" id="{9B5B88BF-63DE-9BD3-D698-BFC6F090AB4B}"/>
              </a:ext>
            </a:extLst>
          </p:cNvPr>
          <p:cNvSpPr txBox="1"/>
          <p:nvPr/>
        </p:nvSpPr>
        <p:spPr>
          <a:xfrm>
            <a:off x="257176" y="2415659"/>
            <a:ext cx="11268074" cy="3416320"/>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National Park Service Preservation Briefs:</a:t>
            </a:r>
          </a:p>
          <a:p>
            <a:r>
              <a:rPr lang="en-US" sz="3600" dirty="0">
                <a:latin typeface="Arial" panose="020B0604020202020204" pitchFamily="34" charset="0"/>
                <a:cs typeface="Arial" panose="020B0604020202020204" pitchFamily="34" charset="0"/>
                <a:hlinkClick r:id="rId2"/>
              </a:rPr>
              <a:t>https://www.nps.gov/orgs/1739/preservation-briefs.htm</a:t>
            </a:r>
            <a:r>
              <a:rPr lang="en-US" sz="3600" dirty="0">
                <a:latin typeface="Arial" panose="020B0604020202020204" pitchFamily="34" charset="0"/>
                <a:cs typeface="Arial" panose="020B0604020202020204" pitchFamily="34" charset="0"/>
              </a:rPr>
              <a:t> </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#14 – Exterior Additions</a:t>
            </a:r>
          </a:p>
          <a:p>
            <a:r>
              <a:rPr lang="en-US" sz="3600" dirty="0">
                <a:latin typeface="Arial" panose="020B0604020202020204" pitchFamily="34" charset="0"/>
                <a:cs typeface="Arial" panose="020B0604020202020204" pitchFamily="34" charset="0"/>
              </a:rPr>
              <a:t>#15 – Architectural Character </a:t>
            </a:r>
          </a:p>
          <a:p>
            <a:r>
              <a:rPr lang="en-US" sz="3600" dirty="0">
                <a:latin typeface="Arial" panose="020B0604020202020204" pitchFamily="34" charset="0"/>
                <a:cs typeface="Arial" panose="020B0604020202020204" pitchFamily="34" charset="0"/>
              </a:rPr>
              <a:t>#32 – Making Historic Properties Accessible</a:t>
            </a:r>
          </a:p>
        </p:txBody>
      </p:sp>
    </p:spTree>
    <p:extLst>
      <p:ext uri="{BB962C8B-B14F-4D97-AF65-F5344CB8AC3E}">
        <p14:creationId xmlns:p14="http://schemas.microsoft.com/office/powerpoint/2010/main" val="195181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D6A6-FF3C-3989-E7B0-1D12117361EF}"/>
              </a:ext>
            </a:extLst>
          </p:cNvPr>
          <p:cNvSpPr>
            <a:spLocks noGrp="1"/>
          </p:cNvSpPr>
          <p:nvPr>
            <p:ph type="title"/>
          </p:nvPr>
        </p:nvSpPr>
        <p:spPr>
          <a:solidFill>
            <a:schemeClr val="accent2"/>
          </a:solidFill>
        </p:spPr>
        <p:txBody>
          <a:bodyPr/>
          <a:lstStyle/>
          <a:p>
            <a:r>
              <a:rPr lang="en-US" dirty="0">
                <a:solidFill>
                  <a:schemeClr val="bg2"/>
                </a:solidFill>
              </a:rPr>
              <a:t>Resources</a:t>
            </a:r>
          </a:p>
        </p:txBody>
      </p:sp>
      <p:sp>
        <p:nvSpPr>
          <p:cNvPr id="7" name="TextBox 6">
            <a:extLst>
              <a:ext uri="{FF2B5EF4-FFF2-40B4-BE49-F238E27FC236}">
                <a16:creationId xmlns:a16="http://schemas.microsoft.com/office/drawing/2014/main" id="{9B9E951C-AF8D-020C-E48A-32D99C681D2E}"/>
              </a:ext>
            </a:extLst>
          </p:cNvPr>
          <p:cNvSpPr txBox="1"/>
          <p:nvPr/>
        </p:nvSpPr>
        <p:spPr>
          <a:xfrm>
            <a:off x="257175" y="2415659"/>
            <a:ext cx="11677649" cy="4216539"/>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Community Development Block Grants for Accessibility (CDBG): </a:t>
            </a:r>
            <a:r>
              <a:rPr lang="en-US" sz="2800" dirty="0">
                <a:latin typeface="Arial" panose="020B0604020202020204" pitchFamily="34" charset="0"/>
                <a:cs typeface="Arial" panose="020B0604020202020204" pitchFamily="34" charset="0"/>
                <a:hlinkClick r:id="rId3"/>
              </a:rPr>
              <a:t>https://accd.vermont.gov/community-development/funding-incentives/vcdp</a:t>
            </a:r>
            <a:r>
              <a:rPr lang="en-US" sz="2800"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Vermont Arts Council Community Facilities Grants: </a:t>
            </a:r>
            <a:r>
              <a:rPr lang="en-US" sz="2800" dirty="0">
                <a:latin typeface="Arial" panose="020B0604020202020204" pitchFamily="34" charset="0"/>
                <a:cs typeface="Arial" panose="020B0604020202020204" pitchFamily="34" charset="0"/>
                <a:hlinkClick r:id="rId4"/>
              </a:rPr>
              <a:t>https://www.vermontartscouncil.org/grants/find-a-grant/organizations/cultural-facilities/</a:t>
            </a:r>
            <a:r>
              <a:rPr lang="en-US" sz="2800" dirty="0">
                <a:latin typeface="Arial" panose="020B0604020202020204" pitchFamily="34" charset="0"/>
                <a:cs typeface="Arial" panose="020B0604020202020204" pitchFamily="34" charset="0"/>
              </a:rPr>
              <a:t> </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86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C52EC20-9CC8-C1AD-39F0-D585443CB194}"/>
              </a:ext>
            </a:extLst>
          </p:cNvPr>
          <p:cNvSpPr txBox="1">
            <a:spLocks/>
          </p:cNvSpPr>
          <p:nvPr/>
        </p:nvSpPr>
        <p:spPr>
          <a:xfrm>
            <a:off x="3932413" y="2830691"/>
            <a:ext cx="4327173" cy="7517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800" dirty="0"/>
              <a:t>Questions?</a:t>
            </a:r>
          </a:p>
          <a:p>
            <a:endParaRPr lang="en-US" dirty="0"/>
          </a:p>
          <a:p>
            <a:endParaRPr lang="en-US" sz="1000" dirty="0"/>
          </a:p>
        </p:txBody>
      </p:sp>
      <p:sp>
        <p:nvSpPr>
          <p:cNvPr id="5" name="Subtitle 2">
            <a:extLst>
              <a:ext uri="{FF2B5EF4-FFF2-40B4-BE49-F238E27FC236}">
                <a16:creationId xmlns:a16="http://schemas.microsoft.com/office/drawing/2014/main" id="{1AA226AA-719F-D548-6673-A23528133D5C}"/>
              </a:ext>
            </a:extLst>
          </p:cNvPr>
          <p:cNvSpPr txBox="1">
            <a:spLocks/>
          </p:cNvSpPr>
          <p:nvPr/>
        </p:nvSpPr>
        <p:spPr>
          <a:xfrm>
            <a:off x="142875" y="4867276"/>
            <a:ext cx="7734300" cy="15114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Caitlin Corkins, Tax Credits &amp; Grants Coordinator </a:t>
            </a:r>
          </a:p>
          <a:p>
            <a:r>
              <a:rPr lang="en-US" sz="2000" dirty="0"/>
              <a:t>Vermont Division for Historic Preservation</a:t>
            </a:r>
          </a:p>
          <a:p>
            <a:r>
              <a:rPr lang="en-US" sz="2000" dirty="0">
                <a:hlinkClick r:id="rId2"/>
              </a:rPr>
              <a:t>caitlin.corkins@vermont.gov</a:t>
            </a:r>
            <a:r>
              <a:rPr lang="en-US" sz="2000" dirty="0"/>
              <a:t> </a:t>
            </a:r>
          </a:p>
        </p:txBody>
      </p:sp>
      <p:sp>
        <p:nvSpPr>
          <p:cNvPr id="2" name="Oval 1">
            <a:hlinkClick r:id="rId3" action="ppaction://hlinkpres?slideindex=1&amp;slidetitle="/>
            <a:extLst>
              <a:ext uri="{FF2B5EF4-FFF2-40B4-BE49-F238E27FC236}">
                <a16:creationId xmlns:a16="http://schemas.microsoft.com/office/drawing/2014/main" id="{6BD8A452-5357-A35A-443E-6DADCFC483E4}"/>
              </a:ext>
            </a:extLst>
          </p:cNvPr>
          <p:cNvSpPr/>
          <p:nvPr/>
        </p:nvSpPr>
        <p:spPr>
          <a:xfrm>
            <a:off x="10314201" y="5165889"/>
            <a:ext cx="328662" cy="3085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7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B679-27B7-C309-4F13-B0D3C4D394F1}"/>
              </a:ext>
            </a:extLst>
          </p:cNvPr>
          <p:cNvSpPr>
            <a:spLocks noGrp="1"/>
          </p:cNvSpPr>
          <p:nvPr>
            <p:ph type="title"/>
          </p:nvPr>
        </p:nvSpPr>
        <p:spPr>
          <a:solidFill>
            <a:schemeClr val="accent2"/>
          </a:solidFill>
        </p:spPr>
        <p:txBody>
          <a:bodyPr/>
          <a:lstStyle/>
          <a:p>
            <a:r>
              <a:rPr lang="en-US" dirty="0">
                <a:solidFill>
                  <a:schemeClr val="bg1"/>
                </a:solidFill>
              </a:rPr>
              <a:t>ADA and Historic Buildings</a:t>
            </a:r>
          </a:p>
        </p:txBody>
      </p:sp>
      <p:sp>
        <p:nvSpPr>
          <p:cNvPr id="3" name="Text Placeholder 2">
            <a:extLst>
              <a:ext uri="{FF2B5EF4-FFF2-40B4-BE49-F238E27FC236}">
                <a16:creationId xmlns:a16="http://schemas.microsoft.com/office/drawing/2014/main" id="{E2ACCFA2-D84B-666A-ED3D-A9EFC5D27BA4}"/>
              </a:ext>
            </a:extLst>
          </p:cNvPr>
          <p:cNvSpPr>
            <a:spLocks noGrp="1"/>
          </p:cNvSpPr>
          <p:nvPr>
            <p:ph type="body" sz="quarter" idx="10"/>
          </p:nvPr>
        </p:nvSpPr>
        <p:spPr/>
        <p:txBody>
          <a:bodyPr/>
          <a:lstStyle/>
          <a:p>
            <a:r>
              <a:rPr lang="en-US" b="1" dirty="0">
                <a:solidFill>
                  <a:schemeClr val="accent2"/>
                </a:solidFill>
              </a:rPr>
              <a:t>What does the ADA say?</a:t>
            </a:r>
          </a:p>
          <a:p>
            <a:r>
              <a:rPr lang="en-US" b="0" i="0" dirty="0">
                <a:solidFill>
                  <a:srgbClr val="000000"/>
                </a:solidFill>
                <a:effectLst/>
                <a:latin typeface="Poppins" panose="00000500000000000000" pitchFamily="2" charset="0"/>
              </a:rPr>
              <a:t>The ADA provides an exemption for qualified historic properties. </a:t>
            </a:r>
            <a:r>
              <a:rPr lang="en-US" dirty="0">
                <a:solidFill>
                  <a:srgbClr val="000000"/>
                </a:solidFill>
                <a:latin typeface="Poppins" panose="00000500000000000000" pitchFamily="2" charset="0"/>
              </a:rPr>
              <a:t>Historic buildings </a:t>
            </a:r>
            <a:r>
              <a:rPr lang="en-US" b="0" i="0" dirty="0">
                <a:solidFill>
                  <a:srgbClr val="000000"/>
                </a:solidFill>
                <a:effectLst/>
                <a:latin typeface="Poppins" panose="00000500000000000000" pitchFamily="2" charset="0"/>
              </a:rPr>
              <a:t>may be eligible to meet alternative minimum standards “if full compliance would threaten or destroy the resource’s historic significance.”</a:t>
            </a:r>
          </a:p>
        </p:txBody>
      </p:sp>
    </p:spTree>
    <p:extLst>
      <p:ext uri="{BB962C8B-B14F-4D97-AF65-F5344CB8AC3E}">
        <p14:creationId xmlns:p14="http://schemas.microsoft.com/office/powerpoint/2010/main" val="126562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B679-27B7-C309-4F13-B0D3C4D394F1}"/>
              </a:ext>
            </a:extLst>
          </p:cNvPr>
          <p:cNvSpPr>
            <a:spLocks noGrp="1"/>
          </p:cNvSpPr>
          <p:nvPr>
            <p:ph type="title"/>
          </p:nvPr>
        </p:nvSpPr>
        <p:spPr>
          <a:solidFill>
            <a:schemeClr val="accent2"/>
          </a:solidFill>
        </p:spPr>
        <p:txBody>
          <a:bodyPr/>
          <a:lstStyle/>
          <a:p>
            <a:r>
              <a:rPr lang="en-US" dirty="0">
                <a:solidFill>
                  <a:schemeClr val="bg1"/>
                </a:solidFill>
              </a:rPr>
              <a:t>Consultation</a:t>
            </a:r>
          </a:p>
        </p:txBody>
      </p:sp>
      <p:sp>
        <p:nvSpPr>
          <p:cNvPr id="3" name="Text Placeholder 2">
            <a:extLst>
              <a:ext uri="{FF2B5EF4-FFF2-40B4-BE49-F238E27FC236}">
                <a16:creationId xmlns:a16="http://schemas.microsoft.com/office/drawing/2014/main" id="{E2ACCFA2-D84B-666A-ED3D-A9EFC5D27BA4}"/>
              </a:ext>
            </a:extLst>
          </p:cNvPr>
          <p:cNvSpPr>
            <a:spLocks noGrp="1"/>
          </p:cNvSpPr>
          <p:nvPr>
            <p:ph type="body" sz="quarter" idx="10"/>
          </p:nvPr>
        </p:nvSpPr>
        <p:spPr>
          <a:xfrm>
            <a:off x="5067300" y="1171575"/>
            <a:ext cx="6675120" cy="5120640"/>
          </a:xfrm>
        </p:spPr>
        <p:txBody>
          <a:bodyPr/>
          <a:lstStyle/>
          <a:p>
            <a:r>
              <a:rPr lang="en-US" b="1" dirty="0">
                <a:solidFill>
                  <a:schemeClr val="accent2"/>
                </a:solidFill>
              </a:rPr>
              <a:t>VDHP and DFS Partnership:</a:t>
            </a:r>
          </a:p>
          <a:p>
            <a:pPr marL="571500" indent="-571500">
              <a:buFont typeface="Arial" panose="020B0604020202020204" pitchFamily="34" charset="0"/>
              <a:buChar char="•"/>
            </a:pPr>
            <a:r>
              <a:rPr lang="en-US" dirty="0"/>
              <a:t>Virtual project team meetings</a:t>
            </a:r>
          </a:p>
          <a:p>
            <a:pPr marL="571500" indent="-571500">
              <a:buFont typeface="Arial" panose="020B0604020202020204" pitchFamily="34" charset="0"/>
              <a:buChar char="•"/>
            </a:pPr>
            <a:r>
              <a:rPr lang="en-US" dirty="0"/>
              <a:t>On-site consultations</a:t>
            </a:r>
          </a:p>
          <a:p>
            <a:pPr marL="571500" indent="-571500">
              <a:buFont typeface="Arial" panose="020B0604020202020204" pitchFamily="34" charset="0"/>
              <a:buChar char="•"/>
            </a:pPr>
            <a:r>
              <a:rPr lang="en-US" dirty="0"/>
              <a:t>Work to find compromises that meet the spirit of the ADA while protecting a historic building’s most important historic features  </a:t>
            </a:r>
          </a:p>
          <a:p>
            <a:endParaRPr lang="en-US" b="1" dirty="0">
              <a:solidFill>
                <a:schemeClr val="accent2"/>
              </a:solidFill>
            </a:endParaRPr>
          </a:p>
          <a:p>
            <a:endParaRPr lang="en-US" sz="1000" b="1" dirty="0">
              <a:solidFill>
                <a:schemeClr val="accent2"/>
              </a:solidFill>
            </a:endParaRPr>
          </a:p>
          <a:p>
            <a:pPr marL="0" marR="0">
              <a:lnSpc>
                <a:spcPct val="107000"/>
              </a:lnSpc>
              <a:spcBef>
                <a:spcPts val="0"/>
              </a:spcBef>
              <a:spcAft>
                <a:spcPts val="800"/>
              </a:spcAft>
            </a:pPr>
            <a:endParaRPr lang="en-US" kern="100" dirty="0">
              <a:effectLst/>
              <a:ea typeface="Calibri" panose="020F0502020204030204" pitchFamily="34" charset="0"/>
            </a:endParaRPr>
          </a:p>
        </p:txBody>
      </p:sp>
    </p:spTree>
    <p:extLst>
      <p:ext uri="{BB962C8B-B14F-4D97-AF65-F5344CB8AC3E}">
        <p14:creationId xmlns:p14="http://schemas.microsoft.com/office/powerpoint/2010/main" val="407726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B679-27B7-C309-4F13-B0D3C4D394F1}"/>
              </a:ext>
            </a:extLst>
          </p:cNvPr>
          <p:cNvSpPr>
            <a:spLocks noGrp="1"/>
          </p:cNvSpPr>
          <p:nvPr>
            <p:ph type="title"/>
          </p:nvPr>
        </p:nvSpPr>
        <p:spPr>
          <a:solidFill>
            <a:schemeClr val="accent2"/>
          </a:solidFill>
        </p:spPr>
        <p:txBody>
          <a:bodyPr/>
          <a:lstStyle/>
          <a:p>
            <a:r>
              <a:rPr lang="en-US" dirty="0">
                <a:solidFill>
                  <a:schemeClr val="bg1"/>
                </a:solidFill>
              </a:rPr>
              <a:t>Compliance is the goal</a:t>
            </a:r>
          </a:p>
        </p:txBody>
      </p:sp>
      <p:sp>
        <p:nvSpPr>
          <p:cNvPr id="3" name="Text Placeholder 2">
            <a:extLst>
              <a:ext uri="{FF2B5EF4-FFF2-40B4-BE49-F238E27FC236}">
                <a16:creationId xmlns:a16="http://schemas.microsoft.com/office/drawing/2014/main" id="{E2ACCFA2-D84B-666A-ED3D-A9EFC5D27BA4}"/>
              </a:ext>
            </a:extLst>
          </p:cNvPr>
          <p:cNvSpPr>
            <a:spLocks noGrp="1"/>
          </p:cNvSpPr>
          <p:nvPr>
            <p:ph type="body" sz="quarter" idx="10"/>
          </p:nvPr>
        </p:nvSpPr>
        <p:spPr>
          <a:xfrm>
            <a:off x="5029200" y="390525"/>
            <a:ext cx="6675120" cy="5120640"/>
          </a:xfrm>
        </p:spPr>
        <p:txBody>
          <a:bodyPr/>
          <a:lstStyle/>
          <a:p>
            <a:endParaRPr lang="en-US" sz="400" b="1" dirty="0">
              <a:solidFill>
                <a:schemeClr val="accent2"/>
              </a:solidFill>
            </a:endParaRPr>
          </a:p>
          <a:p>
            <a:pPr marL="0" marR="0">
              <a:lnSpc>
                <a:spcPct val="107000"/>
              </a:lnSpc>
              <a:spcBef>
                <a:spcPts val="0"/>
              </a:spcBef>
              <a:spcAft>
                <a:spcPts val="800"/>
              </a:spcAft>
            </a:pPr>
            <a:r>
              <a:rPr lang="en-US" kern="0" dirty="0">
                <a:solidFill>
                  <a:srgbClr val="000000"/>
                </a:solidFill>
                <a:ea typeface="Times New Roman" panose="02020603050405020304" pitchFamily="18" charset="0"/>
              </a:rPr>
              <a:t>E</a:t>
            </a:r>
            <a:r>
              <a:rPr lang="en-US" kern="0" dirty="0">
                <a:solidFill>
                  <a:srgbClr val="000000"/>
                </a:solidFill>
                <a:effectLst/>
                <a:ea typeface="Times New Roman" panose="02020603050405020304" pitchFamily="18" charset="0"/>
              </a:rPr>
              <a:t>xemptions only apply to alterations of historic buildings and not additions or new construction. </a:t>
            </a:r>
          </a:p>
          <a:p>
            <a:pPr marL="0" marR="0">
              <a:lnSpc>
                <a:spcPct val="107000"/>
              </a:lnSpc>
              <a:spcBef>
                <a:spcPts val="0"/>
              </a:spcBef>
              <a:spcAft>
                <a:spcPts val="800"/>
              </a:spcAft>
            </a:pPr>
            <a:endParaRPr lang="en-US" sz="400" kern="0" dirty="0">
              <a:solidFill>
                <a:srgbClr val="000000"/>
              </a:solidFill>
              <a:effectLst/>
              <a:ea typeface="Times New Roman" panose="02020603050405020304" pitchFamily="18" charset="0"/>
            </a:endParaRPr>
          </a:p>
          <a:p>
            <a:pPr marL="0" marR="0">
              <a:lnSpc>
                <a:spcPct val="107000"/>
              </a:lnSpc>
              <a:spcBef>
                <a:spcPts val="0"/>
              </a:spcBef>
              <a:spcAft>
                <a:spcPts val="800"/>
              </a:spcAft>
            </a:pPr>
            <a:r>
              <a:rPr lang="en-US" kern="0" dirty="0">
                <a:solidFill>
                  <a:srgbClr val="000000"/>
                </a:solidFill>
                <a:effectLst/>
                <a:ea typeface="Times New Roman" panose="02020603050405020304" pitchFamily="18" charset="0"/>
              </a:rPr>
              <a:t>Even if a historical building qualifies for these exemptions, it still needs to be made accessible to the maximum extent feasible.</a:t>
            </a:r>
            <a:endParaRPr lang="en-US" kern="100" dirty="0">
              <a:effectLst/>
              <a:ea typeface="Calibri" panose="020F0502020204030204" pitchFamily="34" charset="0"/>
            </a:endParaRPr>
          </a:p>
        </p:txBody>
      </p:sp>
    </p:spTree>
    <p:extLst>
      <p:ext uri="{BB962C8B-B14F-4D97-AF65-F5344CB8AC3E}">
        <p14:creationId xmlns:p14="http://schemas.microsoft.com/office/powerpoint/2010/main" val="242076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88F7850E-5744-15F4-6E38-E8B70674F39F}"/>
              </a:ext>
            </a:extLst>
          </p:cNvPr>
          <p:cNvSpPr txBox="1">
            <a:spLocks/>
          </p:cNvSpPr>
          <p:nvPr/>
        </p:nvSpPr>
        <p:spPr>
          <a:xfrm>
            <a:off x="447675" y="573405"/>
            <a:ext cx="11296650" cy="55778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Tips for Designing Sensitive Solutions</a:t>
            </a:r>
          </a:p>
          <a:p>
            <a:endParaRPr lang="en-US" sz="1000" dirty="0"/>
          </a:p>
          <a:p>
            <a:pPr marL="571500" indent="-571500">
              <a:buFont typeface="Arial" panose="020B0604020202020204" pitchFamily="34" charset="0"/>
              <a:buChar char="•"/>
            </a:pPr>
            <a:r>
              <a:rPr lang="en-US" dirty="0"/>
              <a:t>Remember every project is unique</a:t>
            </a:r>
            <a:endParaRPr lang="en-US" sz="1000" i="1" dirty="0"/>
          </a:p>
          <a:p>
            <a:pPr marL="571500" indent="-571500">
              <a:buFont typeface="Arial" panose="020B0604020202020204" pitchFamily="34" charset="0"/>
              <a:buChar char="•"/>
            </a:pPr>
            <a:r>
              <a:rPr lang="en-US" dirty="0"/>
              <a:t>First step is to determine the character-defining features of the resource</a:t>
            </a:r>
          </a:p>
          <a:p>
            <a:pPr marL="571500" indent="-571500">
              <a:buFont typeface="Arial" panose="020B0604020202020204" pitchFamily="34" charset="0"/>
              <a:buChar char="•"/>
            </a:pPr>
            <a:r>
              <a:rPr lang="en-US" dirty="0"/>
              <a:t>Design solutions that minimize changes to those features</a:t>
            </a:r>
          </a:p>
          <a:p>
            <a:pPr marL="571500" indent="-571500">
              <a:buFont typeface="Arial" panose="020B0604020202020204" pitchFamily="34" charset="0"/>
              <a:buChar char="•"/>
            </a:pPr>
            <a:r>
              <a:rPr lang="en-US" dirty="0"/>
              <a:t>Details matter. Material choices and design details are important</a:t>
            </a:r>
          </a:p>
          <a:p>
            <a:pPr marL="571500" indent="-571500">
              <a:buFont typeface="Arial" panose="020B0604020202020204" pitchFamily="34" charset="0"/>
              <a:buChar char="•"/>
            </a:pPr>
            <a:r>
              <a:rPr lang="en-US" dirty="0"/>
              <a:t>Early consultation with VDHP is welcome!</a:t>
            </a:r>
          </a:p>
        </p:txBody>
      </p:sp>
    </p:spTree>
    <p:extLst>
      <p:ext uri="{BB962C8B-B14F-4D97-AF65-F5344CB8AC3E}">
        <p14:creationId xmlns:p14="http://schemas.microsoft.com/office/powerpoint/2010/main" val="239814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CB84A-3584-DDC3-28CE-E6FC77F71DE0}"/>
              </a:ext>
            </a:extLst>
          </p:cNvPr>
          <p:cNvSpPr txBox="1">
            <a:spLocks/>
          </p:cNvSpPr>
          <p:nvPr/>
        </p:nvSpPr>
        <p:spPr>
          <a:xfrm>
            <a:off x="4810125" y="657225"/>
            <a:ext cx="7381875" cy="51206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Clarence </a:t>
            </a:r>
            <a:r>
              <a:rPr lang="en-US" b="1" dirty="0" err="1"/>
              <a:t>Dwinell</a:t>
            </a:r>
            <a:r>
              <a:rPr lang="en-US" b="1" dirty="0"/>
              <a:t> Store</a:t>
            </a:r>
          </a:p>
          <a:p>
            <a:r>
              <a:rPr lang="en-US" b="1" dirty="0"/>
              <a:t>East Calais</a:t>
            </a:r>
          </a:p>
          <a:p>
            <a:endParaRPr lang="en-US" sz="1000" dirty="0"/>
          </a:p>
          <a:p>
            <a:r>
              <a:rPr lang="en-US" dirty="0"/>
              <a:t>Constructed c. 1850</a:t>
            </a:r>
          </a:p>
          <a:p>
            <a:endParaRPr lang="en-US" sz="1000" i="1" dirty="0"/>
          </a:p>
          <a:p>
            <a:r>
              <a:rPr lang="en-US" dirty="0"/>
              <a:t>Character Defining Features: Vernacular Greek Revival details, two-story porch with chamfered posts, storefront windows, three-bay layout, wood strip flooring and beadboard finishes</a:t>
            </a:r>
          </a:p>
        </p:txBody>
      </p:sp>
      <p:pic>
        <p:nvPicPr>
          <p:cNvPr id="3" name="Picture 2">
            <a:extLst>
              <a:ext uri="{FF2B5EF4-FFF2-40B4-BE49-F238E27FC236}">
                <a16:creationId xmlns:a16="http://schemas.microsoft.com/office/drawing/2014/main" id="{93A7A6C7-D62B-AAF8-E43B-909125FC65EA}"/>
              </a:ext>
            </a:extLst>
          </p:cNvPr>
          <p:cNvPicPr>
            <a:picLocks noChangeAspect="1"/>
          </p:cNvPicPr>
          <p:nvPr/>
        </p:nvPicPr>
        <p:blipFill>
          <a:blip r:embed="rId3"/>
          <a:stretch>
            <a:fillRect/>
          </a:stretch>
        </p:blipFill>
        <p:spPr>
          <a:xfrm>
            <a:off x="0" y="1066800"/>
            <a:ext cx="4572000" cy="4572000"/>
          </a:xfrm>
          <a:prstGeom prst="rect">
            <a:avLst/>
          </a:prstGeom>
        </p:spPr>
      </p:pic>
    </p:spTree>
    <p:extLst>
      <p:ext uri="{BB962C8B-B14F-4D97-AF65-F5344CB8AC3E}">
        <p14:creationId xmlns:p14="http://schemas.microsoft.com/office/powerpoint/2010/main" val="104303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F1E0BF4-673C-C9F6-E9EC-7D24CC727F0A}"/>
              </a:ext>
            </a:extLst>
          </p:cNvPr>
          <p:cNvSpPr txBox="1">
            <a:spLocks/>
          </p:cNvSpPr>
          <p:nvPr/>
        </p:nvSpPr>
        <p:spPr>
          <a:xfrm>
            <a:off x="4819650" y="868680"/>
            <a:ext cx="7075170" cy="51206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Considerations:</a:t>
            </a:r>
          </a:p>
          <a:p>
            <a:pPr marL="571500" indent="-571500">
              <a:buFont typeface="Arial" panose="020B0604020202020204" pitchFamily="34" charset="0"/>
              <a:buChar char="•"/>
            </a:pPr>
            <a:r>
              <a:rPr lang="en-US" dirty="0"/>
              <a:t>Sloping site </a:t>
            </a:r>
          </a:p>
          <a:p>
            <a:pPr marL="571500" indent="-571500">
              <a:buFont typeface="Arial" panose="020B0604020202020204" pitchFamily="34" charset="0"/>
              <a:buChar char="•"/>
            </a:pPr>
            <a:r>
              <a:rPr lang="en-US" dirty="0"/>
              <a:t>Elevation change between grade and ground floor</a:t>
            </a:r>
          </a:p>
          <a:p>
            <a:pPr marL="571500" indent="-571500">
              <a:buFont typeface="Arial" panose="020B0604020202020204" pitchFamily="34" charset="0"/>
              <a:buChar char="•"/>
            </a:pPr>
            <a:r>
              <a:rPr lang="en-US" dirty="0"/>
              <a:t>Parking</a:t>
            </a:r>
          </a:p>
          <a:p>
            <a:pPr marL="571500" indent="-571500">
              <a:buFont typeface="Arial" panose="020B0604020202020204" pitchFamily="34" charset="0"/>
              <a:buChar char="•"/>
            </a:pPr>
            <a:r>
              <a:rPr lang="en-US" dirty="0"/>
              <a:t>Previous alterations</a:t>
            </a:r>
          </a:p>
          <a:p>
            <a:pPr marL="571500" indent="-571500">
              <a:buFont typeface="Arial" panose="020B0604020202020204" pitchFamily="34" charset="0"/>
              <a:buChar char="•"/>
            </a:pPr>
            <a:r>
              <a:rPr lang="en-US" dirty="0"/>
              <a:t>Weather </a:t>
            </a:r>
          </a:p>
          <a:p>
            <a:pPr marL="571500" indent="-571500">
              <a:buFont typeface="Arial" panose="020B0604020202020204" pitchFamily="34" charset="0"/>
              <a:buChar char="•"/>
            </a:pPr>
            <a:r>
              <a:rPr lang="en-US" dirty="0"/>
              <a:t>Materials</a:t>
            </a:r>
          </a:p>
        </p:txBody>
      </p:sp>
      <p:pic>
        <p:nvPicPr>
          <p:cNvPr id="7" name="Picture 6">
            <a:extLst>
              <a:ext uri="{FF2B5EF4-FFF2-40B4-BE49-F238E27FC236}">
                <a16:creationId xmlns:a16="http://schemas.microsoft.com/office/drawing/2014/main" id="{A58EC944-847E-2E97-517D-703F8C3C1562}"/>
              </a:ext>
            </a:extLst>
          </p:cNvPr>
          <p:cNvPicPr>
            <a:picLocks noChangeAspect="1"/>
          </p:cNvPicPr>
          <p:nvPr/>
        </p:nvPicPr>
        <p:blipFill>
          <a:blip r:embed="rId3"/>
          <a:stretch>
            <a:fillRect/>
          </a:stretch>
        </p:blipFill>
        <p:spPr>
          <a:xfrm>
            <a:off x="0" y="3061822"/>
            <a:ext cx="4572000" cy="2927498"/>
          </a:xfrm>
          <a:prstGeom prst="rect">
            <a:avLst/>
          </a:prstGeom>
        </p:spPr>
      </p:pic>
      <p:pic>
        <p:nvPicPr>
          <p:cNvPr id="8" name="Picture 7">
            <a:extLst>
              <a:ext uri="{FF2B5EF4-FFF2-40B4-BE49-F238E27FC236}">
                <a16:creationId xmlns:a16="http://schemas.microsoft.com/office/drawing/2014/main" id="{5701012C-C071-ED96-57CB-5C9A7B91A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72000" cy="2952911"/>
          </a:xfrm>
          <a:prstGeom prst="rect">
            <a:avLst/>
          </a:prstGeom>
          <a:ln>
            <a:solidFill>
              <a:schemeClr val="tx1"/>
            </a:solidFill>
          </a:ln>
        </p:spPr>
      </p:pic>
    </p:spTree>
    <p:extLst>
      <p:ext uri="{BB962C8B-B14F-4D97-AF65-F5344CB8AC3E}">
        <p14:creationId xmlns:p14="http://schemas.microsoft.com/office/powerpoint/2010/main" val="395590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725461-66D7-D6F0-D4AF-5EA2DEB98E67}"/>
              </a:ext>
            </a:extLst>
          </p:cNvPr>
          <p:cNvSpPr txBox="1">
            <a:spLocks/>
          </p:cNvSpPr>
          <p:nvPr/>
        </p:nvSpPr>
        <p:spPr>
          <a:xfrm>
            <a:off x="171450" y="581025"/>
            <a:ext cx="6675120" cy="1114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Approved Design</a:t>
            </a:r>
            <a:endParaRPr lang="en-US" b="1" dirty="0"/>
          </a:p>
        </p:txBody>
      </p:sp>
      <p:pic>
        <p:nvPicPr>
          <p:cNvPr id="3" name="Picture 2">
            <a:extLst>
              <a:ext uri="{FF2B5EF4-FFF2-40B4-BE49-F238E27FC236}">
                <a16:creationId xmlns:a16="http://schemas.microsoft.com/office/drawing/2014/main" id="{FEEE6FCD-8D6E-43D6-C122-EEF6688AC2DD}"/>
              </a:ext>
            </a:extLst>
          </p:cNvPr>
          <p:cNvPicPr>
            <a:picLocks noChangeAspect="1"/>
          </p:cNvPicPr>
          <p:nvPr/>
        </p:nvPicPr>
        <p:blipFill rotWithShape="1">
          <a:blip r:embed="rId3">
            <a:extLst>
              <a:ext uri="{28A0092B-C50C-407E-A947-70E740481C1C}">
                <a14:useLocalDpi xmlns:a14="http://schemas.microsoft.com/office/drawing/2010/main" val="0"/>
              </a:ext>
            </a:extLst>
          </a:blip>
          <a:srcRect t="6250" r="13216"/>
          <a:stretch/>
        </p:blipFill>
        <p:spPr>
          <a:xfrm>
            <a:off x="240363" y="1762125"/>
            <a:ext cx="5929484" cy="4114800"/>
          </a:xfrm>
          <a:prstGeom prst="rect">
            <a:avLst/>
          </a:prstGeom>
        </p:spPr>
      </p:pic>
      <p:pic>
        <p:nvPicPr>
          <p:cNvPr id="4" name="Picture 3" descr="A building with a parking lot&#10;&#10;Description automatically generated">
            <a:extLst>
              <a:ext uri="{FF2B5EF4-FFF2-40B4-BE49-F238E27FC236}">
                <a16:creationId xmlns:a16="http://schemas.microsoft.com/office/drawing/2014/main" id="{0D5FECF3-A6B9-A4DA-AC6D-C6955948F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1400175"/>
            <a:ext cx="5486400" cy="4114800"/>
          </a:xfrm>
          <a:prstGeom prst="rect">
            <a:avLst/>
          </a:prstGeom>
        </p:spPr>
      </p:pic>
    </p:spTree>
    <p:extLst>
      <p:ext uri="{BB962C8B-B14F-4D97-AF65-F5344CB8AC3E}">
        <p14:creationId xmlns:p14="http://schemas.microsoft.com/office/powerpoint/2010/main" val="20394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B0135-87BE-ACC4-CE98-2D6BD6AAAD0D}"/>
              </a:ext>
            </a:extLst>
          </p:cNvPr>
          <p:cNvSpPr txBox="1">
            <a:spLocks/>
          </p:cNvSpPr>
          <p:nvPr/>
        </p:nvSpPr>
        <p:spPr>
          <a:xfrm>
            <a:off x="180975" y="523875"/>
            <a:ext cx="6675120" cy="1114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Railing Detail</a:t>
            </a:r>
            <a:endParaRPr lang="en-US" b="1" dirty="0"/>
          </a:p>
        </p:txBody>
      </p:sp>
      <p:pic>
        <p:nvPicPr>
          <p:cNvPr id="3" name="Picture 2">
            <a:extLst>
              <a:ext uri="{FF2B5EF4-FFF2-40B4-BE49-F238E27FC236}">
                <a16:creationId xmlns:a16="http://schemas.microsoft.com/office/drawing/2014/main" id="{F5533AEC-26A1-A05E-D6A5-6A9338A2890D}"/>
              </a:ext>
            </a:extLst>
          </p:cNvPr>
          <p:cNvPicPr>
            <a:picLocks noChangeAspect="1"/>
          </p:cNvPicPr>
          <p:nvPr/>
        </p:nvPicPr>
        <p:blipFill rotWithShape="1">
          <a:blip r:embed="rId3">
            <a:extLst>
              <a:ext uri="{28A0092B-C50C-407E-A947-70E740481C1C}">
                <a14:useLocalDpi xmlns:a14="http://schemas.microsoft.com/office/drawing/2010/main" val="0"/>
              </a:ext>
            </a:extLst>
          </a:blip>
          <a:srcRect r="14120"/>
          <a:stretch/>
        </p:blipFill>
        <p:spPr>
          <a:xfrm>
            <a:off x="180975" y="1476375"/>
            <a:ext cx="6202945" cy="4572000"/>
          </a:xfrm>
          <a:prstGeom prst="rect">
            <a:avLst/>
          </a:prstGeom>
        </p:spPr>
      </p:pic>
      <p:pic>
        <p:nvPicPr>
          <p:cNvPr id="4" name="Picture 3" descr="A building with a parking lot&#10;&#10;Description automatically generated">
            <a:extLst>
              <a:ext uri="{FF2B5EF4-FFF2-40B4-BE49-F238E27FC236}">
                <a16:creationId xmlns:a16="http://schemas.microsoft.com/office/drawing/2014/main" id="{C5D46B5B-03FD-C478-6646-98F872E36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675" y="1638300"/>
            <a:ext cx="5486400" cy="4114800"/>
          </a:xfrm>
          <a:prstGeom prst="rect">
            <a:avLst/>
          </a:prstGeom>
        </p:spPr>
      </p:pic>
    </p:spTree>
    <p:extLst>
      <p:ext uri="{BB962C8B-B14F-4D97-AF65-F5344CB8AC3E}">
        <p14:creationId xmlns:p14="http://schemas.microsoft.com/office/powerpoint/2010/main" val="244215363"/>
      </p:ext>
    </p:extLst>
  </p:cSld>
  <p:clrMapOvr>
    <a:masterClrMapping/>
  </p:clrMapOvr>
</p:sld>
</file>

<file path=ppt/theme/theme1.xml><?xml version="1.0" encoding="utf-8"?>
<a:theme xmlns:a="http://schemas.openxmlformats.org/drawingml/2006/main" name="State of Vermont Presentation Template">
  <a:themeElements>
    <a:clrScheme name="ACCD">
      <a:dk1>
        <a:srgbClr val="54565A"/>
      </a:dk1>
      <a:lt1>
        <a:srgbClr val="FFFFFF"/>
      </a:lt1>
      <a:dk2>
        <a:srgbClr val="54565A"/>
      </a:dk2>
      <a:lt2>
        <a:srgbClr val="FFFFFF"/>
      </a:lt2>
      <a:accent1>
        <a:srgbClr val="56A054"/>
      </a:accent1>
      <a:accent2>
        <a:srgbClr val="174A7C"/>
      </a:accent2>
      <a:accent3>
        <a:srgbClr val="B85423"/>
      </a:accent3>
      <a:accent4>
        <a:srgbClr val="8D0E57"/>
      </a:accent4>
      <a:accent5>
        <a:srgbClr val="007935"/>
      </a:accent5>
      <a:accent6>
        <a:srgbClr val="A7998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6566</TotalTime>
  <Words>2954</Words>
  <Application>Microsoft Office PowerPoint</Application>
  <PresentationFormat>Widescreen</PresentationFormat>
  <Paragraphs>128</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Poppins</vt:lpstr>
      <vt:lpstr>State of Vermont Presentation Template</vt:lpstr>
      <vt:lpstr>Meeting the Americans with Disabilities Act (ADA) in Historic Buildings</vt:lpstr>
      <vt:lpstr>ADA and Historic Buildings</vt:lpstr>
      <vt:lpstr>Consultation</vt:lpstr>
      <vt:lpstr>Compliance is the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2023ADATrainingPresentation</dc:title>
  <dc:creator>Caitlin.Corkins@vermont.gov</dc:creator>
  <cp:lastModifiedBy>Rachel Shields Ebersole</cp:lastModifiedBy>
  <cp:revision>39</cp:revision>
  <dcterms:created xsi:type="dcterms:W3CDTF">2022-12-15T14:43:04Z</dcterms:created>
  <dcterms:modified xsi:type="dcterms:W3CDTF">2023-12-06T19:18:20Z</dcterms:modified>
</cp:coreProperties>
</file>