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4"/>
    <p:sldMasterId id="2147483852" r:id="rId5"/>
    <p:sldMasterId id="2147483864" r:id="rId6"/>
  </p:sldMasterIdLst>
  <p:notesMasterIdLst>
    <p:notesMasterId r:id="rId14"/>
  </p:notesMasterIdLst>
  <p:sldIdLst>
    <p:sldId id="322" r:id="rId7"/>
    <p:sldId id="326" r:id="rId8"/>
    <p:sldId id="340" r:id="rId9"/>
    <p:sldId id="335" r:id="rId10"/>
    <p:sldId id="257" r:id="rId11"/>
    <p:sldId id="265" r:id="rId12"/>
    <p:sldId id="382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6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F2EA09-08E0-4103-842B-FE72889030C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4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 13">
            <a:extLst>
              <a:ext uri="{FF2B5EF4-FFF2-40B4-BE49-F238E27FC236}">
                <a16:creationId xmlns:a16="http://schemas.microsoft.com/office/drawing/2014/main" id="{A4276B3F-34C6-0A19-6E92-3E337531AF04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DADFC8-BC6B-038D-2DC6-7F56311C1671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719874-7630-F600-2D24-8A1F5E97B880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9F6681A-4448-043E-A7B6-547D8AC28102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81B5CD-BDDB-0756-0860-3B49E61E8B3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F697939-B168-1600-67DF-1DBA706A54A1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0E73750-0452-02B3-B3BC-D42DE2A04671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02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230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97357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4796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39341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6620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6449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80917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81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58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2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86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02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36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75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03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14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64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34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DFCCC9-57E3-E2F3-5F1C-D8BC5939FF88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42BF202B-4868-B724-B848-BF9D718A1A8C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6FFE19-3CFB-4FA3-E579-A1106ACBC753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240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82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2383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814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28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137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7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0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0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7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8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788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944A-CE2E-4EFE-AF5F-28607BD0C1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56A5-D62E-4562-8C02-1B9DA7E86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707722-A994-44D3-BAC0-B0613F33B35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4AD3B-35F0-42F1-A99A-F322B355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5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checklist.org/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ccess-board.gov/adaag/html/adaag.htm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vcil.org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ada.gov/" TargetMode="External"/><Relationship Id="rId5" Type="http://schemas.openxmlformats.org/officeDocument/2006/relationships/hyperlink" Target="http://askjan.org/links/adalinks.htm#III" TargetMode="External"/><Relationship Id="rId4" Type="http://schemas.openxmlformats.org/officeDocument/2006/relationships/hyperlink" Target="http://www.adachecklis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englandada.org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hyperlink" Target="http://www.vcil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7040E8-50EA-2DD7-B2FD-03B7A5A76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Achieving access is an on-going process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Not something that you do and you’re done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Priority 1 -</a:t>
            </a:r>
            <a:r>
              <a:rPr lang="en-US" dirty="0"/>
              <a:t> Parking, accessible approach &amp; entrance</a:t>
            </a:r>
          </a:p>
          <a:p>
            <a:pPr marL="109728" indent="0">
              <a:buNone/>
            </a:pPr>
            <a:r>
              <a:rPr lang="en-US" b="1" dirty="0"/>
              <a:t>Priority 2 </a:t>
            </a:r>
            <a:r>
              <a:rPr lang="en-US" dirty="0"/>
              <a:t>- Access to goods &amp; services</a:t>
            </a:r>
          </a:p>
          <a:p>
            <a:pPr marL="109728" indent="0">
              <a:buNone/>
            </a:pPr>
            <a:r>
              <a:rPr lang="en-US" b="1" dirty="0"/>
              <a:t>Priority 3</a:t>
            </a:r>
            <a:r>
              <a:rPr lang="en-US" dirty="0"/>
              <a:t> - Toilet Rooms</a:t>
            </a:r>
          </a:p>
          <a:p>
            <a:pPr marL="109728" indent="0">
              <a:buNone/>
            </a:pPr>
            <a:r>
              <a:rPr lang="en-US" b="1" dirty="0"/>
              <a:t>Priority 4 – </a:t>
            </a:r>
            <a:r>
              <a:rPr lang="en-US" dirty="0"/>
              <a:t>Other items such as water fountains and public telephones</a:t>
            </a:r>
            <a:endParaRPr lang="en-US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D6ABB6-8E83-4401-A96A-ECB2B458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YIKES! – Where do I start?</a:t>
            </a:r>
          </a:p>
        </p:txBody>
      </p:sp>
    </p:spTree>
    <p:extLst>
      <p:ext uri="{BB962C8B-B14F-4D97-AF65-F5344CB8AC3E}">
        <p14:creationId xmlns:p14="http://schemas.microsoft.com/office/powerpoint/2010/main" val="258134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7040E8-50EA-2DD7-B2FD-03B7A5A76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/>
              <a:t>Places of Public Accommodation are not </a:t>
            </a:r>
            <a:r>
              <a:rPr lang="en-US" i="1" dirty="0"/>
              <a:t>required</a:t>
            </a:r>
            <a:r>
              <a:rPr lang="en-US" dirty="0"/>
              <a:t> to do a self evaluation and transition plan – </a:t>
            </a:r>
            <a:r>
              <a:rPr lang="en-US" u="sng" dirty="0"/>
              <a:t>but it’s a good thing to do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Requires a Transition Plan where physical changes are necessary to achieve </a:t>
            </a:r>
            <a:r>
              <a:rPr lang="en-US" b="1" u="sng" dirty="0"/>
              <a:t>program access</a:t>
            </a:r>
            <a:r>
              <a:rPr lang="en-US" dirty="0"/>
              <a:t> (if 50 or more employees)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Use a checklist</a:t>
            </a:r>
          </a:p>
          <a:p>
            <a:pPr marL="109728" indent="0" algn="ctr">
              <a:buNone/>
            </a:pPr>
            <a:r>
              <a:rPr lang="en-US" dirty="0">
                <a:hlinkClick r:id="rId2"/>
              </a:rPr>
              <a:t>www.adachecklist.org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7CE06D-B11E-2D53-5FA9-30000AF0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 Evaluation &amp; Transition Plan</a:t>
            </a:r>
          </a:p>
        </p:txBody>
      </p:sp>
    </p:spTree>
    <p:extLst>
      <p:ext uri="{BB962C8B-B14F-4D97-AF65-F5344CB8AC3E}">
        <p14:creationId xmlns:p14="http://schemas.microsoft.com/office/powerpoint/2010/main" val="155701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room&#10;&#10;Description automatically generated">
            <a:extLst>
              <a:ext uri="{FF2B5EF4-FFF2-40B4-BE49-F238E27FC236}">
                <a16:creationId xmlns:a16="http://schemas.microsoft.com/office/drawing/2014/main" id="{D5B64C2F-6D68-A4A2-CB49-816B991D3B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3" t="38159" r="864" b="613"/>
          <a:stretch/>
        </p:blipFill>
        <p:spPr>
          <a:xfrm>
            <a:off x="0" y="3280"/>
            <a:ext cx="12186252" cy="59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9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7A43A8-468C-4DE4-A834-EFB745BFD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Transition Plan – documents the results of the Self Evaluation</a:t>
            </a:r>
          </a:p>
          <a:p>
            <a:r>
              <a:rPr lang="en-US" dirty="0"/>
              <a:t>The plan should detail how and when barriers are to be removed with a specific timeline and who is responsible</a:t>
            </a:r>
          </a:p>
          <a:p>
            <a:r>
              <a:rPr lang="en-US" dirty="0"/>
              <a:t>Some things you may be able to do immediately, others will take longer – years- if it involves complete renovations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b="1" dirty="0"/>
              <a:t>This document shows your ‘good faith’ effort to come into compliance with the ADA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A92FD3-0A54-4B07-9FC8-4FABC89C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 Plan</a:t>
            </a:r>
          </a:p>
        </p:txBody>
      </p:sp>
    </p:spTree>
    <p:extLst>
      <p:ext uri="{BB962C8B-B14F-4D97-AF65-F5344CB8AC3E}">
        <p14:creationId xmlns:p14="http://schemas.microsoft.com/office/powerpoint/2010/main" val="183189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Resources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hlinkClick r:id="rId2"/>
              </a:rPr>
              <a:t>www.VCIL.org</a:t>
            </a:r>
            <a:endParaRPr lang="en-US" altLang="en-US" dirty="0"/>
          </a:p>
          <a:p>
            <a:r>
              <a:rPr lang="en-US" altLang="en-US" dirty="0">
                <a:hlinkClick r:id="rId3"/>
              </a:rPr>
              <a:t>www.access-board.gov/adaag/html/adaag.htm</a:t>
            </a:r>
            <a:endParaRPr lang="en-US" altLang="en-US" dirty="0"/>
          </a:p>
          <a:p>
            <a:r>
              <a:rPr lang="en-US" altLang="en-US" dirty="0">
                <a:hlinkClick r:id="rId4"/>
              </a:rPr>
              <a:t>www.adachecklist.org</a:t>
            </a:r>
            <a:endParaRPr lang="en-US" altLang="en-US" dirty="0"/>
          </a:p>
          <a:p>
            <a:pPr marL="228600" lvl="1">
              <a:spcBef>
                <a:spcPts val="1000"/>
              </a:spcBef>
            </a:pPr>
            <a:r>
              <a:rPr lang="en-US" altLang="en-US" sz="2800" dirty="0">
                <a:solidFill>
                  <a:srgbClr val="002C5F"/>
                </a:solidFill>
                <a:cs typeface="Arial" panose="020B0604020202020204" pitchFamily="34" charset="0"/>
              </a:rPr>
              <a:t> </a:t>
            </a:r>
            <a:r>
              <a:rPr lang="en-US" altLang="en-US" sz="2800" dirty="0">
                <a:solidFill>
                  <a:srgbClr val="6C6C6C"/>
                </a:solidFill>
                <a:cs typeface="Arial" panose="020B0604020202020204" pitchFamily="34" charset="0"/>
                <a:hlinkClick r:id="rId5"/>
              </a:rPr>
              <a:t>http://AskJAN.org/links/adalinks.htm#III</a:t>
            </a:r>
            <a:endParaRPr lang="en-US" altLang="en-US" sz="2800" dirty="0">
              <a:solidFill>
                <a:srgbClr val="6C6C6C"/>
              </a:solidFill>
              <a:cs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altLang="en-US" sz="2800" dirty="0">
                <a:hlinkClick r:id="rId6"/>
              </a:rPr>
              <a:t>www.ada</a:t>
            </a:r>
            <a:r>
              <a:rPr lang="en-US" altLang="en-US" sz="2800">
                <a:hlinkClick r:id="rId6"/>
              </a:rPr>
              <a:t>.gov</a:t>
            </a:r>
            <a:r>
              <a:rPr lang="en-US" altLang="en-US" sz="2800"/>
              <a:t> </a:t>
            </a:r>
            <a:endParaRPr lang="en-US" altLang="en-US" sz="2800" dirty="0"/>
          </a:p>
          <a:p>
            <a:pPr marL="228600" lvl="1">
              <a:spcBef>
                <a:spcPts val="1000"/>
              </a:spcBef>
            </a:pPr>
            <a:endParaRPr lang="en-US" altLang="en-US" sz="2800" dirty="0">
              <a:solidFill>
                <a:srgbClr val="6C6C6C"/>
              </a:solidFill>
              <a:cs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en-US" altLang="en-US" sz="2800" dirty="0">
              <a:solidFill>
                <a:srgbClr val="6C6C6C"/>
              </a:solidFill>
              <a:cs typeface="Arial" panose="020B0604020202020204" pitchFamily="34" charset="0"/>
            </a:endParaRPr>
          </a:p>
          <a:p>
            <a:endParaRPr lang="en-US" altLang="en-US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en-US" sz="2800" dirty="0">
                <a:solidFill>
                  <a:srgbClr val="002C5F"/>
                </a:solidFill>
                <a:cs typeface="Arial" panose="020B0604020202020204" pitchFamily="34" charset="0"/>
              </a:rPr>
              <a:t> </a:t>
            </a:r>
            <a:endParaRPr lang="en-US" altLang="en-US" sz="2800" dirty="0">
              <a:solidFill>
                <a:srgbClr val="6C6C6C"/>
              </a:solidFill>
              <a:cs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en-US" altLang="en-US" sz="2800" dirty="0">
              <a:solidFill>
                <a:srgbClr val="002C5F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dirty="0"/>
              <a:t>     </a:t>
            </a:r>
          </a:p>
        </p:txBody>
      </p:sp>
      <p:pic>
        <p:nvPicPr>
          <p:cNvPr id="30726" name="Picture 6" descr="vcil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56261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OHarrison\Pictures\new ada door logo final with ihcd.png">
            <a:extLst>
              <a:ext uri="{FF2B5EF4-FFF2-40B4-BE49-F238E27FC236}">
                <a16:creationId xmlns:a16="http://schemas.microsoft.com/office/drawing/2014/main" id="{7B65A2B1-830D-437B-9D44-D76F0095AB9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" y="5267740"/>
            <a:ext cx="2375452" cy="1425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75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1354754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England ADA Center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800-949-4232 voice/TTY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www.NewEnglandADA.org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Vermont Center for Independent Living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East State Street, Montpelier, VT 05602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800-639-1522 voice/TTY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www.vcil.org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Mike Charron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mcharron@vcil.org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981200" y="6248400"/>
            <a:ext cx="838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143000"/>
            <a:ext cx="3585210" cy="271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vcil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1" y="3276600"/>
            <a:ext cx="1422575" cy="111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3749"/>
          <a:stretch/>
        </p:blipFill>
        <p:spPr>
          <a:xfrm>
            <a:off x="8382001" y="4038601"/>
            <a:ext cx="1880235" cy="246703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Vermont ADA Tech Assistance</a:t>
            </a:r>
          </a:p>
        </p:txBody>
      </p:sp>
    </p:spTree>
    <p:extLst>
      <p:ext uri="{BB962C8B-B14F-4D97-AF65-F5344CB8AC3E}">
        <p14:creationId xmlns:p14="http://schemas.microsoft.com/office/powerpoint/2010/main" val="10908101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Knowledge Bites:</a:t>
            </a:r>
            <a:br>
              <a:rPr lang="en-US" sz="5000" dirty="0"/>
            </a:br>
            <a:r>
              <a:rPr lang="en-US" sz="5000" dirty="0"/>
              <a:t>Accessibility Upgrades in Community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70287"/>
            <a:ext cx="8596668" cy="18710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500" dirty="0"/>
              <a:t>Presented by the Southern Vermont Economy Project, a program of BDCC &amp; </a:t>
            </a:r>
            <a:r>
              <a:rPr lang="en-US" sz="1500" dirty="0" err="1"/>
              <a:t>SeVEDS</a:t>
            </a:r>
            <a:endParaRPr lang="en-US" sz="15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500" dirty="0"/>
              <a:t>Funded in part by USDA Rural Development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500" dirty="0"/>
          </a:p>
        </p:txBody>
      </p:sp>
      <p:pic>
        <p:nvPicPr>
          <p:cNvPr id="1026" name="Picture 2" descr="USDA logo">
            <a:extLst>
              <a:ext uri="{FF2B5EF4-FFF2-40B4-BE49-F238E27FC236}">
                <a16:creationId xmlns:a16="http://schemas.microsoft.com/office/drawing/2014/main" id="{12621040-AB88-FF96-20BE-F9216CFAD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9427" y="4886227"/>
            <a:ext cx="1971773" cy="197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96B8B15-4C13-35B2-59B5-18FF091BA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840" y="5080195"/>
            <a:ext cx="2474844" cy="961167"/>
          </a:xfrm>
          <a:prstGeom prst="rect">
            <a:avLst/>
          </a:prstGeom>
        </p:spPr>
      </p:pic>
      <p:pic>
        <p:nvPicPr>
          <p:cNvPr id="11" name="Picture 1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4269BBC-2B49-0690-7B87-46541FCB4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721" y="5134118"/>
            <a:ext cx="2892376" cy="9380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88D4A7-604C-A0A1-D702-4D32392B3730}"/>
              </a:ext>
            </a:extLst>
          </p:cNvPr>
          <p:cNvSpPr txBox="1"/>
          <p:nvPr/>
        </p:nvSpPr>
        <p:spPr>
          <a:xfrm>
            <a:off x="677334" y="2649901"/>
            <a:ext cx="6157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Peter </a:t>
            </a:r>
            <a:r>
              <a:rPr lang="en-US" dirty="0" err="1"/>
              <a:t>Johnke</a:t>
            </a:r>
            <a:r>
              <a:rPr lang="en-US" dirty="0"/>
              <a:t>, Vermont Center for Independent Living</a:t>
            </a:r>
          </a:p>
          <a:p>
            <a:r>
              <a:rPr lang="en-US" dirty="0"/>
              <a:t>Caitlin </a:t>
            </a:r>
            <a:r>
              <a:rPr lang="en-US" dirty="0" err="1"/>
              <a:t>Corkins</a:t>
            </a:r>
            <a:r>
              <a:rPr lang="en-US" dirty="0"/>
              <a:t>, Vermont Division for Historic Preservation</a:t>
            </a:r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1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7E9C9ED-E63B-4498-B87C-73BB089DC585}" vid="{E2854EA9-786A-45A9-B210-BFCEFA072A9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328</Words>
  <Application>Microsoft Office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Verdana</vt:lpstr>
      <vt:lpstr>Wingdings 2</vt:lpstr>
      <vt:lpstr>Wingdings 3</vt:lpstr>
      <vt:lpstr>Facet</vt:lpstr>
      <vt:lpstr>Office Theme</vt:lpstr>
      <vt:lpstr>Theme1</vt:lpstr>
      <vt:lpstr>YIKES! – Where do I start?</vt:lpstr>
      <vt:lpstr>Self Evaluation &amp; Transition Plan</vt:lpstr>
      <vt:lpstr>PowerPoint Presentation</vt:lpstr>
      <vt:lpstr>Transition Plan</vt:lpstr>
      <vt:lpstr>Resources </vt:lpstr>
      <vt:lpstr>Vermont ADA Tech Assistance</vt:lpstr>
      <vt:lpstr>Knowledge Bites: Accessibility Upgrades in Community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Bites: Accessibility Upgrades in Community Projects</dc:title>
  <dc:creator>Rachel</dc:creator>
  <cp:lastModifiedBy>Rachel Shields Ebersole</cp:lastModifiedBy>
  <cp:revision>4</cp:revision>
  <dcterms:created xsi:type="dcterms:W3CDTF">2023-12-05T14:44:50Z</dcterms:created>
  <dcterms:modified xsi:type="dcterms:W3CDTF">2023-12-06T19:17:28Z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