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86" r:id="rId5"/>
    <p:sldId id="295" r:id="rId6"/>
    <p:sldId id="296" r:id="rId7"/>
    <p:sldId id="287" r:id="rId8"/>
    <p:sldId id="260" r:id="rId9"/>
    <p:sldId id="298" r:id="rId10"/>
    <p:sldId id="293" r:id="rId11"/>
    <p:sldId id="288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734"/>
    <a:srgbClr val="FFC400"/>
    <a:srgbClr val="FFD100"/>
    <a:srgbClr val="006B51"/>
    <a:srgbClr val="4195D1"/>
    <a:srgbClr val="72B0E0"/>
    <a:srgbClr val="367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02936-4033-423F-AC7A-F3264038803A}" v="690" dt="2026-02-26T19:23:47.782"/>
    <p1510:client id="{700C9538-AC16-FDDE-2D14-15C8688F940E}" v="20" dt="2026-02-26T19:35:00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75"/>
  </p:normalViewPr>
  <p:slideViewPr>
    <p:cSldViewPr snapToGrid="0">
      <p:cViewPr varScale="1">
        <p:scale>
          <a:sx n="119" d="100"/>
          <a:sy n="119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FEC3F-CA95-774B-A084-8513D32CF312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1B3BD-97C9-6447-9D2B-E183E22BC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This text is boring.  Feel free to change it.  The logo is kind of bleeding, too.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472FC-8A62-6744-9B0B-2E84A4C27B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5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a picture of Community Schools here.  No 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55EF4-B437-5E4C-A4FE-F2E79ED2B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2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Mesonet</a:t>
            </a:r>
            <a:r>
              <a:rPr lang="en-US"/>
              <a:t> picture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55EF4-B437-5E4C-A4FE-F2E79ED2B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5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collage of summer intern pictures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1B3BD-97C9-6447-9D2B-E183E22BC5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Data Collaborative slide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55EF4-B437-5E4C-A4FE-F2E79ED2B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1708A8B4-B8CB-E276-4D3B-3C043C31F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5A18F0-FC8F-95A3-9A8D-90030BA79E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3060F00-57CF-9E7F-120E-C2581F73A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83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882" y="1"/>
            <a:ext cx="12187063" cy="6857998"/>
          </a:xfrm>
          <a:prstGeom prst="rect">
            <a:avLst/>
          </a:prstGeom>
        </p:spPr>
      </p:pic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9" y="6152528"/>
            <a:ext cx="1274766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9AE9F02-96E0-A04B-CFA7-D38B50B26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275" y="171450"/>
            <a:ext cx="5165725" cy="56727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48CB17-E783-66E0-780D-59D5D39A5A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18800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882" y="1"/>
            <a:ext cx="12187063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945" y="6121747"/>
            <a:ext cx="1698423" cy="429376"/>
          </a:xfrm>
          <a:prstGeom prst="rect">
            <a:avLst/>
          </a:prstGeom>
        </p:spPr>
      </p:pic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9AE9F02-96E0-A04B-CFA7-D38B50B267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275" y="171450"/>
            <a:ext cx="5165725" cy="56727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4C8F0D7-5E83-909E-4402-925EBD5FFE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224763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-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D2CFC7-F21C-E068-FACC-F3E8C2AC6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882" y="1"/>
            <a:ext cx="12187063" cy="6857998"/>
          </a:xfrm>
          <a:prstGeom prst="rect">
            <a:avLst/>
          </a:prstGeom>
        </p:spPr>
      </p:pic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9" y="6152528"/>
            <a:ext cx="1274766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270AB25-6193-D7FE-77F3-3E67A400A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6275" y="171449"/>
            <a:ext cx="5165725" cy="33847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698B619-2A3A-0FE2-7AC2-7BAB298108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6276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8468787-B2AA-2E5B-1B41-69DB1C6DF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09137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30D3A8-E7DF-29AB-7626-150B9E893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348651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-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424B6B-6EA1-0826-F963-DE65D0A09C60}"/>
              </a:ext>
            </a:extLst>
          </p:cNvPr>
          <p:cNvSpPr/>
          <p:nvPr userDrawn="1"/>
        </p:nvSpPr>
        <p:spPr>
          <a:xfrm>
            <a:off x="-3882" y="-1"/>
            <a:ext cx="121870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CD39-2CF3-08F7-AAC3-407B83174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9" y="1"/>
            <a:ext cx="12187063" cy="685799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8B19AC2-B7C2-ADE2-10DB-341D4BFEB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945" y="6121747"/>
            <a:ext cx="1698423" cy="429376"/>
          </a:xfrm>
          <a:prstGeom prst="rect">
            <a:avLst/>
          </a:prstGeom>
        </p:spPr>
      </p:pic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270AB25-6193-D7FE-77F3-3E67A400A4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6275" y="171449"/>
            <a:ext cx="5165725" cy="33847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698B619-2A3A-0FE2-7AC2-7BAB298108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6276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8468787-B2AA-2E5B-1B41-69DB1C6DF1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09137" y="3556221"/>
            <a:ext cx="2584864" cy="22879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C9D6F0-A494-7697-828F-653B8AD328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30" y="1628779"/>
            <a:ext cx="6023258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95145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Tex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D878-325E-E13E-1E54-D128C9B75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bg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5D258AC-FA3F-A329-C929-C218C9280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0063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bg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58E088-937D-DB10-8677-BDC43DBB2E50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5D2242-DC62-B263-BECE-3ED661FB98E4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3F951-8E3E-6E66-C5D1-3372B6EF7B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2619883"/>
            <a:ext cx="5085664" cy="3323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190545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5D258AC-FA3F-A329-C929-C218C9280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0063" y="2271768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MG + Tex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D878-325E-E13E-1E54-D128C9B75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29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134BB87-AD1A-0F85-3894-83865AA66A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429" y="1876903"/>
            <a:ext cx="5099895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86CB49D-423C-F078-9058-14B85BDB1C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8288" y="1876903"/>
            <a:ext cx="5117440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2909AB-DFBE-863A-662A-3836CBB0D020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80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IMG +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27DC0B-667A-7C2A-A251-70BA5DB4E1C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CE99F-5379-46BE-69C4-261A964D565C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26AABD-C0A5-40CB-D6B9-D61E51C9A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0835297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29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6D079F8-8613-DBD5-AA65-9B780F23E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0063" y="4281632"/>
            <a:ext cx="5085664" cy="159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C0607B-2D5C-E2F6-0177-B066BF036C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0063" y="3839275"/>
            <a:ext cx="5085664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134BB87-AD1A-0F85-3894-83865AA66A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429" y="1876903"/>
            <a:ext cx="5099895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186CB49D-423C-F078-9058-14B85BDB1C6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8288" y="1876903"/>
            <a:ext cx="5117440" cy="1886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2909AB-DFBE-863A-662A-3836CBB0D020}"/>
              </a:ext>
            </a:extLst>
          </p:cNvPr>
          <p:cNvCxnSpPr>
            <a:cxnSpLocks/>
          </p:cNvCxnSpPr>
          <p:nvPr userDrawn="1"/>
        </p:nvCxnSpPr>
        <p:spPr>
          <a:xfrm>
            <a:off x="6045200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60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D878-325E-E13E-1E54-D128C9B75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bg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F57C96-C251-CDE5-D7AD-231AF6331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1701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bg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3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EF532F1-6C2D-02D6-B035-09B01ED322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4526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bg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</p:spTree>
    <p:extLst>
      <p:ext uri="{BB962C8B-B14F-4D97-AF65-F5344CB8AC3E}">
        <p14:creationId xmlns:p14="http://schemas.microsoft.com/office/powerpoint/2010/main" val="345726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5BC352-C1F2-5223-79A3-D1951D40320D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B49361-80AE-3695-3B7E-B660F898A78A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F86AFD-E447-F877-521E-A273D2C00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3ED1F2-4695-5735-E4D8-7069AF4DC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430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CF57C96-C251-CDE5-D7AD-231AF6331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1701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2619883"/>
            <a:ext cx="3222902" cy="332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1905455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3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EF532F1-6C2D-02D6-B035-09B01ED322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64526" y="2271768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 b="1" i="1">
                <a:solidFill>
                  <a:schemeClr val="tx1"/>
                </a:solidFill>
                <a:latin typeface="Lora SemiBold" pitchFamily="2" charset="7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Sub Line</a:t>
            </a:r>
          </a:p>
        </p:txBody>
      </p:sp>
    </p:spTree>
    <p:extLst>
      <p:ext uri="{BB962C8B-B14F-4D97-AF65-F5344CB8AC3E}">
        <p14:creationId xmlns:p14="http://schemas.microsoft.com/office/powerpoint/2010/main" val="418259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F0F341-E203-2453-86F4-AA75ACDBD1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E3FF0E-8BD7-B152-9E7A-09DAD3497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5" y="1"/>
            <a:ext cx="12187065" cy="68579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0E2E53-F98C-94D4-8878-D4A382893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Two-Line</a:t>
            </a:r>
            <a:br>
              <a:rPr lang="en-US"/>
            </a:br>
            <a:r>
              <a:rPr lang="en-US"/>
              <a:t>Presentation Title</a:t>
            </a:r>
          </a:p>
        </p:txBody>
      </p:sp>
      <p:pic>
        <p:nvPicPr>
          <p:cNvPr id="13" name="Picture 12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1119646F-3453-874F-B0E4-6B92EE0962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B2C0948-CB90-B0DC-F06D-B444CA538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6B5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584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MG + Tex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D878-325E-E13E-1E54-D128C9B75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72B0E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3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D08974C-9538-8A1A-2AC2-F7ED2BC3C9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0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560FF8A-CF37-CA43-0097-24AE491856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5195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30B08BD-8E51-9155-C70E-64190DB7C7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84257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38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IMG + 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73B932D-6ED8-EDE4-15F5-E32C52054725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E8DC6-AF10-3D74-7FCE-3F426094015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06D59B-69B8-F059-A18C-88A2D486F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5BCA301-BC06-3DD5-48A2-A0F9F6CA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699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B6D34C-01AA-92AA-1E8A-17F94D3F0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30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B3B74DB-87A9-4EE9-D3D8-C3BEFA6F0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430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1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EC0CAC-708A-B527-22D6-8428D475A90F}"/>
              </a:ext>
            </a:extLst>
          </p:cNvPr>
          <p:cNvCxnSpPr>
            <a:cxnSpLocks/>
          </p:cNvCxnSpPr>
          <p:nvPr userDrawn="1"/>
        </p:nvCxnSpPr>
        <p:spPr>
          <a:xfrm>
            <a:off x="4202113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03F658-7563-29DE-A3DE-2ECB4A7D7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16" name="Picture 15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325FEF2F-3648-E741-D693-B57893458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974A3C-B02D-FD3E-0C2A-66C14E773FD5}"/>
              </a:ext>
            </a:extLst>
          </p:cNvPr>
          <p:cNvCxnSpPr>
            <a:cxnSpLocks/>
          </p:cNvCxnSpPr>
          <p:nvPr userDrawn="1"/>
        </p:nvCxnSpPr>
        <p:spPr>
          <a:xfrm>
            <a:off x="8131176" y="1905455"/>
            <a:ext cx="0" cy="4010233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AC7ED03-825C-1943-083A-75729A445D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1701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6D0FB4-8EE6-E514-E4B2-2266CA22D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701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2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F79B29-AE05-3225-2AD1-7FC58B06F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4526" y="4226613"/>
            <a:ext cx="3222902" cy="1689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52EF80F-88C6-0F57-2E7B-71B731AB06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4526" y="3789461"/>
            <a:ext cx="3222902" cy="366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000" b="1">
                <a:solidFill>
                  <a:srgbClr val="4195D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COLUMN 3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D08974C-9538-8A1A-2AC2-F7ED2BC3C9D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0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560FF8A-CF37-CA43-0097-24AE491856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5195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30B08BD-8E51-9155-C70E-64190DB7C7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84257" y="1905455"/>
            <a:ext cx="3222899" cy="17533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76D6E7-381D-BF91-7E45-7B405AEC2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6" y="0"/>
            <a:ext cx="12189532" cy="68593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065D40-132E-319F-EDB4-6BA3CADBE6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387" y="1557339"/>
            <a:ext cx="10981045" cy="43330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9" name="Picture 8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1F406A-2269-3B0E-CBD1-4D9F348F542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BCF1C66-3CE3-3AE1-4CA2-27394ECD6C5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9E27EF-C8DA-FA1B-7DBF-0AEEEBFC49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065D40-132E-319F-EDB4-6BA3CADBE6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387" y="1557339"/>
            <a:ext cx="10981045" cy="43330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9" name="Picture 8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6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76D6E7-381D-BF91-7E45-7B405AEC2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9530" cy="68593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9" name="Picture 8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72F04F-61F8-521E-147B-43994A83D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6520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FFD100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F877BB0-D24A-EA2D-EED9-1C05E91F0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6520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0FB04284-AA97-184F-DFE1-52ACA680AD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1594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FFD100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832DA12-5E88-E056-EAB1-C2D8F82001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1594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7AFCC41-7E71-5CCA-553E-E5C74A7C14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046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FFD100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8343A77-DF00-DA14-1954-46C4AB5FF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1046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8411A662-6C0B-32A5-5663-D8337FEAA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3545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FFD100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8E2C73D-F122-AEF6-5574-F631D3CD8B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3545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</p:spTree>
    <p:extLst>
      <p:ext uri="{BB962C8B-B14F-4D97-AF65-F5344CB8AC3E}">
        <p14:creationId xmlns:p14="http://schemas.microsoft.com/office/powerpoint/2010/main" val="3465326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827A3E4-7694-DEBF-0D4B-FB8F62BD8F61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72325D-BBD1-30D3-D1D5-71D197775A83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27CCA8-8DED-635E-1C7E-426E5D64B8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2C0F80D-7AAD-AD0E-F103-527D6700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11067002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C72F04F-61F8-521E-147B-43994A83D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6520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F877BB0-D24A-EA2D-EED9-1C05E91F0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6520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0FB04284-AA97-184F-DFE1-52ACA680AD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81594" y="2958346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832DA12-5E88-E056-EAB1-C2D8F82001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81594" y="1965523"/>
            <a:ext cx="1688531" cy="96107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77AFCC41-7E71-5CCA-553E-E5C74A7C14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1046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D8343A77-DF00-DA14-1954-46C4AB5FF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1046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8411A662-6C0B-32A5-5663-D8337FEAA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3545" y="3866169"/>
            <a:ext cx="1688531" cy="393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98E2C73D-F122-AEF6-5574-F631D3CD8B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33545" y="4282228"/>
            <a:ext cx="1688531" cy="96107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Information about the Date.</a:t>
            </a:r>
          </a:p>
        </p:txBody>
      </p:sp>
      <p:pic>
        <p:nvPicPr>
          <p:cNvPr id="4" name="Picture 3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0ADE4C94-D287-22C5-DA6F-5B41788BEF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504A1C4-C072-F4A2-B520-44FF362A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648422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1786384-4B8B-AE93-F7AC-32BBFD45C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71450"/>
            <a:ext cx="12192000" cy="668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4F7FB-4DAB-FCA4-A1CD-8C932883575E}"/>
              </a:ext>
            </a:extLst>
          </p:cNvPr>
          <p:cNvSpPr/>
          <p:nvPr userDrawn="1"/>
        </p:nvSpPr>
        <p:spPr>
          <a:xfrm>
            <a:off x="0" y="5440681"/>
            <a:ext cx="12192000" cy="1417319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6285"/>
                  <a:lumOff val="33715"/>
                </a:schemeClr>
              </a:gs>
              <a:gs pos="0">
                <a:schemeClr val="tx1">
                  <a:alpha val="0"/>
                  <a:lumMod val="36495"/>
                  <a:lumOff val="63505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13DEE4-9956-7FAE-3657-75B0A32A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9" name="Picture 8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AE5191B3-610F-7417-1A61-25A341098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79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2198-0490-49A2-8FC8-E4508704D8A7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097D-F6FE-442B-9782-59DFF58C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2198-0490-49A2-8FC8-E4508704D8A7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A097D-F6FE-442B-9782-59DFF58C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6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4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220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54CA6A-FAB6-8BEC-3B15-E63C278858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Section Header</a:t>
            </a:r>
          </a:p>
        </p:txBody>
      </p:sp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31C91D99-D4A2-16B9-0F04-C6B9E89D06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6389" y="6152528"/>
            <a:ext cx="1274766" cy="41019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DAB7374-13BC-0937-2362-154AA628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82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42A7-53B2-5F91-3643-A00826167592}"/>
              </a:ext>
            </a:extLst>
          </p:cNvPr>
          <p:cNvSpPr/>
          <p:nvPr userDrawn="1"/>
        </p:nvSpPr>
        <p:spPr>
          <a:xfrm>
            <a:off x="0" y="-7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C4BC6-33AC-4C1B-BE79-B4B658E9E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883" y="1"/>
            <a:ext cx="12187065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1DD8DB1-55C6-5968-DF8A-421B03F592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1122363"/>
            <a:ext cx="856689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rgbClr val="006B5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</a:lstStyle>
          <a:p>
            <a:r>
              <a:rPr lang="en-US"/>
              <a:t>Section Header</a:t>
            </a:r>
          </a:p>
        </p:txBody>
      </p:sp>
      <p:pic>
        <p:nvPicPr>
          <p:cNvPr id="11" name="Picture 10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88E39C40-3A42-C612-AB1B-DD8211B4E3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3748863-D2A7-E7F6-D3D6-854414498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6B51"/>
                </a:solidFill>
                <a:latin typeface="Century Gothic" panose="020B0502020202020204" pitchFamily="34" charset="0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50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34BAA4-5309-5B83-E0D9-66E735B3847C}"/>
              </a:ext>
            </a:extLst>
          </p:cNvPr>
          <p:cNvGrpSpPr/>
          <p:nvPr userDrawn="1"/>
        </p:nvGrpSpPr>
        <p:grpSpPr>
          <a:xfrm>
            <a:off x="-5477" y="-108155"/>
            <a:ext cx="12202951" cy="2424318"/>
            <a:chOff x="-300625" y="-108155"/>
            <a:chExt cx="12703214" cy="24243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CE9288-77EA-4A16-EB6C-62FA4464A11B}"/>
                </a:ext>
              </a:extLst>
            </p:cNvPr>
            <p:cNvSpPr/>
            <p:nvPr userDrawn="1"/>
          </p:nvSpPr>
          <p:spPr>
            <a:xfrm>
              <a:off x="-300625" y="-108155"/>
              <a:ext cx="12703214" cy="2287334"/>
            </a:xfrm>
            <a:prstGeom prst="rect">
              <a:avLst/>
            </a:prstGeom>
            <a:solidFill>
              <a:srgbClr val="1547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438170-238B-A0FF-E49B-A59F1281371C}"/>
                </a:ext>
              </a:extLst>
            </p:cNvPr>
            <p:cNvSpPr/>
            <p:nvPr userDrawn="1"/>
          </p:nvSpPr>
          <p:spPr>
            <a:xfrm flipV="1">
              <a:off x="-300625" y="2179179"/>
              <a:ext cx="12703214" cy="136984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80AED746-76AB-01EF-A1B4-D421586CD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3602038"/>
            <a:ext cx="856689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331BA53-B0E3-1E4D-37DC-C82AF7B041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316163"/>
            <a:ext cx="12192000" cy="45418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807679-9261-6A01-19FF-4EB85659F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07" y="1148304"/>
            <a:ext cx="8967787" cy="727075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i="0" kern="1200" dirty="0">
                <a:solidFill>
                  <a:schemeClr val="bg1"/>
                </a:solidFill>
                <a:latin typeface="Lora SemiBold" pitchFamily="2" charset="77"/>
                <a:ea typeface="Frank Ruhl Libre" pitchFamily="2" charset="-79"/>
                <a:cs typeface="Frank Ruhl Libre" pitchFamily="2" charset="-79"/>
              </a:defRPr>
            </a:lvl1pPr>
            <a:lvl3pPr marL="914400" indent="0">
              <a:buNone/>
              <a:defRPr/>
            </a:lvl3pPr>
          </a:lstStyle>
          <a:p>
            <a:r>
              <a:rPr lang="en-US" b="1" i="0">
                <a:solidFill>
                  <a:schemeClr val="bg1"/>
                </a:solidFill>
                <a:latin typeface="Lora SemiBold" pitchFamily="2" charset="77"/>
              </a:rPr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63021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8D95FE-0C9F-7EC9-03C1-2A3366D5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2" name="Picture 1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5510C3E4-AB58-E4C7-F9A0-06A8C7C3D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388" y="6152528"/>
            <a:ext cx="1274769" cy="41019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07E0E46-4BEA-9194-149E-7C8D1E90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562320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9E56A5E-931A-0745-86BD-0CB49BB45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29" y="1628779"/>
            <a:ext cx="6666195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74785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176074-C3BE-4A6E-B535-D9D93A5EB941}"/>
              </a:ext>
            </a:extLst>
          </p:cNvPr>
          <p:cNvGrpSpPr/>
          <p:nvPr userDrawn="1"/>
        </p:nvGrpSpPr>
        <p:grpSpPr>
          <a:xfrm>
            <a:off x="0" y="-7"/>
            <a:ext cx="12192000" cy="6858007"/>
            <a:chOff x="0" y="-7"/>
            <a:chExt cx="12192000" cy="68580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AEDD0F-D865-DC86-D255-30A0C7FDDC14}"/>
                </a:ext>
              </a:extLst>
            </p:cNvPr>
            <p:cNvSpPr/>
            <p:nvPr userDrawn="1"/>
          </p:nvSpPr>
          <p:spPr>
            <a:xfrm>
              <a:off x="0" y="-7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E8E13F-416A-95D0-9286-49ACD2BFB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4935" y="1"/>
              <a:ext cx="12187065" cy="6857999"/>
            </a:xfrm>
            <a:prstGeom prst="rect">
              <a:avLst/>
            </a:prstGeom>
          </p:spPr>
        </p:pic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8D95FE-0C9F-7EC9-03C1-2A3366D55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pic>
        <p:nvPicPr>
          <p:cNvPr id="2" name="Picture 1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5510C3E4-AB58-E4C7-F9A0-06A8C7C3D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C22E84-98C9-2268-3258-804D5861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30" y="779264"/>
            <a:ext cx="5623208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22D6FC-18A3-95A5-DA37-A9E8F85848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429" y="1628779"/>
            <a:ext cx="6666195" cy="386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</p:spTree>
    <p:extLst>
      <p:ext uri="{BB962C8B-B14F-4D97-AF65-F5344CB8AC3E}">
        <p14:creationId xmlns:p14="http://schemas.microsoft.com/office/powerpoint/2010/main" val="324014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2-Col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BD06F7D-E286-4308-B43F-5674DDE18AB6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424B6B-6EA1-0826-F963-DE65D0A09C6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61CD39-2CF3-08F7-AAC3-407B83174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8"/>
            </a:xfrm>
            <a:prstGeom prst="rect">
              <a:avLst/>
            </a:prstGeom>
          </p:spPr>
        </p:pic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5F9D803-EAD4-480C-EDA0-88656D0193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360" y="1616696"/>
            <a:ext cx="11073073" cy="4198175"/>
          </a:xfrm>
          <a:prstGeom prst="rect">
            <a:avLst/>
          </a:prstGeom>
        </p:spPr>
        <p:txBody>
          <a:bodyPr numCol="2" spcCol="457200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pic>
        <p:nvPicPr>
          <p:cNvPr id="8" name="Picture 7" descr="University of Vermont logo: A dark green letter V outlined by a white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9" y="6152528"/>
            <a:ext cx="1274766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11067003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2-Col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BD06F7D-E286-4308-B43F-5674DDE18AB6}"/>
              </a:ext>
            </a:extLst>
          </p:cNvPr>
          <p:cNvGrpSpPr/>
          <p:nvPr userDrawn="1"/>
        </p:nvGrpSpPr>
        <p:grpSpPr>
          <a:xfrm>
            <a:off x="-3882" y="-1"/>
            <a:ext cx="12187063" cy="6858001"/>
            <a:chOff x="-3882" y="-1"/>
            <a:chExt cx="12187063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424B6B-6EA1-0826-F963-DE65D0A09C60}"/>
                </a:ext>
              </a:extLst>
            </p:cNvPr>
            <p:cNvSpPr/>
            <p:nvPr userDrawn="1"/>
          </p:nvSpPr>
          <p:spPr>
            <a:xfrm>
              <a:off x="-3882" y="-1"/>
              <a:ext cx="12187063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61CD39-2CF3-08F7-AAC3-407B83174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-3882" y="1"/>
              <a:ext cx="12187063" cy="6857999"/>
            </a:xfrm>
            <a:prstGeom prst="rect">
              <a:avLst/>
            </a:prstGeom>
          </p:spPr>
        </p:pic>
      </p:grp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5F9D803-EAD4-480C-EDA0-88656D0193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360" y="1616696"/>
            <a:ext cx="11073073" cy="4198175"/>
          </a:xfrm>
          <a:prstGeom prst="rect">
            <a:avLst/>
          </a:prstGeom>
        </p:spPr>
        <p:txBody>
          <a:bodyPr numCol="2" spcCol="457200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fermentum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ipsum, vel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 et.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Morbi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vel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fermentum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diam </a:t>
            </a:r>
            <a:r>
              <a:rPr lang="en-US" err="1"/>
              <a:t>luctus</a:t>
            </a:r>
            <a:r>
              <a:rPr lang="en-US"/>
              <a:t> sed.</a:t>
            </a:r>
          </a:p>
        </p:txBody>
      </p:sp>
      <p:pic>
        <p:nvPicPr>
          <p:cNvPr id="8" name="Picture 7" descr="University of Vermont logo: A white letter V outlined by a dark green shield and the text University of Vermont">
            <a:extLst>
              <a:ext uri="{FF2B5EF4-FFF2-40B4-BE49-F238E27FC236}">
                <a16:creationId xmlns:a16="http://schemas.microsoft.com/office/drawing/2014/main" id="{752BE84D-7D32-7DBC-8BA3-73C79A2AF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6388" y="6152528"/>
            <a:ext cx="1274769" cy="4101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07A45B-F0EF-3DA2-AC14-356368C25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15819" y="6197596"/>
            <a:ext cx="7671614" cy="306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spc="300">
                <a:solidFill>
                  <a:srgbClr val="15473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PAGE </a:t>
            </a:r>
            <a:fld id="{0C066373-3FC5-844D-AB9B-E378AB597340}" type="slidenum">
              <a:rPr lang="en-US" smtClean="0"/>
              <a:pPr/>
              <a:t>‹#›</a:t>
            </a:fld>
            <a:r>
              <a:rPr lang="en-US"/>
              <a:t>  |  DEPARTMENT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44D04A-A201-B5A8-B110-F8495CA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29" y="779264"/>
            <a:ext cx="11067003" cy="7780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154734"/>
                </a:solidFill>
                <a:latin typeface="Lora SemiBold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76C1B2-0DA1-F5D2-6204-9E685D770001}"/>
              </a:ext>
            </a:extLst>
          </p:cNvPr>
          <p:cNvSpPr txBox="1">
            <a:spLocks/>
          </p:cNvSpPr>
          <p:nvPr userDrawn="1"/>
        </p:nvSpPr>
        <p:spPr>
          <a:xfrm>
            <a:off x="502592" y="1122363"/>
            <a:ext cx="8614904" cy="238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/>
              <a:t>University of</a:t>
            </a:r>
            <a:br>
              <a:rPr lang="en-US"/>
            </a:br>
            <a:r>
              <a:rPr lang="en-US"/>
              <a:t>Vermont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16F94E-748B-7D45-D414-4BE2D60D31AF}"/>
              </a:ext>
            </a:extLst>
          </p:cNvPr>
          <p:cNvSpPr txBox="1">
            <a:spLocks/>
          </p:cNvSpPr>
          <p:nvPr userDrawn="1"/>
        </p:nvSpPr>
        <p:spPr>
          <a:xfrm>
            <a:off x="502592" y="3602038"/>
            <a:ext cx="861490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2022 </a:t>
            </a:r>
            <a:r>
              <a:rPr lang="en-US" err="1"/>
              <a:t>Powerpoint</a:t>
            </a:r>
            <a:r>
              <a:rPr lang="en-US"/>
              <a:t> Template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A093-937E-26ED-13F7-AEC9DD394A04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2" r:id="rId2"/>
    <p:sldLayoutId id="2147483684" r:id="rId3"/>
    <p:sldLayoutId id="2147483714" r:id="rId4"/>
    <p:sldLayoutId id="2147483717" r:id="rId5"/>
    <p:sldLayoutId id="2147483649" r:id="rId6"/>
    <p:sldLayoutId id="2147483718" r:id="rId7"/>
    <p:sldLayoutId id="2147483735" r:id="rId8"/>
    <p:sldLayoutId id="2147483700" r:id="rId9"/>
    <p:sldLayoutId id="2147483736" r:id="rId10"/>
    <p:sldLayoutId id="2147483719" r:id="rId11"/>
    <p:sldLayoutId id="2147483737" r:id="rId12"/>
    <p:sldLayoutId id="2147483720" r:id="rId13"/>
    <p:sldLayoutId id="2147483721" r:id="rId14"/>
    <p:sldLayoutId id="2147483733" r:id="rId15"/>
    <p:sldLayoutId id="2147483723" r:id="rId16"/>
    <p:sldLayoutId id="2147483732" r:id="rId17"/>
    <p:sldLayoutId id="2147483722" r:id="rId18"/>
    <p:sldLayoutId id="2147483734" r:id="rId19"/>
    <p:sldLayoutId id="2147483726" r:id="rId20"/>
    <p:sldLayoutId id="2147483731" r:id="rId21"/>
    <p:sldLayoutId id="2147483698" r:id="rId22"/>
    <p:sldLayoutId id="2147483730" r:id="rId23"/>
    <p:sldLayoutId id="2147483728" r:id="rId24"/>
    <p:sldLayoutId id="2147483729" r:id="rId25"/>
    <p:sldLayoutId id="2147483727" r:id="rId26"/>
    <p:sldLayoutId id="2147483738" r:id="rId27"/>
    <p:sldLayoutId id="2147483739" r:id="rId28"/>
    <p:sldLayoutId id="214748374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emma.spett@uvm.edu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255F6B-7965-119B-EA33-3EBF35FE2626}"/>
              </a:ext>
            </a:extLst>
          </p:cNvPr>
          <p:cNvSpPr txBox="1"/>
          <p:nvPr/>
        </p:nvSpPr>
        <p:spPr>
          <a:xfrm>
            <a:off x="829192" y="5013107"/>
            <a:ext cx="6281626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FF4BB7E7-0ACA-F8AF-A9B5-726383389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1" y="1309807"/>
            <a:ext cx="10239375" cy="1428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C10E4-9E8F-15DC-91A9-CE488DA79E5D}"/>
              </a:ext>
            </a:extLst>
          </p:cNvPr>
          <p:cNvSpPr txBox="1"/>
          <p:nvPr/>
        </p:nvSpPr>
        <p:spPr>
          <a:xfrm>
            <a:off x="1989439" y="3880021"/>
            <a:ext cx="86991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Mission: </a:t>
            </a: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To provide engagement opportunities and partnerships with the University of Vermont for the benefit of our rural places.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802CD85-28ED-87DA-533B-4E44B479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46" y="3871643"/>
            <a:ext cx="11067003" cy="778075"/>
          </a:xfrm>
        </p:spPr>
        <p:txBody>
          <a:bodyPr>
            <a:normAutofit fontScale="90000"/>
          </a:bodyPr>
          <a:lstStyle/>
          <a:p>
            <a:r>
              <a:rPr lang="en-US" dirty="0"/>
              <a:t>Mission: </a:t>
            </a:r>
            <a:br>
              <a:rPr lang="en-US" dirty="0"/>
            </a:br>
            <a:r>
              <a:rPr lang="en-US" i="1" dirty="0"/>
              <a:t>To provide engagement opportunities and partnerships with the University of Vermont for the benefit of our rural places. </a:t>
            </a:r>
            <a:br>
              <a:rPr lang="en-US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6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7BDA0-1F5F-88D7-6BEF-14DB9229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80" y="522089"/>
            <a:ext cx="11066998" cy="778075"/>
          </a:xfrm>
        </p:spPr>
        <p:txBody>
          <a:bodyPr lIns="91440" tIns="45720" rIns="91440" bIns="45720" anchor="ctr">
            <a:normAutofit fontScale="90000"/>
          </a:bodyPr>
          <a:lstStyle/>
          <a:p>
            <a:pPr algn="ctr"/>
            <a:r>
              <a:rPr lang="en-US">
                <a:latin typeface="Lora SemiBold"/>
                <a:cs typeface="Times New Roman"/>
              </a:rPr>
              <a:t>Office of Engagement </a:t>
            </a:r>
            <a:br>
              <a:rPr lang="en-US">
                <a:latin typeface="Lora SemiBold"/>
                <a:cs typeface="Times New Roman"/>
              </a:rPr>
            </a:br>
            <a:r>
              <a:rPr lang="en-US">
                <a:latin typeface="Lora SemiBold"/>
                <a:cs typeface="Times New Roman"/>
              </a:rPr>
              <a:t>and </a:t>
            </a:r>
            <a:br>
              <a:rPr lang="en-US">
                <a:latin typeface="Lora SemiBold"/>
                <a:cs typeface="Times New Roman"/>
              </a:rPr>
            </a:br>
            <a:r>
              <a:rPr lang="en-US">
                <a:latin typeface="Lora SemiBold"/>
                <a:cs typeface="Times New Roman"/>
              </a:rPr>
              <a:t>Leahy Institute for Rural Partnerships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2536A-4377-51C7-DEC8-02BED34142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7530" y="3789461"/>
            <a:ext cx="3565802" cy="366312"/>
          </a:xfrm>
        </p:spPr>
        <p:txBody>
          <a:bodyPr lIns="91440" tIns="45720" rIns="91440" bIns="45720" anchor="ctr">
            <a:noAutofit/>
          </a:bodyPr>
          <a:lstStyle/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r>
              <a:rPr lang="en-US">
                <a:latin typeface="Century Gothic"/>
              </a:rPr>
              <a:t>Grant-Funded Partnerships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F6B8D0-B212-6817-99BE-2D3079162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ctr">
            <a:noAutofit/>
          </a:bodyPr>
          <a:lstStyle/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r>
              <a:rPr lang="en-US">
                <a:latin typeface="Century Gothic"/>
              </a:rPr>
              <a:t>Engagement Initiatives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6F661F-303F-E1E6-DA90-AE3974E12F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ctr">
            <a:noAutofit/>
          </a:bodyPr>
          <a:lstStyle/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endParaRPr lang="en-US">
              <a:latin typeface="Century Gothic"/>
            </a:endParaRPr>
          </a:p>
          <a:p>
            <a:pPr algn="ctr"/>
            <a:r>
              <a:rPr lang="en-US">
                <a:latin typeface="Century Gothic"/>
              </a:rPr>
              <a:t>Convenings</a:t>
            </a:r>
            <a:endParaRPr lang="en-US"/>
          </a:p>
        </p:txBody>
      </p:sp>
      <p:pic>
        <p:nvPicPr>
          <p:cNvPr id="16" name="Picture Placeholder 15" descr="A person holding a person&amp;#39;s hand&#10;&#10;AI-generated content may be incorrect.">
            <a:extLst>
              <a:ext uri="{FF2B5EF4-FFF2-40B4-BE49-F238E27FC236}">
                <a16:creationId xmlns:a16="http://schemas.microsoft.com/office/drawing/2014/main" id="{BB07C552-5240-57BB-C9E5-0B4B33DC7F9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034" b="1034"/>
          <a:stretch/>
        </p:blipFill>
        <p:spPr>
          <a:xfrm>
            <a:off x="4329113" y="1900238"/>
            <a:ext cx="3524250" cy="2066925"/>
          </a:xfrm>
          <a:prstGeom prst="rect">
            <a:avLst/>
          </a:prstGeom>
          <a:solidFill>
            <a:srgbClr val="F7F7F7">
              <a:lumMod val="90000"/>
            </a:srgbClr>
          </a:solidFill>
          <a:ln>
            <a:noFill/>
          </a:ln>
        </p:spPr>
      </p:pic>
      <p:pic>
        <p:nvPicPr>
          <p:cNvPr id="17" name="Picture Placeholder 16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6E822D6F-EED5-BEE4-7D15-DAACE355F8A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1034" b="1034"/>
          <a:stretch/>
        </p:blipFill>
        <p:spPr>
          <a:xfrm>
            <a:off x="8224838" y="1909763"/>
            <a:ext cx="3524250" cy="2066925"/>
          </a:xfrm>
          <a:prstGeom prst="rect">
            <a:avLst/>
          </a:prstGeom>
          <a:solidFill>
            <a:srgbClr val="F7F7F7">
              <a:lumMod val="90000"/>
            </a:srgbClr>
          </a:solidFill>
          <a:ln>
            <a:noFill/>
          </a:ln>
        </p:spPr>
      </p:pic>
      <p:pic>
        <p:nvPicPr>
          <p:cNvPr id="15" name="Picture Placeholder 14" descr="A cow with its head down&#10;&#10;AI-generated content may be incorrect.">
            <a:extLst>
              <a:ext uri="{FF2B5EF4-FFF2-40B4-BE49-F238E27FC236}">
                <a16:creationId xmlns:a16="http://schemas.microsoft.com/office/drawing/2014/main" id="{B052BD85-99E4-7E0E-5212-3E4AC16367B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1868" r="1868"/>
          <a:stretch/>
        </p:blipFill>
        <p:spPr>
          <a:xfrm>
            <a:off x="144180" y="1905455"/>
            <a:ext cx="3842024" cy="2067670"/>
          </a:xfrm>
          <a:prstGeom prst="rect">
            <a:avLst/>
          </a:prstGeom>
          <a:solidFill>
            <a:srgbClr val="F7F7F7">
              <a:lumMod val="9000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67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7F7BBD-1001-7095-3AB3-B3A1778CA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939642"/>
              </p:ext>
            </p:extLst>
          </p:nvPr>
        </p:nvGraphicFramePr>
        <p:xfrm>
          <a:off x="5117494" y="3674741"/>
          <a:ext cx="6909555" cy="3108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77498">
                  <a:extLst>
                    <a:ext uri="{9D8B030D-6E8A-4147-A177-3AD203B41FA5}">
                      <a16:colId xmlns:a16="http://schemas.microsoft.com/office/drawing/2014/main" val="198268791"/>
                    </a:ext>
                  </a:extLst>
                </a:gridCol>
                <a:gridCol w="3332057">
                  <a:extLst>
                    <a:ext uri="{9D8B030D-6E8A-4147-A177-3AD203B41FA5}">
                      <a16:colId xmlns:a16="http://schemas.microsoft.com/office/drawing/2014/main" val="3455685570"/>
                    </a:ext>
                  </a:extLst>
                </a:gridCol>
              </a:tblGrid>
              <a:tr h="301034">
                <a:tc gridSpan="2">
                  <a:txBody>
                    <a:bodyPr/>
                    <a:lstStyle/>
                    <a:p>
                      <a:r>
                        <a:rPr lang="en-US" dirty="0"/>
                        <a:t>Cycle 4 Schedule </a:t>
                      </a:r>
                    </a:p>
                  </a:txBody>
                  <a:tcPr>
                    <a:solidFill>
                      <a:srgbClr val="1547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55529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/>
                        <a:t>Applications Open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May 4,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817683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 sz="1800" dirty="0"/>
                        <a:t>Letter of Intent (LOI) Due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August 10,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175638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 dirty="0"/>
                        <a:t>Invitation to Submit Proposal / LOI Denial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September 10,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78598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 b="1" dirty="0"/>
                        <a:t>Proposal Due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October 13,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51033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/>
                        <a:t>Award Notification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November 23,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085637"/>
                  </a:ext>
                </a:extLst>
              </a:tr>
              <a:tr h="301034">
                <a:tc>
                  <a:txBody>
                    <a:bodyPr/>
                    <a:lstStyle/>
                    <a:p>
                      <a:r>
                        <a:rPr lang="en-US"/>
                        <a:t>Period of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January 1, 2027 – December 31,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6560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D2641EE-4A52-B42D-D688-A48A7390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Elements of a Partnership Grant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F99C3-CBC0-9885-2878-DCA6CD12C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$20,000-$250,000 grants </a:t>
            </a:r>
          </a:p>
          <a:p>
            <a:r>
              <a:rPr lang="en-US" dirty="0"/>
              <a:t>One-year period of performance </a:t>
            </a:r>
          </a:p>
          <a:p>
            <a:r>
              <a:rPr lang="en-US" dirty="0"/>
              <a:t>Community partner-university collaboration </a:t>
            </a:r>
          </a:p>
          <a:p>
            <a:r>
              <a:rPr lang="en-US" dirty="0"/>
              <a:t>Centers rural problem solving</a:t>
            </a:r>
          </a:p>
          <a:p>
            <a:r>
              <a:rPr lang="en-US" dirty="0"/>
              <a:t>Involves students </a:t>
            </a:r>
          </a:p>
          <a:p>
            <a:r>
              <a:rPr lang="en-US" dirty="0"/>
              <a:t>Considers scalability, sustainability, </a:t>
            </a:r>
          </a:p>
          <a:p>
            <a:r>
              <a:rPr lang="en-US" dirty="0"/>
              <a:t>and impact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B26FD3DA-9A27-9DEB-9522-3D2C4E4B9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119" y="1399082"/>
            <a:ext cx="5914626" cy="3917579"/>
          </a:xfrm>
          <a:prstGeom prst="rect">
            <a:avLst/>
          </a:prstGeom>
        </p:spPr>
      </p:pic>
      <p:pic>
        <p:nvPicPr>
          <p:cNvPr id="3" name="Picture 2" descr="A group of people standing around a table with bowls of food&#10;&#10;AI-generated content may be incorrect.">
            <a:extLst>
              <a:ext uri="{FF2B5EF4-FFF2-40B4-BE49-F238E27FC236}">
                <a16:creationId xmlns:a16="http://schemas.microsoft.com/office/drawing/2014/main" id="{846BEBF3-E2CA-D8E5-D710-7BB8D11ED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90" y="1392807"/>
            <a:ext cx="5662884" cy="3928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139A2-29F3-2FF6-C4E9-2B5EF77B40C3}"/>
              </a:ext>
            </a:extLst>
          </p:cNvPr>
          <p:cNvSpPr txBox="1"/>
          <p:nvPr/>
        </p:nvSpPr>
        <p:spPr>
          <a:xfrm>
            <a:off x="1524000" y="504825"/>
            <a:ext cx="97917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Grant: Catamount Community Schools Initiative</a:t>
            </a:r>
          </a:p>
        </p:txBody>
      </p:sp>
    </p:spTree>
    <p:extLst>
      <p:ext uri="{BB962C8B-B14F-4D97-AF65-F5344CB8AC3E}">
        <p14:creationId xmlns:p14="http://schemas.microsoft.com/office/powerpoint/2010/main" val="144863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t a box with wires&#10;&#10;AI-generated content may be incorrect.">
            <a:extLst>
              <a:ext uri="{FF2B5EF4-FFF2-40B4-BE49-F238E27FC236}">
                <a16:creationId xmlns:a16="http://schemas.microsoft.com/office/drawing/2014/main" id="{5526A585-720B-114B-04DE-277FFBE4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27" y="303388"/>
            <a:ext cx="3399014" cy="6025445"/>
          </a:xfrm>
          <a:prstGeom prst="rect">
            <a:avLst/>
          </a:prstGeom>
        </p:spPr>
      </p:pic>
      <p:pic>
        <p:nvPicPr>
          <p:cNvPr id="5" name="Picture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A7F1F488-2EDF-934D-83BF-E100F7AB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69" y="289012"/>
            <a:ext cx="3406070" cy="6039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71A57D-1513-E1E5-BDDD-6A3F8CC9B0CB}"/>
              </a:ext>
            </a:extLst>
          </p:cNvPr>
          <p:cNvSpPr txBox="1"/>
          <p:nvPr/>
        </p:nvSpPr>
        <p:spPr>
          <a:xfrm>
            <a:off x="4955198" y="2294792"/>
            <a:ext cx="228087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Grant: Vermont </a:t>
            </a:r>
            <a:r>
              <a:rPr lang="en-US" sz="3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Mesonet</a:t>
            </a:r>
            <a:endParaRPr lang="en-US" sz="3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740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4804-20BC-3BB9-1D1C-8D87A6FA6C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Ways to Partner with the Leahy Institute </a:t>
            </a:r>
          </a:p>
        </p:txBody>
      </p:sp>
    </p:spTree>
    <p:extLst>
      <p:ext uri="{BB962C8B-B14F-4D97-AF65-F5344CB8AC3E}">
        <p14:creationId xmlns:p14="http://schemas.microsoft.com/office/powerpoint/2010/main" val="300544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orking in a garden&#10;&#10;AI-generated content may be incorrect.">
            <a:extLst>
              <a:ext uri="{FF2B5EF4-FFF2-40B4-BE49-F238E27FC236}">
                <a16:creationId xmlns:a16="http://schemas.microsoft.com/office/drawing/2014/main" id="{217708E0-F5E7-1419-DF36-86B1F71AC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79" y="344465"/>
            <a:ext cx="7938370" cy="5344439"/>
          </a:xfrm>
          <a:prstGeom prst="rect">
            <a:avLst/>
          </a:prstGeom>
        </p:spPr>
      </p:pic>
      <p:pic>
        <p:nvPicPr>
          <p:cNvPr id="4" name="Picture 3" descr="A person standing in front of a table with other people sitting in front of her&#10;&#10;AI-generated content may be incorrect.">
            <a:extLst>
              <a:ext uri="{FF2B5EF4-FFF2-40B4-BE49-F238E27FC236}">
                <a16:creationId xmlns:a16="http://schemas.microsoft.com/office/drawing/2014/main" id="{CCE5857F-2D80-2686-5030-DE080F9FD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978" y="4119955"/>
            <a:ext cx="2441428" cy="2448967"/>
          </a:xfrm>
          <a:prstGeom prst="rect">
            <a:avLst/>
          </a:prstGeom>
        </p:spPr>
      </p:pic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42D4FF6E-16C0-920B-9E63-629C87EC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6" y="445653"/>
            <a:ext cx="2302830" cy="2334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767B5-82AE-CFB2-71D2-0BF4DDC3AD36}"/>
              </a:ext>
            </a:extLst>
          </p:cNvPr>
          <p:cNvSpPr txBox="1"/>
          <p:nvPr/>
        </p:nvSpPr>
        <p:spPr>
          <a:xfrm>
            <a:off x="542794" y="5960301"/>
            <a:ext cx="86969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Statewide Summer Internship Program</a:t>
            </a:r>
            <a:endParaRPr lang="en-US" sz="3600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658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AA6BE5F-E549-915A-C0F5-0F97A70D5A5C}"/>
              </a:ext>
            </a:extLst>
          </p:cNvPr>
          <p:cNvSpPr txBox="1"/>
          <p:nvPr/>
        </p:nvSpPr>
        <p:spPr>
          <a:xfrm>
            <a:off x="620429" y="779264"/>
            <a:ext cx="6023259" cy="7780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rPr>
              <a:t>Engagement Initiative: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0" kern="1200">
                <a:solidFill>
                  <a:srgbClr val="154734"/>
                </a:solidFill>
                <a:latin typeface="Lora SemiBold" pitchFamily="2" charset="77"/>
                <a:ea typeface="+mj-ea"/>
                <a:cs typeface="Times New Roman" panose="02020603050405020304" pitchFamily="18" charset="0"/>
              </a:rPr>
              <a:t>Vermont Data Collaborative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69292B26-0D62-E30E-AA19-D6A8D267F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5" r="13498" b="2"/>
          <a:stretch>
            <a:fillRect/>
          </a:stretch>
        </p:blipFill>
        <p:spPr>
          <a:xfrm>
            <a:off x="620430" y="1628779"/>
            <a:ext cx="6023258" cy="3869638"/>
          </a:xfrm>
          <a:prstGeom prst="rect">
            <a:avLst/>
          </a:prstGeom>
          <a:noFill/>
        </p:spPr>
      </p:pic>
      <p:pic>
        <p:nvPicPr>
          <p:cNvPr id="2" name="Picture 1" descr="A logo with hands holding a gear&#10;&#10;AI-generated content may be incorrect.">
            <a:extLst>
              <a:ext uri="{FF2B5EF4-FFF2-40B4-BE49-F238E27FC236}">
                <a16:creationId xmlns:a16="http://schemas.microsoft.com/office/drawing/2014/main" id="{077AB5BF-8435-E05E-9E12-2E22612F3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73" y="1628588"/>
            <a:ext cx="3265456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1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23C10-83D9-F2E6-4B77-9CECE95CEB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Emma Spett</a:t>
            </a:r>
          </a:p>
          <a:p>
            <a:r>
              <a:rPr lang="en-US" dirty="0">
                <a:hlinkClick r:id="rId2"/>
              </a:rPr>
              <a:t>emma.spett@uvm.edu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FA901-69F7-AEA7-58CC-EDDDDD4D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Want to chat? </a:t>
            </a:r>
          </a:p>
        </p:txBody>
      </p:sp>
    </p:spTree>
    <p:extLst>
      <p:ext uri="{BB962C8B-B14F-4D97-AF65-F5344CB8AC3E}">
        <p14:creationId xmlns:p14="http://schemas.microsoft.com/office/powerpoint/2010/main" val="345151099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Vermont Exec Template 22">
  <a:themeElements>
    <a:clrScheme name="UVM Template">
      <a:dk1>
        <a:srgbClr val="000000"/>
      </a:dk1>
      <a:lt1>
        <a:srgbClr val="FFFFFF"/>
      </a:lt1>
      <a:dk2>
        <a:srgbClr val="154734"/>
      </a:dk2>
      <a:lt2>
        <a:srgbClr val="F7F7F7"/>
      </a:lt2>
      <a:accent1>
        <a:srgbClr val="71B0E0"/>
      </a:accent1>
      <a:accent2>
        <a:srgbClr val="4C9DD6"/>
      </a:accent2>
      <a:accent3>
        <a:srgbClr val="F7F7F7"/>
      </a:accent3>
      <a:accent4>
        <a:srgbClr val="DC582A"/>
      </a:accent4>
      <a:accent5>
        <a:srgbClr val="00303C"/>
      </a:accent5>
      <a:accent6>
        <a:srgbClr val="FFD1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M22_PPT_Template_SVG" id="{E61C691F-A77F-A148-8FDB-B61DD208C958}" vid="{39546C88-0921-1F4E-A650-D1BE9CBFA2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5b7630-9b0d-427c-a6c3-0b6d4084108b" xsi:nil="true"/>
    <lcf76f155ced4ddcb4097134ff3c332f xmlns="511bf74a-d0dd-441e-9239-a341273048e9">
      <Terms xmlns="http://schemas.microsoft.com/office/infopath/2007/PartnerControls"/>
    </lcf76f155ced4ddcb4097134ff3c332f>
    <SharedWithUsers xmlns="2f5b7630-9b0d-427c-a6c3-0b6d4084108b">
      <UserInfo>
        <DisplayName>Catherine Finley Woodruff</DisplayName>
        <AccountId>798</AccountId>
        <AccountType/>
      </UserInfo>
      <UserInfo>
        <DisplayName>Caylin McCamp (she/her)</DisplayName>
        <AccountId>132</AccountId>
        <AccountType/>
      </UserInfo>
      <UserInfo>
        <DisplayName>Abby Bleything</DisplayName>
        <AccountId>940</AccountId>
        <AccountType/>
      </UserInfo>
      <UserInfo>
        <DisplayName>Corey Berman</DisplayName>
        <AccountId>941</AccountId>
        <AccountType/>
      </UserInfo>
      <UserInfo>
        <DisplayName>Casey Smith</DisplayName>
        <AccountId>942</AccountId>
        <AccountType/>
      </UserInfo>
      <UserInfo>
        <DisplayName>Gioia Thompson (she/her)</DisplayName>
        <AccountId>943</AccountId>
        <AccountType/>
      </UserInfo>
      <UserInfo>
        <DisplayName>Allison O'connor</DisplayName>
        <AccountId>1075</AccountId>
        <AccountType/>
      </UserInfo>
      <UserInfo>
        <DisplayName>JiJi Westlund</DisplayName>
        <AccountId>1200</AccountId>
        <AccountType/>
      </UserInfo>
      <UserInfo>
        <DisplayName>Cydney Hurlbert</DisplayName>
        <AccountId>1199</AccountId>
        <AccountType/>
      </UserInfo>
      <UserInfo>
        <DisplayName>Evelyn Luneau</DisplayName>
        <AccountId>1201</AccountId>
        <AccountType/>
      </UserInfo>
      <UserInfo>
        <DisplayName>Cecelia Boyson</DisplayName>
        <AccountId>1395</AccountId>
        <AccountType/>
      </UserInfo>
    </SharedWithUsers>
    <Source xmlns="511bf74a-d0dd-441e-9239-a341273048e9" xsi:nil="true"/>
    <Info xmlns="511bf74a-d0dd-441e-9239-a341273048e9" xsi:nil="true"/>
    <Program xmlns="511bf74a-d0dd-441e-9239-a341273048e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EDD88D06903344B559C9906EFADC81" ma:contentTypeVersion="22" ma:contentTypeDescription="Create a new document." ma:contentTypeScope="" ma:versionID="18a87810248122ff7cdba64efe97a490">
  <xsd:schema xmlns:xsd="http://www.w3.org/2001/XMLSchema" xmlns:xs="http://www.w3.org/2001/XMLSchema" xmlns:p="http://schemas.microsoft.com/office/2006/metadata/properties" xmlns:ns2="511bf74a-d0dd-441e-9239-a341273048e9" xmlns:ns3="2f5b7630-9b0d-427c-a6c3-0b6d4084108b" targetNamespace="http://schemas.microsoft.com/office/2006/metadata/properties" ma:root="true" ma:fieldsID="f4be0aea9ec38f2a5dffabca41520a26" ns2:_="" ns3:_="">
    <xsd:import namespace="511bf74a-d0dd-441e-9239-a341273048e9"/>
    <xsd:import namespace="2f5b7630-9b0d-427c-a6c3-0b6d408410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Program" minOccurs="0"/>
                <xsd:element ref="ns2:Info" minOccurs="0"/>
                <xsd:element ref="ns2:Sourc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bf74a-d0dd-441e-9239-a341273048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e77d114-7286-4773-b3f3-9b1cc7669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rogram" ma:index="26" nillable="true" ma:displayName="Program" ma:format="Dropdown" ma:internalName="Program">
      <xsd:simpleType>
        <xsd:restriction base="dms:Choice">
          <xsd:enumeration value="Internships Summer 2024"/>
          <xsd:enumeration value="Internships Summer 2023"/>
          <xsd:enumeration value="Community Schools"/>
          <xsd:enumeration value="Wastewater Mapping Project"/>
          <xsd:enumeration value="Tech-Jam"/>
          <xsd:enumeration value="Choice 6"/>
        </xsd:restriction>
      </xsd:simpleType>
    </xsd:element>
    <xsd:element name="Info" ma:index="27" nillable="true" ma:displayName="Info" ma:format="Dropdown" ma:internalName="Info">
      <xsd:simpleType>
        <xsd:restriction base="dms:Note">
          <xsd:maxLength value="255"/>
        </xsd:restriction>
      </xsd:simpleType>
    </xsd:element>
    <xsd:element name="Source" ma:index="28" nillable="true" ma:displayName="Source" ma:format="Dropdown" ma:internalName="Source">
      <xsd:simpleType>
        <xsd:restriction base="dms:Text">
          <xsd:maxLength value="255"/>
        </xsd:restriction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b7630-9b0d-427c-a6c3-0b6d4084108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879e36-90e0-486e-af52-cb8e62df48f9}" ma:internalName="TaxCatchAll" ma:showField="CatchAllData" ma:web="2f5b7630-9b0d-427c-a6c3-0b6d408410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88DFDA-B011-4311-854D-E822A58387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413AD4-741F-4F1E-8C6B-35B3DB54C670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511bf74a-d0dd-441e-9239-a341273048e9"/>
    <ds:schemaRef ds:uri="http://schemas.microsoft.com/office/2006/metadata/properties"/>
    <ds:schemaRef ds:uri="http://schemas.openxmlformats.org/package/2006/metadata/core-properties"/>
    <ds:schemaRef ds:uri="2f5b7630-9b0d-427c-a6c3-0b6d4084108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0E4F8FC-A25F-4FE1-A24B-02ECA01EA4C1}">
  <ds:schemaRefs>
    <ds:schemaRef ds:uri="2f5b7630-9b0d-427c-a6c3-0b6d4084108b"/>
    <ds:schemaRef ds:uri="511bf74a-d0dd-441e-9239-a341273048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 of Vermont Exec Template 22</Template>
  <TotalTime>14</TotalTime>
  <Words>241</Words>
  <Application>Microsoft Macintosh PowerPoint</Application>
  <PresentationFormat>Widescreen</PresentationFormat>
  <Paragraphs>56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Lora SemiBold</vt:lpstr>
      <vt:lpstr>Poppins Medium</vt:lpstr>
      <vt:lpstr>Times New Roman</vt:lpstr>
      <vt:lpstr>University of Vermont Exec Template 22</vt:lpstr>
      <vt:lpstr>Mission:  To provide engagement opportunities and partnerships with the University of Vermont for the benefit of our rural places.  </vt:lpstr>
      <vt:lpstr>Office of Engagement  and  Leahy Institute for Rural Partnerships</vt:lpstr>
      <vt:lpstr>Elements of a Partnership Grant</vt:lpstr>
      <vt:lpstr>PowerPoint Presentation</vt:lpstr>
      <vt:lpstr>PowerPoint Presentation</vt:lpstr>
      <vt:lpstr>Additional Ways to Partner with the Leahy Institute </vt:lpstr>
      <vt:lpstr>PowerPoint Presentation</vt:lpstr>
      <vt:lpstr>PowerPoint Presentation</vt:lpstr>
      <vt:lpstr>Questions? Want to chat?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Cody Silfies (he/him)</dc:creator>
  <cp:lastModifiedBy>Emma Spett (she/her)</cp:lastModifiedBy>
  <cp:revision>3</cp:revision>
  <dcterms:created xsi:type="dcterms:W3CDTF">2024-02-13T17:54:54Z</dcterms:created>
  <dcterms:modified xsi:type="dcterms:W3CDTF">2026-06-23T14:10:47Z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0x010100C3EDD88D06903344B559C9906EFADC81</vt:lpwstr>
  </property>
  <property fmtid="{D5CDD505-2E9C-101B-9397-08002B2CF9AE}" pid="3" name="MediaServiceImageTags">
    <vt:lpwstr/>
  </property>
</Properties>
</file>