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3"/>
  </p:notesMasterIdLst>
  <p:sldIdLst>
    <p:sldId id="256" r:id="rId6"/>
    <p:sldId id="257" r:id="rId7"/>
    <p:sldId id="275" r:id="rId8"/>
    <p:sldId id="260" r:id="rId9"/>
    <p:sldId id="263" r:id="rId10"/>
    <p:sldId id="264" r:id="rId11"/>
    <p:sldId id="265" r:id="rId12"/>
    <p:sldId id="276" r:id="rId13"/>
    <p:sldId id="270" r:id="rId14"/>
    <p:sldId id="271" r:id="rId15"/>
    <p:sldId id="277" r:id="rId16"/>
    <p:sldId id="278" r:id="rId17"/>
    <p:sldId id="279" r:id="rId18"/>
    <p:sldId id="272" r:id="rId19"/>
    <p:sldId id="273" r:id="rId20"/>
    <p:sldId id="280" r:id="rId21"/>
    <p:sldId id="274" r:id="rId22"/>
  </p:sldIdLst>
  <p:sldSz cx="18288000" cy="10287000"/>
  <p:notesSz cx="6858000" cy="9144000"/>
  <p:embeddedFontLst>
    <p:embeddedFont>
      <p:font typeface="Aptos Narrow" panose="020B0004020202020204" pitchFamily="34" charset="0"/>
      <p:regular r:id="rId24"/>
      <p:bold r:id="rId25"/>
      <p:italic r:id="rId26"/>
      <p:boldItalic r:id="rId27"/>
    </p:embeddedFont>
    <p:embeddedFont>
      <p:font typeface="Arial Nova" panose="020B0504020202020204" pitchFamily="34" charset="0"/>
      <p:regular r:id="rId28"/>
      <p:bold r:id="rId29"/>
      <p:italic r:id="rId30"/>
      <p:boldItalic r:id="rId31"/>
    </p:embeddedFont>
    <p:embeddedFont>
      <p:font typeface="Arial Nova Bold" panose="020B0804020202020204" pitchFamily="34" charset="0"/>
      <p:regular r:id="rId32"/>
      <p:bold r:id="rId33"/>
    </p:embeddedFont>
    <p:embeddedFont>
      <p:font typeface="Arial Nova Bold Italics" panose="020B0604020202020204" charset="0"/>
      <p:regular r:id="rId34"/>
    </p:embeddedFont>
    <p:embeddedFont>
      <p:font typeface="Arial Nova Italic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A54D25-9EAA-CCC8-2758-8DDC1B22EC90}" name="Guest User" initials="GU" userId="S::urn:spo:tenantanon#ff1b2213-efe3-4763-a721-9ff15ccd31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71A"/>
    <a:srgbClr val="A67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7E882-5801-5F53-DA0F-A0BDF1F67B25}" v="33" dt="2026-06-22T19:43:47.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01" autoAdjust="0"/>
  </p:normalViewPr>
  <p:slideViewPr>
    <p:cSldViewPr snapToGrid="0">
      <p:cViewPr>
        <p:scale>
          <a:sx n="50" d="100"/>
          <a:sy n="50" d="100"/>
        </p:scale>
        <p:origin x="103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11.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9CAA7F-9C7E-4888-B093-F58A8625ACF6}"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AC95924E-EB86-4414-B819-225CCC6D072A}">
      <dgm:prSet phldrT="[Text]" phldr="0"/>
      <dgm:spPr/>
      <dgm:t>
        <a:bodyPr/>
        <a:lstStyle/>
        <a:p>
          <a:r>
            <a:rPr lang="en-US"/>
            <a:t>Pre-App</a:t>
          </a:r>
        </a:p>
      </dgm:t>
    </dgm:pt>
    <dgm:pt modelId="{9D144544-9F52-4AEB-88DE-CFDBBE1FECA7}" type="parTrans" cxnId="{4CE1BA0B-B6EB-48A9-A608-153E5FA7E0D2}">
      <dgm:prSet/>
      <dgm:spPr/>
      <dgm:t>
        <a:bodyPr/>
        <a:lstStyle/>
        <a:p>
          <a:endParaRPr lang="en-US"/>
        </a:p>
      </dgm:t>
    </dgm:pt>
    <dgm:pt modelId="{8756B4CF-142B-4F69-A8C6-01B58DF1279A}" type="sibTrans" cxnId="{4CE1BA0B-B6EB-48A9-A608-153E5FA7E0D2}">
      <dgm:prSet/>
      <dgm:spPr/>
      <dgm:t>
        <a:bodyPr/>
        <a:lstStyle/>
        <a:p>
          <a:endParaRPr lang="en-US"/>
        </a:p>
      </dgm:t>
    </dgm:pt>
    <dgm:pt modelId="{0B84F00B-F376-4E2E-9A2A-278E82B0E01B}">
      <dgm:prSet phldrT="[Text]" phldr="0"/>
      <dgm:spPr/>
      <dgm:t>
        <a:bodyPr/>
        <a:lstStyle/>
        <a:p>
          <a:r>
            <a:rPr lang="en-US"/>
            <a:t>Applicant connects with State Program Manager and Local Development District</a:t>
          </a:r>
        </a:p>
      </dgm:t>
    </dgm:pt>
    <dgm:pt modelId="{C40F7A71-6124-400A-ADA6-42FE1B856E42}" type="parTrans" cxnId="{F503084D-CE41-4F57-BC78-99AC34EB5E86}">
      <dgm:prSet/>
      <dgm:spPr/>
      <dgm:t>
        <a:bodyPr/>
        <a:lstStyle/>
        <a:p>
          <a:endParaRPr lang="en-US"/>
        </a:p>
      </dgm:t>
    </dgm:pt>
    <dgm:pt modelId="{6E3563F2-B02B-420E-BAE4-A7546DC7F70F}" type="sibTrans" cxnId="{F503084D-CE41-4F57-BC78-99AC34EB5E86}">
      <dgm:prSet/>
      <dgm:spPr/>
      <dgm:t>
        <a:bodyPr/>
        <a:lstStyle/>
        <a:p>
          <a:endParaRPr lang="en-US"/>
        </a:p>
      </dgm:t>
    </dgm:pt>
    <dgm:pt modelId="{F57AA7D9-2E84-4CA6-A53C-F8BE1AB003BF}">
      <dgm:prSet phldrT="[Text]" phldr="0"/>
      <dgm:spPr/>
      <dgm:t>
        <a:bodyPr/>
        <a:lstStyle/>
        <a:p>
          <a:r>
            <a:rPr lang="en-US"/>
            <a:t>Applicant submits a </a:t>
          </a:r>
          <a:r>
            <a:rPr lang="en-US" b="1"/>
            <a:t>Pre-Application</a:t>
          </a:r>
        </a:p>
      </dgm:t>
    </dgm:pt>
    <dgm:pt modelId="{DE362E1A-AC25-41B8-8F56-5287F64E1DB7}" type="parTrans" cxnId="{2EB93D37-2C9A-454F-AE17-4D0B6436E613}">
      <dgm:prSet/>
      <dgm:spPr/>
      <dgm:t>
        <a:bodyPr/>
        <a:lstStyle/>
        <a:p>
          <a:endParaRPr lang="en-US"/>
        </a:p>
      </dgm:t>
    </dgm:pt>
    <dgm:pt modelId="{9DB7B7F7-812D-40BC-A207-3C7F26FB944D}" type="sibTrans" cxnId="{2EB93D37-2C9A-454F-AE17-4D0B6436E613}">
      <dgm:prSet/>
      <dgm:spPr/>
      <dgm:t>
        <a:bodyPr/>
        <a:lstStyle/>
        <a:p>
          <a:endParaRPr lang="en-US"/>
        </a:p>
      </dgm:t>
    </dgm:pt>
    <dgm:pt modelId="{6C8D9963-F0D4-4930-82CD-4623D010EA6B}">
      <dgm:prSet phldrT="[Text]" phldr="0"/>
      <dgm:spPr/>
      <dgm:t>
        <a:bodyPr/>
        <a:lstStyle/>
        <a:p>
          <a:r>
            <a:rPr lang="en-US"/>
            <a:t>Review</a:t>
          </a:r>
        </a:p>
      </dgm:t>
    </dgm:pt>
    <dgm:pt modelId="{CD6331D0-E9DD-4FDB-AA06-E3D182D52593}" type="parTrans" cxnId="{6D801661-FAAF-4999-A9AB-07A0FC899750}">
      <dgm:prSet/>
      <dgm:spPr/>
      <dgm:t>
        <a:bodyPr/>
        <a:lstStyle/>
        <a:p>
          <a:endParaRPr lang="en-US"/>
        </a:p>
      </dgm:t>
    </dgm:pt>
    <dgm:pt modelId="{2B525EFD-FD47-4A51-8F86-64A272552DE3}" type="sibTrans" cxnId="{6D801661-FAAF-4999-A9AB-07A0FC899750}">
      <dgm:prSet/>
      <dgm:spPr/>
      <dgm:t>
        <a:bodyPr/>
        <a:lstStyle/>
        <a:p>
          <a:endParaRPr lang="en-US"/>
        </a:p>
      </dgm:t>
    </dgm:pt>
    <dgm:pt modelId="{4C2079A5-E9E3-45AB-A181-261BCC634C3A}">
      <dgm:prSet phldrT="[Text]" phldr="0"/>
      <dgm:spPr/>
      <dgm:t>
        <a:bodyPr/>
        <a:lstStyle/>
        <a:p>
          <a:r>
            <a:rPr lang="en-US"/>
            <a:t>NBRC reviews Pre-Application for Eligibility and Activities alignment</a:t>
          </a:r>
        </a:p>
      </dgm:t>
    </dgm:pt>
    <dgm:pt modelId="{72A832DF-D39D-4A8A-938D-BFC0C615ACA6}" type="parTrans" cxnId="{67DBB265-8EB9-4110-89EB-5823EC335DBF}">
      <dgm:prSet/>
      <dgm:spPr/>
      <dgm:t>
        <a:bodyPr/>
        <a:lstStyle/>
        <a:p>
          <a:endParaRPr lang="en-US"/>
        </a:p>
      </dgm:t>
    </dgm:pt>
    <dgm:pt modelId="{CF82E1C8-25F7-4A3F-A73C-0215D0E7940D}" type="sibTrans" cxnId="{67DBB265-8EB9-4110-89EB-5823EC335DBF}">
      <dgm:prSet/>
      <dgm:spPr/>
      <dgm:t>
        <a:bodyPr/>
        <a:lstStyle/>
        <a:p>
          <a:endParaRPr lang="en-US"/>
        </a:p>
      </dgm:t>
    </dgm:pt>
    <dgm:pt modelId="{1BA63BF7-F08D-432F-B946-5F69D1600F89}">
      <dgm:prSet phldrT="[Text]" phldr="0"/>
      <dgm:spPr/>
      <dgm:t>
        <a:bodyPr/>
        <a:lstStyle/>
        <a:p>
          <a:r>
            <a:rPr lang="en-US"/>
            <a:t>State of Vermont review Pre-Applications for State Economic Development goal priorities</a:t>
          </a:r>
        </a:p>
      </dgm:t>
    </dgm:pt>
    <dgm:pt modelId="{239F6A7A-C9C3-46A4-AE57-6394645F61D6}" type="parTrans" cxnId="{35A3A114-C70D-44A0-9CDE-4500287A00C7}">
      <dgm:prSet/>
      <dgm:spPr/>
      <dgm:t>
        <a:bodyPr/>
        <a:lstStyle/>
        <a:p>
          <a:endParaRPr lang="en-US"/>
        </a:p>
      </dgm:t>
    </dgm:pt>
    <dgm:pt modelId="{1CD8D182-278F-4B9E-94FA-42FDB96FD6BF}" type="sibTrans" cxnId="{35A3A114-C70D-44A0-9CDE-4500287A00C7}">
      <dgm:prSet/>
      <dgm:spPr/>
      <dgm:t>
        <a:bodyPr/>
        <a:lstStyle/>
        <a:p>
          <a:endParaRPr lang="en-US"/>
        </a:p>
      </dgm:t>
    </dgm:pt>
    <dgm:pt modelId="{7CD0EFA8-4D72-427E-A2B5-DE43A1B8A6F3}">
      <dgm:prSet phldrT="[Text]" phldr="0"/>
      <dgm:spPr/>
      <dgm:t>
        <a:bodyPr/>
        <a:lstStyle/>
        <a:p>
          <a:r>
            <a:rPr lang="en-US"/>
            <a:t>App</a:t>
          </a:r>
        </a:p>
      </dgm:t>
    </dgm:pt>
    <dgm:pt modelId="{654AFD48-270F-4BA5-A952-5FB04AC762CD}" type="parTrans" cxnId="{EACCC86C-A2C5-4C69-84AD-88C72FD22589}">
      <dgm:prSet/>
      <dgm:spPr/>
      <dgm:t>
        <a:bodyPr/>
        <a:lstStyle/>
        <a:p>
          <a:endParaRPr lang="en-US"/>
        </a:p>
      </dgm:t>
    </dgm:pt>
    <dgm:pt modelId="{9636584A-6EFC-43CB-A1A8-DD210D8028AA}" type="sibTrans" cxnId="{EACCC86C-A2C5-4C69-84AD-88C72FD22589}">
      <dgm:prSet/>
      <dgm:spPr/>
      <dgm:t>
        <a:bodyPr/>
        <a:lstStyle/>
        <a:p>
          <a:endParaRPr lang="en-US"/>
        </a:p>
      </dgm:t>
    </dgm:pt>
    <dgm:pt modelId="{5A9213C2-DAC8-46BC-9635-CA3CB993FC58}">
      <dgm:prSet phldrT="[Text]" phldr="0"/>
      <dgm:spPr/>
      <dgm:t>
        <a:bodyPr/>
        <a:lstStyle/>
        <a:p>
          <a:pPr rtl="0"/>
          <a:r>
            <a:rPr lang="en-US">
              <a:latin typeface="Arial Nova Bold"/>
            </a:rPr>
            <a:t>All Applicants</a:t>
          </a:r>
          <a:r>
            <a:rPr lang="en-US"/>
            <a:t> receives feedback through Grants Management System</a:t>
          </a:r>
          <a:r>
            <a:rPr lang="en-US">
              <a:latin typeface="Arial Nova Bold"/>
            </a:rPr>
            <a:t>, Invitations are issued</a:t>
          </a:r>
          <a:endParaRPr lang="en-US"/>
        </a:p>
      </dgm:t>
    </dgm:pt>
    <dgm:pt modelId="{EDE7CBE0-4B81-473B-9897-046E2033F27F}" type="parTrans" cxnId="{C3F322B3-6CF4-4D03-B122-188ACCDFCD30}">
      <dgm:prSet/>
      <dgm:spPr/>
      <dgm:t>
        <a:bodyPr/>
        <a:lstStyle/>
        <a:p>
          <a:endParaRPr lang="en-US"/>
        </a:p>
      </dgm:t>
    </dgm:pt>
    <dgm:pt modelId="{863187A7-CB37-4C32-9ADD-3A2B1ECCC221}" type="sibTrans" cxnId="{C3F322B3-6CF4-4D03-B122-188ACCDFCD30}">
      <dgm:prSet/>
      <dgm:spPr/>
      <dgm:t>
        <a:bodyPr/>
        <a:lstStyle/>
        <a:p>
          <a:endParaRPr lang="en-US"/>
        </a:p>
      </dgm:t>
    </dgm:pt>
    <dgm:pt modelId="{46E9F8C0-8B11-4316-BE9F-110D39B0BCAD}">
      <dgm:prSet phldrT="[Text]" phldr="0"/>
      <dgm:spPr/>
      <dgm:t>
        <a:bodyPr/>
        <a:lstStyle/>
        <a:p>
          <a:r>
            <a:rPr lang="en-US"/>
            <a:t>Selection</a:t>
          </a:r>
        </a:p>
      </dgm:t>
    </dgm:pt>
    <dgm:pt modelId="{3FA1C464-0FDC-466F-AC34-E3F2C3ED181B}" type="parTrans" cxnId="{5C3758C6-EE69-47CD-A1E7-D830C77ED9FA}">
      <dgm:prSet/>
      <dgm:spPr/>
      <dgm:t>
        <a:bodyPr/>
        <a:lstStyle/>
        <a:p>
          <a:endParaRPr lang="en-US"/>
        </a:p>
      </dgm:t>
    </dgm:pt>
    <dgm:pt modelId="{6EA67D40-AAB3-4F6D-8EDF-2959A5AF6D9C}" type="sibTrans" cxnId="{5C3758C6-EE69-47CD-A1E7-D830C77ED9FA}">
      <dgm:prSet/>
      <dgm:spPr/>
      <dgm:t>
        <a:bodyPr/>
        <a:lstStyle/>
        <a:p>
          <a:endParaRPr lang="en-US"/>
        </a:p>
      </dgm:t>
    </dgm:pt>
    <dgm:pt modelId="{6DE96AFF-7171-4988-81CD-76F659CA86B2}">
      <dgm:prSet phldrT="[Text]" phldr="0"/>
      <dgm:spPr/>
      <dgm:t>
        <a:bodyPr/>
        <a:lstStyle/>
        <a:p>
          <a:endParaRPr lang="en-US"/>
        </a:p>
      </dgm:t>
    </dgm:pt>
    <dgm:pt modelId="{042CEAE6-6A9A-44FB-9059-F8D88BA98C64}" type="parTrans" cxnId="{0F939CFE-0192-4EA7-A21E-B3475C1DE420}">
      <dgm:prSet/>
      <dgm:spPr/>
      <dgm:t>
        <a:bodyPr/>
        <a:lstStyle/>
        <a:p>
          <a:endParaRPr lang="en-US"/>
        </a:p>
      </dgm:t>
    </dgm:pt>
    <dgm:pt modelId="{1C7316A5-8DEB-4290-948B-B390DADE60E7}" type="sibTrans" cxnId="{0F939CFE-0192-4EA7-A21E-B3475C1DE420}">
      <dgm:prSet/>
      <dgm:spPr/>
      <dgm:t>
        <a:bodyPr/>
        <a:lstStyle/>
        <a:p>
          <a:endParaRPr lang="en-US"/>
        </a:p>
      </dgm:t>
    </dgm:pt>
    <dgm:pt modelId="{32010BBE-0689-43D7-B001-1F1D5A21A48C}">
      <dgm:prSet phldrT="[Text]" phldr="0"/>
      <dgm:spPr/>
      <dgm:t>
        <a:bodyPr/>
        <a:lstStyle/>
        <a:p>
          <a:pPr rtl="0"/>
          <a:r>
            <a:rPr lang="en-US">
              <a:latin typeface="Arial Nova Bold"/>
            </a:rPr>
            <a:t>Invited Applicant</a:t>
          </a:r>
          <a:r>
            <a:rPr lang="en-US"/>
            <a:t> edits and submits </a:t>
          </a:r>
          <a:r>
            <a:rPr lang="en-US" b="1"/>
            <a:t>Application</a:t>
          </a:r>
        </a:p>
      </dgm:t>
    </dgm:pt>
    <dgm:pt modelId="{609E144D-1368-4BB7-91B0-AB18F14363B8}" type="parTrans" cxnId="{1FEDF4DE-1585-4D4A-94F4-975270A74FE2}">
      <dgm:prSet/>
      <dgm:spPr/>
      <dgm:t>
        <a:bodyPr/>
        <a:lstStyle/>
        <a:p>
          <a:endParaRPr lang="en-US"/>
        </a:p>
      </dgm:t>
    </dgm:pt>
    <dgm:pt modelId="{48C02E9D-003A-44C7-8DD1-99C3C483203E}" type="sibTrans" cxnId="{1FEDF4DE-1585-4D4A-94F4-975270A74FE2}">
      <dgm:prSet/>
      <dgm:spPr/>
      <dgm:t>
        <a:bodyPr/>
        <a:lstStyle/>
        <a:p>
          <a:endParaRPr lang="en-US"/>
        </a:p>
      </dgm:t>
    </dgm:pt>
    <dgm:pt modelId="{7C48695B-483B-463F-B31D-E0C08A92A58F}" type="pres">
      <dgm:prSet presAssocID="{739CAA7F-9C7E-4888-B093-F58A8625ACF6}" presName="linearFlow" presStyleCnt="0">
        <dgm:presLayoutVars>
          <dgm:dir/>
          <dgm:animLvl val="lvl"/>
          <dgm:resizeHandles val="exact"/>
        </dgm:presLayoutVars>
      </dgm:prSet>
      <dgm:spPr/>
    </dgm:pt>
    <dgm:pt modelId="{19060C89-025F-4950-92BB-266CFF43E5E1}" type="pres">
      <dgm:prSet presAssocID="{AC95924E-EB86-4414-B819-225CCC6D072A}" presName="composite" presStyleCnt="0"/>
      <dgm:spPr/>
    </dgm:pt>
    <dgm:pt modelId="{677AB424-FBDA-4ED0-84D2-C0779DDA09CA}" type="pres">
      <dgm:prSet presAssocID="{AC95924E-EB86-4414-B819-225CCC6D072A}" presName="parentText" presStyleLbl="alignNode1" presStyleIdx="0" presStyleCnt="4">
        <dgm:presLayoutVars>
          <dgm:chMax val="1"/>
          <dgm:bulletEnabled val="1"/>
        </dgm:presLayoutVars>
      </dgm:prSet>
      <dgm:spPr/>
    </dgm:pt>
    <dgm:pt modelId="{C9B7DBE5-3752-4A84-9949-7639C84E7644}" type="pres">
      <dgm:prSet presAssocID="{AC95924E-EB86-4414-B819-225CCC6D072A}" presName="descendantText" presStyleLbl="alignAcc1" presStyleIdx="0" presStyleCnt="4">
        <dgm:presLayoutVars>
          <dgm:bulletEnabled val="1"/>
        </dgm:presLayoutVars>
      </dgm:prSet>
      <dgm:spPr/>
    </dgm:pt>
    <dgm:pt modelId="{FC33A6C7-D97B-4C8F-B20E-075D59524E8D}" type="pres">
      <dgm:prSet presAssocID="{8756B4CF-142B-4F69-A8C6-01B58DF1279A}" presName="sp" presStyleCnt="0"/>
      <dgm:spPr/>
    </dgm:pt>
    <dgm:pt modelId="{9097E91C-7E2E-4143-9676-31CEA7121054}" type="pres">
      <dgm:prSet presAssocID="{6C8D9963-F0D4-4930-82CD-4623D010EA6B}" presName="composite" presStyleCnt="0"/>
      <dgm:spPr/>
    </dgm:pt>
    <dgm:pt modelId="{E1F3CE95-9B1D-4A33-B498-032E16F421E8}" type="pres">
      <dgm:prSet presAssocID="{6C8D9963-F0D4-4930-82CD-4623D010EA6B}" presName="parentText" presStyleLbl="alignNode1" presStyleIdx="1" presStyleCnt="4">
        <dgm:presLayoutVars>
          <dgm:chMax val="1"/>
          <dgm:bulletEnabled val="1"/>
        </dgm:presLayoutVars>
      </dgm:prSet>
      <dgm:spPr/>
    </dgm:pt>
    <dgm:pt modelId="{6101D122-A041-424C-983D-3365500BB610}" type="pres">
      <dgm:prSet presAssocID="{6C8D9963-F0D4-4930-82CD-4623D010EA6B}" presName="descendantText" presStyleLbl="alignAcc1" presStyleIdx="1" presStyleCnt="4">
        <dgm:presLayoutVars>
          <dgm:bulletEnabled val="1"/>
        </dgm:presLayoutVars>
      </dgm:prSet>
      <dgm:spPr/>
    </dgm:pt>
    <dgm:pt modelId="{59107EB5-2B55-41B1-A7BE-29952397D2E0}" type="pres">
      <dgm:prSet presAssocID="{2B525EFD-FD47-4A51-8F86-64A272552DE3}" presName="sp" presStyleCnt="0"/>
      <dgm:spPr/>
    </dgm:pt>
    <dgm:pt modelId="{0C0263CA-58E8-4E63-9E30-5572504C962C}" type="pres">
      <dgm:prSet presAssocID="{7CD0EFA8-4D72-427E-A2B5-DE43A1B8A6F3}" presName="composite" presStyleCnt="0"/>
      <dgm:spPr/>
    </dgm:pt>
    <dgm:pt modelId="{85124DC6-B3B8-46B2-9468-26F63BED4CBE}" type="pres">
      <dgm:prSet presAssocID="{7CD0EFA8-4D72-427E-A2B5-DE43A1B8A6F3}" presName="parentText" presStyleLbl="alignNode1" presStyleIdx="2" presStyleCnt="4">
        <dgm:presLayoutVars>
          <dgm:chMax val="1"/>
          <dgm:bulletEnabled val="1"/>
        </dgm:presLayoutVars>
      </dgm:prSet>
      <dgm:spPr/>
    </dgm:pt>
    <dgm:pt modelId="{BAEBA544-4B84-4808-B5EF-374123FEA81C}" type="pres">
      <dgm:prSet presAssocID="{7CD0EFA8-4D72-427E-A2B5-DE43A1B8A6F3}" presName="descendantText" presStyleLbl="alignAcc1" presStyleIdx="2" presStyleCnt="4">
        <dgm:presLayoutVars>
          <dgm:bulletEnabled val="1"/>
        </dgm:presLayoutVars>
      </dgm:prSet>
      <dgm:spPr/>
    </dgm:pt>
    <dgm:pt modelId="{82695D2B-4C57-4F42-995F-9576516A0FFF}" type="pres">
      <dgm:prSet presAssocID="{9636584A-6EFC-43CB-A1A8-DD210D8028AA}" presName="sp" presStyleCnt="0"/>
      <dgm:spPr/>
    </dgm:pt>
    <dgm:pt modelId="{8CABF21C-EEF0-4B1D-93A7-D6948D556A05}" type="pres">
      <dgm:prSet presAssocID="{46E9F8C0-8B11-4316-BE9F-110D39B0BCAD}" presName="composite" presStyleCnt="0"/>
      <dgm:spPr/>
    </dgm:pt>
    <dgm:pt modelId="{CB1EC152-D59E-414D-9534-7D46ECA9E272}" type="pres">
      <dgm:prSet presAssocID="{46E9F8C0-8B11-4316-BE9F-110D39B0BCAD}" presName="parentText" presStyleLbl="alignNode1" presStyleIdx="3" presStyleCnt="4">
        <dgm:presLayoutVars>
          <dgm:chMax val="1"/>
          <dgm:bulletEnabled val="1"/>
        </dgm:presLayoutVars>
      </dgm:prSet>
      <dgm:spPr/>
    </dgm:pt>
    <dgm:pt modelId="{71D18C9C-3979-4DB5-BF74-C03C06E83263}" type="pres">
      <dgm:prSet presAssocID="{46E9F8C0-8B11-4316-BE9F-110D39B0BCAD}" presName="descendantText" presStyleLbl="alignAcc1" presStyleIdx="3" presStyleCnt="4">
        <dgm:presLayoutVars>
          <dgm:bulletEnabled val="1"/>
        </dgm:presLayoutVars>
      </dgm:prSet>
      <dgm:spPr/>
    </dgm:pt>
  </dgm:ptLst>
  <dgm:cxnLst>
    <dgm:cxn modelId="{975E1608-8E74-462F-A08A-A6FE7D46AA68}" type="presOf" srcId="{739CAA7F-9C7E-4888-B093-F58A8625ACF6}" destId="{7C48695B-483B-463F-B31D-E0C08A92A58F}" srcOrd="0" destOrd="0" presId="urn:microsoft.com/office/officeart/2005/8/layout/chevron2"/>
    <dgm:cxn modelId="{4CE1BA0B-B6EB-48A9-A608-153E5FA7E0D2}" srcId="{739CAA7F-9C7E-4888-B093-F58A8625ACF6}" destId="{AC95924E-EB86-4414-B819-225CCC6D072A}" srcOrd="0" destOrd="0" parTransId="{9D144544-9F52-4AEB-88DE-CFDBBE1FECA7}" sibTransId="{8756B4CF-142B-4F69-A8C6-01B58DF1279A}"/>
    <dgm:cxn modelId="{35A3A114-C70D-44A0-9CDE-4500287A00C7}" srcId="{6C8D9963-F0D4-4930-82CD-4623D010EA6B}" destId="{1BA63BF7-F08D-432F-B946-5F69D1600F89}" srcOrd="1" destOrd="0" parTransId="{239F6A7A-C9C3-46A4-AE57-6394645F61D6}" sibTransId="{1CD8D182-278F-4B9E-94FA-42FDB96FD6BF}"/>
    <dgm:cxn modelId="{CED2BB1A-6BC6-41A0-98E7-77619F1F8409}" type="presOf" srcId="{1BA63BF7-F08D-432F-B946-5F69D1600F89}" destId="{6101D122-A041-424C-983D-3365500BB610}" srcOrd="0" destOrd="1" presId="urn:microsoft.com/office/officeart/2005/8/layout/chevron2"/>
    <dgm:cxn modelId="{2C05D028-5A36-42A5-AEBA-273FD3E613A3}" type="presOf" srcId="{6C8D9963-F0D4-4930-82CD-4623D010EA6B}" destId="{E1F3CE95-9B1D-4A33-B498-032E16F421E8}" srcOrd="0" destOrd="0" presId="urn:microsoft.com/office/officeart/2005/8/layout/chevron2"/>
    <dgm:cxn modelId="{2EB93D37-2C9A-454F-AE17-4D0B6436E613}" srcId="{AC95924E-EB86-4414-B819-225CCC6D072A}" destId="{F57AA7D9-2E84-4CA6-A53C-F8BE1AB003BF}" srcOrd="1" destOrd="0" parTransId="{DE362E1A-AC25-41B8-8F56-5287F64E1DB7}" sibTransId="{9DB7B7F7-812D-40BC-A207-3C7F26FB944D}"/>
    <dgm:cxn modelId="{6D801661-FAAF-4999-A9AB-07A0FC899750}" srcId="{739CAA7F-9C7E-4888-B093-F58A8625ACF6}" destId="{6C8D9963-F0D4-4930-82CD-4623D010EA6B}" srcOrd="1" destOrd="0" parTransId="{CD6331D0-E9DD-4FDB-AA06-E3D182D52593}" sibTransId="{2B525EFD-FD47-4A51-8F86-64A272552DE3}"/>
    <dgm:cxn modelId="{B5F1D063-191C-4CB3-8827-4BD2CF9DFB43}" type="presOf" srcId="{0B84F00B-F376-4E2E-9A2A-278E82B0E01B}" destId="{C9B7DBE5-3752-4A84-9949-7639C84E7644}" srcOrd="0" destOrd="0" presId="urn:microsoft.com/office/officeart/2005/8/layout/chevron2"/>
    <dgm:cxn modelId="{AC992C44-8280-4A68-B317-5454C59E152E}" type="presOf" srcId="{F57AA7D9-2E84-4CA6-A53C-F8BE1AB003BF}" destId="{C9B7DBE5-3752-4A84-9949-7639C84E7644}" srcOrd="0" destOrd="1" presId="urn:microsoft.com/office/officeart/2005/8/layout/chevron2"/>
    <dgm:cxn modelId="{67DBB265-8EB9-4110-89EB-5823EC335DBF}" srcId="{6C8D9963-F0D4-4930-82CD-4623D010EA6B}" destId="{4C2079A5-E9E3-45AB-A181-261BCC634C3A}" srcOrd="0" destOrd="0" parTransId="{72A832DF-D39D-4A8A-938D-BFC0C615ACA6}" sibTransId="{CF82E1C8-25F7-4A3F-A73C-0215D0E7940D}"/>
    <dgm:cxn modelId="{EACCC86C-A2C5-4C69-84AD-88C72FD22589}" srcId="{739CAA7F-9C7E-4888-B093-F58A8625ACF6}" destId="{7CD0EFA8-4D72-427E-A2B5-DE43A1B8A6F3}" srcOrd="2" destOrd="0" parTransId="{654AFD48-270F-4BA5-A952-5FB04AC762CD}" sibTransId="{9636584A-6EFC-43CB-A1A8-DD210D8028AA}"/>
    <dgm:cxn modelId="{F503084D-CE41-4F57-BC78-99AC34EB5E86}" srcId="{AC95924E-EB86-4414-B819-225CCC6D072A}" destId="{0B84F00B-F376-4E2E-9A2A-278E82B0E01B}" srcOrd="0" destOrd="0" parTransId="{C40F7A71-6124-400A-ADA6-42FE1B856E42}" sibTransId="{6E3563F2-B02B-420E-BAE4-A7546DC7F70F}"/>
    <dgm:cxn modelId="{DFA56A6E-0E77-4873-8B63-A59E93AC5B68}" type="presOf" srcId="{7CD0EFA8-4D72-427E-A2B5-DE43A1B8A6F3}" destId="{85124DC6-B3B8-46B2-9468-26F63BED4CBE}" srcOrd="0" destOrd="0" presId="urn:microsoft.com/office/officeart/2005/8/layout/chevron2"/>
    <dgm:cxn modelId="{0554147D-A8B7-4A17-B558-A0FD0C4CBA00}" type="presOf" srcId="{6DE96AFF-7171-4988-81CD-76F659CA86B2}" destId="{BAEBA544-4B84-4808-B5EF-374123FEA81C}" srcOrd="0" destOrd="2" presId="urn:microsoft.com/office/officeart/2005/8/layout/chevron2"/>
    <dgm:cxn modelId="{977BAA86-2ADD-4B39-8276-DD2604E34F17}" type="presOf" srcId="{46E9F8C0-8B11-4316-BE9F-110D39B0BCAD}" destId="{CB1EC152-D59E-414D-9534-7D46ECA9E272}" srcOrd="0" destOrd="0" presId="urn:microsoft.com/office/officeart/2005/8/layout/chevron2"/>
    <dgm:cxn modelId="{59AB7491-A801-48FF-A5F3-EB96CBB7598D}" type="presOf" srcId="{5A9213C2-DAC8-46BC-9635-CA3CB993FC58}" destId="{BAEBA544-4B84-4808-B5EF-374123FEA81C}" srcOrd="0" destOrd="0" presId="urn:microsoft.com/office/officeart/2005/8/layout/chevron2"/>
    <dgm:cxn modelId="{FC136F92-8474-4AEC-BEBD-E9BEED7CC2C6}" type="presOf" srcId="{4C2079A5-E9E3-45AB-A181-261BCC634C3A}" destId="{6101D122-A041-424C-983D-3365500BB610}" srcOrd="0" destOrd="0" presId="urn:microsoft.com/office/officeart/2005/8/layout/chevron2"/>
    <dgm:cxn modelId="{48A80B97-0AA7-420F-9DAF-7E6062F2A89F}" type="presOf" srcId="{AC95924E-EB86-4414-B819-225CCC6D072A}" destId="{677AB424-FBDA-4ED0-84D2-C0779DDA09CA}" srcOrd="0" destOrd="0" presId="urn:microsoft.com/office/officeart/2005/8/layout/chevron2"/>
    <dgm:cxn modelId="{C3F322B3-6CF4-4D03-B122-188ACCDFCD30}" srcId="{7CD0EFA8-4D72-427E-A2B5-DE43A1B8A6F3}" destId="{5A9213C2-DAC8-46BC-9635-CA3CB993FC58}" srcOrd="0" destOrd="0" parTransId="{EDE7CBE0-4B81-473B-9897-046E2033F27F}" sibTransId="{863187A7-CB37-4C32-9ADD-3A2B1ECCC221}"/>
    <dgm:cxn modelId="{5C3758C6-EE69-47CD-A1E7-D830C77ED9FA}" srcId="{739CAA7F-9C7E-4888-B093-F58A8625ACF6}" destId="{46E9F8C0-8B11-4316-BE9F-110D39B0BCAD}" srcOrd="3" destOrd="0" parTransId="{3FA1C464-0FDC-466F-AC34-E3F2C3ED181B}" sibTransId="{6EA67D40-AAB3-4F6D-8EDF-2959A5AF6D9C}"/>
    <dgm:cxn modelId="{1FEDF4DE-1585-4D4A-94F4-975270A74FE2}" srcId="{7CD0EFA8-4D72-427E-A2B5-DE43A1B8A6F3}" destId="{32010BBE-0689-43D7-B001-1F1D5A21A48C}" srcOrd="1" destOrd="0" parTransId="{609E144D-1368-4BB7-91B0-AB18F14363B8}" sibTransId="{48C02E9D-003A-44C7-8DD1-99C3C483203E}"/>
    <dgm:cxn modelId="{C74C60E3-8587-42DE-87E4-E92A9A213095}" type="presOf" srcId="{32010BBE-0689-43D7-B001-1F1D5A21A48C}" destId="{BAEBA544-4B84-4808-B5EF-374123FEA81C}" srcOrd="0" destOrd="1" presId="urn:microsoft.com/office/officeart/2005/8/layout/chevron2"/>
    <dgm:cxn modelId="{0F939CFE-0192-4EA7-A21E-B3475C1DE420}" srcId="{7CD0EFA8-4D72-427E-A2B5-DE43A1B8A6F3}" destId="{6DE96AFF-7171-4988-81CD-76F659CA86B2}" srcOrd="2" destOrd="0" parTransId="{042CEAE6-6A9A-44FB-9059-F8D88BA98C64}" sibTransId="{1C7316A5-8DEB-4290-948B-B390DADE60E7}"/>
    <dgm:cxn modelId="{1B897AEE-0C04-49E4-8270-5677B9DD092E}" type="presParOf" srcId="{7C48695B-483B-463F-B31D-E0C08A92A58F}" destId="{19060C89-025F-4950-92BB-266CFF43E5E1}" srcOrd="0" destOrd="0" presId="urn:microsoft.com/office/officeart/2005/8/layout/chevron2"/>
    <dgm:cxn modelId="{61685ACE-7032-4327-9E95-472937FDD586}" type="presParOf" srcId="{19060C89-025F-4950-92BB-266CFF43E5E1}" destId="{677AB424-FBDA-4ED0-84D2-C0779DDA09CA}" srcOrd="0" destOrd="0" presId="urn:microsoft.com/office/officeart/2005/8/layout/chevron2"/>
    <dgm:cxn modelId="{E222829E-8EEE-4BB5-8B90-BE9D2D3946C3}" type="presParOf" srcId="{19060C89-025F-4950-92BB-266CFF43E5E1}" destId="{C9B7DBE5-3752-4A84-9949-7639C84E7644}" srcOrd="1" destOrd="0" presId="urn:microsoft.com/office/officeart/2005/8/layout/chevron2"/>
    <dgm:cxn modelId="{575F4FC3-E496-4338-A5AF-8CC980C33B40}" type="presParOf" srcId="{7C48695B-483B-463F-B31D-E0C08A92A58F}" destId="{FC33A6C7-D97B-4C8F-B20E-075D59524E8D}" srcOrd="1" destOrd="0" presId="urn:microsoft.com/office/officeart/2005/8/layout/chevron2"/>
    <dgm:cxn modelId="{E227368D-B91C-4029-B7A4-DE88C060BC44}" type="presParOf" srcId="{7C48695B-483B-463F-B31D-E0C08A92A58F}" destId="{9097E91C-7E2E-4143-9676-31CEA7121054}" srcOrd="2" destOrd="0" presId="urn:microsoft.com/office/officeart/2005/8/layout/chevron2"/>
    <dgm:cxn modelId="{8C4069CF-B792-4461-B8A9-20838EBFAAE8}" type="presParOf" srcId="{9097E91C-7E2E-4143-9676-31CEA7121054}" destId="{E1F3CE95-9B1D-4A33-B498-032E16F421E8}" srcOrd="0" destOrd="0" presId="urn:microsoft.com/office/officeart/2005/8/layout/chevron2"/>
    <dgm:cxn modelId="{BE138BE4-E993-4DB9-A47D-3B549F7930A1}" type="presParOf" srcId="{9097E91C-7E2E-4143-9676-31CEA7121054}" destId="{6101D122-A041-424C-983D-3365500BB610}" srcOrd="1" destOrd="0" presId="urn:microsoft.com/office/officeart/2005/8/layout/chevron2"/>
    <dgm:cxn modelId="{F5692EB9-908F-44A5-B27A-6973B463800B}" type="presParOf" srcId="{7C48695B-483B-463F-B31D-E0C08A92A58F}" destId="{59107EB5-2B55-41B1-A7BE-29952397D2E0}" srcOrd="3" destOrd="0" presId="urn:microsoft.com/office/officeart/2005/8/layout/chevron2"/>
    <dgm:cxn modelId="{46176D9A-0799-44C5-8B8C-5CB3FA7E7B43}" type="presParOf" srcId="{7C48695B-483B-463F-B31D-E0C08A92A58F}" destId="{0C0263CA-58E8-4E63-9E30-5572504C962C}" srcOrd="4" destOrd="0" presId="urn:microsoft.com/office/officeart/2005/8/layout/chevron2"/>
    <dgm:cxn modelId="{467142B7-0397-45D3-A860-9055758926B5}" type="presParOf" srcId="{0C0263CA-58E8-4E63-9E30-5572504C962C}" destId="{85124DC6-B3B8-46B2-9468-26F63BED4CBE}" srcOrd="0" destOrd="0" presId="urn:microsoft.com/office/officeart/2005/8/layout/chevron2"/>
    <dgm:cxn modelId="{83A07ED1-E09F-475C-97A5-5B6838A03AEB}" type="presParOf" srcId="{0C0263CA-58E8-4E63-9E30-5572504C962C}" destId="{BAEBA544-4B84-4808-B5EF-374123FEA81C}" srcOrd="1" destOrd="0" presId="urn:microsoft.com/office/officeart/2005/8/layout/chevron2"/>
    <dgm:cxn modelId="{B9028878-1CF2-4955-9CCD-B31CB07168C1}" type="presParOf" srcId="{7C48695B-483B-463F-B31D-E0C08A92A58F}" destId="{82695D2B-4C57-4F42-995F-9576516A0FFF}" srcOrd="5" destOrd="0" presId="urn:microsoft.com/office/officeart/2005/8/layout/chevron2"/>
    <dgm:cxn modelId="{5EA73E32-4D44-4144-97CB-5318E36D133A}" type="presParOf" srcId="{7C48695B-483B-463F-B31D-E0C08A92A58F}" destId="{8CABF21C-EEF0-4B1D-93A7-D6948D556A05}" srcOrd="6" destOrd="0" presId="urn:microsoft.com/office/officeart/2005/8/layout/chevron2"/>
    <dgm:cxn modelId="{1A3F8345-1541-4F1E-873A-6CA718A2B307}" type="presParOf" srcId="{8CABF21C-EEF0-4B1D-93A7-D6948D556A05}" destId="{CB1EC152-D59E-414D-9534-7D46ECA9E272}" srcOrd="0" destOrd="0" presId="urn:microsoft.com/office/officeart/2005/8/layout/chevron2"/>
    <dgm:cxn modelId="{50A1EE25-2AD1-4F3A-B574-FC9A7984DBCA}" type="presParOf" srcId="{8CABF21C-EEF0-4B1D-93A7-D6948D556A05}" destId="{71D18C9C-3979-4DB5-BF74-C03C06E8326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AB424-FBDA-4ED0-84D2-C0779DDA09CA}">
      <dsp:nvSpPr>
        <dsp:cNvPr id="0" name=""/>
        <dsp:cNvSpPr/>
      </dsp:nvSpPr>
      <dsp:spPr>
        <a:xfrm rot="5400000">
          <a:off x="-316626" y="323685"/>
          <a:ext cx="2110841" cy="147758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Pre-App</a:t>
          </a:r>
        </a:p>
      </dsp:txBody>
      <dsp:txXfrm rot="-5400000">
        <a:off x="1" y="745852"/>
        <a:ext cx="1477588" cy="633253"/>
      </dsp:txXfrm>
    </dsp:sp>
    <dsp:sp modelId="{C9B7DBE5-3752-4A84-9949-7639C84E7644}">
      <dsp:nvSpPr>
        <dsp:cNvPr id="0" name=""/>
        <dsp:cNvSpPr/>
      </dsp:nvSpPr>
      <dsp:spPr>
        <a:xfrm rot="5400000">
          <a:off x="8699880" y="-7215232"/>
          <a:ext cx="1372046" cy="15816629"/>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a:t>Applicant connects with State Program Manager and Local Development District</a:t>
          </a:r>
        </a:p>
        <a:p>
          <a:pPr marL="228600" lvl="1" indent="-228600" algn="l" defTabSz="1155700">
            <a:lnSpc>
              <a:spcPct val="90000"/>
            </a:lnSpc>
            <a:spcBef>
              <a:spcPct val="0"/>
            </a:spcBef>
            <a:spcAft>
              <a:spcPct val="15000"/>
            </a:spcAft>
            <a:buChar char="•"/>
          </a:pPr>
          <a:r>
            <a:rPr lang="en-US" sz="2600" kern="1200"/>
            <a:t>Applicant submits a </a:t>
          </a:r>
          <a:r>
            <a:rPr lang="en-US" sz="2600" b="1" kern="1200"/>
            <a:t>Pre-Application</a:t>
          </a:r>
        </a:p>
      </dsp:txBody>
      <dsp:txXfrm rot="-5400000">
        <a:off x="1477589" y="74037"/>
        <a:ext cx="15749651" cy="1238090"/>
      </dsp:txXfrm>
    </dsp:sp>
    <dsp:sp modelId="{E1F3CE95-9B1D-4A33-B498-032E16F421E8}">
      <dsp:nvSpPr>
        <dsp:cNvPr id="0" name=""/>
        <dsp:cNvSpPr/>
      </dsp:nvSpPr>
      <dsp:spPr>
        <a:xfrm rot="5400000">
          <a:off x="-316626" y="2293805"/>
          <a:ext cx="2110841" cy="1477588"/>
        </a:xfrm>
        <a:prstGeom prst="chevron">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Review</a:t>
          </a:r>
        </a:p>
      </dsp:txBody>
      <dsp:txXfrm rot="-5400000">
        <a:off x="1" y="2715972"/>
        <a:ext cx="1477588" cy="633253"/>
      </dsp:txXfrm>
    </dsp:sp>
    <dsp:sp modelId="{6101D122-A041-424C-983D-3365500BB610}">
      <dsp:nvSpPr>
        <dsp:cNvPr id="0" name=""/>
        <dsp:cNvSpPr/>
      </dsp:nvSpPr>
      <dsp:spPr>
        <a:xfrm rot="5400000">
          <a:off x="8699880" y="-5245111"/>
          <a:ext cx="1372046" cy="15816629"/>
        </a:xfrm>
        <a:prstGeom prst="round2SameRect">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a:t>NBRC reviews Pre-Application for Eligibility and Activities alignment</a:t>
          </a:r>
        </a:p>
        <a:p>
          <a:pPr marL="228600" lvl="1" indent="-228600" algn="l" defTabSz="1155700">
            <a:lnSpc>
              <a:spcPct val="90000"/>
            </a:lnSpc>
            <a:spcBef>
              <a:spcPct val="0"/>
            </a:spcBef>
            <a:spcAft>
              <a:spcPct val="15000"/>
            </a:spcAft>
            <a:buChar char="•"/>
          </a:pPr>
          <a:r>
            <a:rPr lang="en-US" sz="2600" kern="1200"/>
            <a:t>State of Vermont review Pre-Applications for State Economic Development goal priorities</a:t>
          </a:r>
        </a:p>
      </dsp:txBody>
      <dsp:txXfrm rot="-5400000">
        <a:off x="1477589" y="2044158"/>
        <a:ext cx="15749651" cy="1238090"/>
      </dsp:txXfrm>
    </dsp:sp>
    <dsp:sp modelId="{85124DC6-B3B8-46B2-9468-26F63BED4CBE}">
      <dsp:nvSpPr>
        <dsp:cNvPr id="0" name=""/>
        <dsp:cNvSpPr/>
      </dsp:nvSpPr>
      <dsp:spPr>
        <a:xfrm rot="5400000">
          <a:off x="-316626" y="4263926"/>
          <a:ext cx="2110841" cy="1477588"/>
        </a:xfrm>
        <a:prstGeom prst="chevron">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App</a:t>
          </a:r>
        </a:p>
      </dsp:txBody>
      <dsp:txXfrm rot="-5400000">
        <a:off x="1" y="4686093"/>
        <a:ext cx="1477588" cy="633253"/>
      </dsp:txXfrm>
    </dsp:sp>
    <dsp:sp modelId="{BAEBA544-4B84-4808-B5EF-374123FEA81C}">
      <dsp:nvSpPr>
        <dsp:cNvPr id="0" name=""/>
        <dsp:cNvSpPr/>
      </dsp:nvSpPr>
      <dsp:spPr>
        <a:xfrm rot="5400000">
          <a:off x="8699880" y="-3274991"/>
          <a:ext cx="1372046" cy="15816629"/>
        </a:xfrm>
        <a:prstGeom prst="round2SameRect">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rtl="0">
            <a:lnSpc>
              <a:spcPct val="90000"/>
            </a:lnSpc>
            <a:spcBef>
              <a:spcPct val="0"/>
            </a:spcBef>
            <a:spcAft>
              <a:spcPct val="15000"/>
            </a:spcAft>
            <a:buChar char="•"/>
          </a:pPr>
          <a:r>
            <a:rPr lang="en-US" sz="2600" kern="1200">
              <a:latin typeface="Arial Nova Bold"/>
            </a:rPr>
            <a:t>All Applicants</a:t>
          </a:r>
          <a:r>
            <a:rPr lang="en-US" sz="2600" kern="1200"/>
            <a:t> receives feedback through Grants Management System</a:t>
          </a:r>
          <a:r>
            <a:rPr lang="en-US" sz="2600" kern="1200">
              <a:latin typeface="Arial Nova Bold"/>
            </a:rPr>
            <a:t>, Invitations are issued</a:t>
          </a:r>
          <a:endParaRPr lang="en-US" sz="2600" kern="1200"/>
        </a:p>
        <a:p>
          <a:pPr marL="228600" lvl="1" indent="-228600" algn="l" defTabSz="1155700" rtl="0">
            <a:lnSpc>
              <a:spcPct val="90000"/>
            </a:lnSpc>
            <a:spcBef>
              <a:spcPct val="0"/>
            </a:spcBef>
            <a:spcAft>
              <a:spcPct val="15000"/>
            </a:spcAft>
            <a:buChar char="•"/>
          </a:pPr>
          <a:r>
            <a:rPr lang="en-US" sz="2600" kern="1200">
              <a:latin typeface="Arial Nova Bold"/>
            </a:rPr>
            <a:t>Invited Applicant</a:t>
          </a:r>
          <a:r>
            <a:rPr lang="en-US" sz="2600" kern="1200"/>
            <a:t> edits and submits </a:t>
          </a:r>
          <a:r>
            <a:rPr lang="en-US" sz="2600" b="1" kern="1200"/>
            <a:t>Application</a:t>
          </a:r>
        </a:p>
        <a:p>
          <a:pPr marL="228600" lvl="1" indent="-228600" algn="l" defTabSz="1155700">
            <a:lnSpc>
              <a:spcPct val="90000"/>
            </a:lnSpc>
            <a:spcBef>
              <a:spcPct val="0"/>
            </a:spcBef>
            <a:spcAft>
              <a:spcPct val="15000"/>
            </a:spcAft>
            <a:buChar char="•"/>
          </a:pPr>
          <a:endParaRPr lang="en-US" sz="2600" kern="1200"/>
        </a:p>
      </dsp:txBody>
      <dsp:txXfrm rot="-5400000">
        <a:off x="1477589" y="4014278"/>
        <a:ext cx="15749651" cy="1238090"/>
      </dsp:txXfrm>
    </dsp:sp>
    <dsp:sp modelId="{CB1EC152-D59E-414D-9534-7D46ECA9E272}">
      <dsp:nvSpPr>
        <dsp:cNvPr id="0" name=""/>
        <dsp:cNvSpPr/>
      </dsp:nvSpPr>
      <dsp:spPr>
        <a:xfrm rot="5400000">
          <a:off x="-316626" y="6234046"/>
          <a:ext cx="2110841" cy="1477588"/>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Selection</a:t>
          </a:r>
        </a:p>
      </dsp:txBody>
      <dsp:txXfrm rot="-5400000">
        <a:off x="1" y="6656213"/>
        <a:ext cx="1477588" cy="633253"/>
      </dsp:txXfrm>
    </dsp:sp>
    <dsp:sp modelId="{71D18C9C-3979-4DB5-BF74-C03C06E83263}">
      <dsp:nvSpPr>
        <dsp:cNvPr id="0" name=""/>
        <dsp:cNvSpPr/>
      </dsp:nvSpPr>
      <dsp:spPr>
        <a:xfrm rot="5400000">
          <a:off x="8699880" y="-1304870"/>
          <a:ext cx="1372046" cy="15816629"/>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2EC00-F3E1-4E98-B202-9F174B063DFC}" type="datetimeFigureOut">
              <a:rPr lang="en-US" smtClean="0"/>
              <a:t>6/23/2026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3381CB-EC15-4FDD-84C8-EEE11D3CE090}" type="slidenum">
              <a:rPr lang="en-US" smtClean="0"/>
              <a:t>‹#›</a:t>
            </a:fld>
            <a:endParaRPr lang="en-US"/>
          </a:p>
        </p:txBody>
      </p:sp>
    </p:spTree>
    <p:extLst>
      <p:ext uri="{BB962C8B-B14F-4D97-AF65-F5344CB8AC3E}">
        <p14:creationId xmlns:p14="http://schemas.microsoft.com/office/powerpoint/2010/main" val="3116419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FD377-1FF6-EB52-9C90-1B6D13451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C1A03-C39A-B2A3-F8B5-AB23269AE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A14AF-5EA1-FFDE-E778-42D27C0C81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52F5A9-3573-6E99-271B-ECD3D8AB62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2A17-E9D6-4846-BA79-15EC6EB62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1398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3448-D619-51CE-29AF-A68C9BB6902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D76AA79-3EFA-6987-DA7C-DC135AB4F84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CFA2517-D31C-4865-EEC4-CB0B45B1DF48}"/>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5" name="Footer Placeholder 4">
            <a:extLst>
              <a:ext uri="{FF2B5EF4-FFF2-40B4-BE49-F238E27FC236}">
                <a16:creationId xmlns:a16="http://schemas.microsoft.com/office/drawing/2014/main" id="{FDA48A57-9069-DA64-E532-6FD85C8C4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01591-341B-C7BD-B813-691E07D0EC7D}"/>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243706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5284-4C8F-1E90-C213-6FD981740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A6F93-05AA-11E8-A973-03503F5F08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33ABC-6277-0E10-E63B-C4FD5D6482B1}"/>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5" name="Footer Placeholder 4">
            <a:extLst>
              <a:ext uri="{FF2B5EF4-FFF2-40B4-BE49-F238E27FC236}">
                <a16:creationId xmlns:a16="http://schemas.microsoft.com/office/drawing/2014/main" id="{ACBAAC0E-C156-02DB-A991-2B0FD5BAF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48D55-6916-221F-08C5-117680F93F24}"/>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363310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C4FB-B803-A20F-624B-0B683AAAB72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6CB65E6-0896-8A2F-20F8-BD9BBCDF8F5D}"/>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1B5191-E638-39BC-3F28-54D43D445290}"/>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5" name="Footer Placeholder 4">
            <a:extLst>
              <a:ext uri="{FF2B5EF4-FFF2-40B4-BE49-F238E27FC236}">
                <a16:creationId xmlns:a16="http://schemas.microsoft.com/office/drawing/2014/main" id="{5328559D-4599-226B-8E3C-BABA1C9C6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71521-20D6-0FA4-7D0E-98C59F032E6C}"/>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1541200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947B-BB52-4168-566F-B5C53B0D5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A00B16-5022-A1CB-F9F8-F576E4C8D62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A5CD47-EA29-92CB-8520-A5FF6C03F50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D714D2-33A2-24B1-299D-73C621AFE963}"/>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6" name="Footer Placeholder 5">
            <a:extLst>
              <a:ext uri="{FF2B5EF4-FFF2-40B4-BE49-F238E27FC236}">
                <a16:creationId xmlns:a16="http://schemas.microsoft.com/office/drawing/2014/main" id="{CD8BE9F5-9D4F-F549-463A-0A4531B58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11847D-1A83-B065-0436-31FEE1CFBEEC}"/>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3503980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041-5E2C-946C-2517-324E948299A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3D909F-8694-F77A-5641-A23DCEE3EB6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B0337CB-9790-F879-A8F7-37466FCE8FE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A3F578-1CA3-2980-4019-2D4346C6118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31BB68E-4EE8-2D00-9D95-FA97D502394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28424-4090-D9E5-D99B-99092C7E1632}"/>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8" name="Footer Placeholder 7">
            <a:extLst>
              <a:ext uri="{FF2B5EF4-FFF2-40B4-BE49-F238E27FC236}">
                <a16:creationId xmlns:a16="http://schemas.microsoft.com/office/drawing/2014/main" id="{E7EA3BE1-F91D-E9DB-450B-0D86890839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3BA675-F990-8FEA-9DFA-79DDE4D80502}"/>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1675850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7897-F1B0-D36A-A663-0AD0515814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3F57A8-41C7-746F-7401-46ADD4C6C34F}"/>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4" name="Footer Placeholder 3">
            <a:extLst>
              <a:ext uri="{FF2B5EF4-FFF2-40B4-BE49-F238E27FC236}">
                <a16:creationId xmlns:a16="http://schemas.microsoft.com/office/drawing/2014/main" id="{1E8013C6-CD03-ABB8-B485-524B1D063B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FECE81-602E-3820-D8FC-B25BBD694D17}"/>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141799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C7F05-6533-81F1-8CF8-3D51B6E0AF27}"/>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3" name="Footer Placeholder 2">
            <a:extLst>
              <a:ext uri="{FF2B5EF4-FFF2-40B4-BE49-F238E27FC236}">
                <a16:creationId xmlns:a16="http://schemas.microsoft.com/office/drawing/2014/main" id="{79491CD7-AF50-49AD-5C1B-AD36846845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30FE3-543C-4BB9-5F76-B3B18A5BC349}"/>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1965460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F7A9-E1E8-FA8D-38B9-1604FCEC99E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BB7C94B-B2CB-9E7C-8163-2887E64901C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64FA9D-11B0-D5DB-075F-4B468EA2896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1D8787-F1E1-524C-E1E8-2D23B090D8D6}"/>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6" name="Footer Placeholder 5">
            <a:extLst>
              <a:ext uri="{FF2B5EF4-FFF2-40B4-BE49-F238E27FC236}">
                <a16:creationId xmlns:a16="http://schemas.microsoft.com/office/drawing/2014/main" id="{240E9BD3-534B-3295-F40D-3AC51526E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2F2ECF-B43B-8C90-DA27-C5FA5A77C004}"/>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51110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17D7-B2D6-9B23-2FF9-E5D8A037CC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E0E7FD9-55BF-CA82-7569-B0AA21A1099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8007F1A9-EE40-2FB6-AE29-519C78D5635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CC35059-1F18-393D-5501-17C8CDE4B6AD}"/>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6" name="Footer Placeholder 5">
            <a:extLst>
              <a:ext uri="{FF2B5EF4-FFF2-40B4-BE49-F238E27FC236}">
                <a16:creationId xmlns:a16="http://schemas.microsoft.com/office/drawing/2014/main" id="{74604CC1-2F75-A79A-419D-ED05E91FC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560751-E3D6-97F0-069E-C2CCBB1E3F7F}"/>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3267380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8E72-F76C-CD03-F8D6-ACFC0CBDE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60599A-E588-1331-2145-7592BF0FE5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9B3BA-00D1-18BB-42B2-9DA78A422A41}"/>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5" name="Footer Placeholder 4">
            <a:extLst>
              <a:ext uri="{FF2B5EF4-FFF2-40B4-BE49-F238E27FC236}">
                <a16:creationId xmlns:a16="http://schemas.microsoft.com/office/drawing/2014/main" id="{02ECEBA8-4A08-FF9E-D50C-CD535D959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75887-5895-1FA5-10F2-5F9B10B5EEE7}"/>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1871505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CB3AA2-F74A-EB4C-704C-A89D019C4FC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ED5A7-8B70-0650-1AB8-2CD78842BF1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93F1D-560B-ECC7-896C-F8E25F8795F6}"/>
              </a:ext>
            </a:extLst>
          </p:cNvPr>
          <p:cNvSpPr>
            <a:spLocks noGrp="1"/>
          </p:cNvSpPr>
          <p:nvPr>
            <p:ph type="dt" sz="half" idx="10"/>
          </p:nvPr>
        </p:nvSpPr>
        <p:spPr/>
        <p:txBody>
          <a:bodyPr/>
          <a:lstStyle/>
          <a:p>
            <a:fld id="{EF669BC0-8B6B-4AB3-AA2B-0E6D262BCEEC}" type="datetimeFigureOut">
              <a:rPr lang="en-US" smtClean="0"/>
              <a:t>6/23/2026</a:t>
            </a:fld>
            <a:endParaRPr lang="en-US"/>
          </a:p>
        </p:txBody>
      </p:sp>
      <p:sp>
        <p:nvSpPr>
          <p:cNvPr id="5" name="Footer Placeholder 4">
            <a:extLst>
              <a:ext uri="{FF2B5EF4-FFF2-40B4-BE49-F238E27FC236}">
                <a16:creationId xmlns:a16="http://schemas.microsoft.com/office/drawing/2014/main" id="{E1E063B6-2E2A-9145-B175-114E1E8CE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FEA8A-E3D5-BD74-E825-B5FAF90FA357}"/>
              </a:ext>
            </a:extLst>
          </p:cNvPr>
          <p:cNvSpPr>
            <a:spLocks noGrp="1"/>
          </p:cNvSpPr>
          <p:nvPr>
            <p:ph type="sldNum" sz="quarter" idx="12"/>
          </p:nvPr>
        </p:nvSpPr>
        <p:spPr/>
        <p:txBody>
          <a:bodyPr/>
          <a:lstStyle/>
          <a:p>
            <a:fld id="{DFD1ABAD-9BDA-4B06-BB59-13A1052AFF1A}" type="slidenum">
              <a:rPr lang="en-US" smtClean="0"/>
              <a:t>‹#›</a:t>
            </a:fld>
            <a:endParaRPr lang="en-US"/>
          </a:p>
        </p:txBody>
      </p:sp>
    </p:spTree>
    <p:extLst>
      <p:ext uri="{BB962C8B-B14F-4D97-AF65-F5344CB8AC3E}">
        <p14:creationId xmlns:p14="http://schemas.microsoft.com/office/powerpoint/2010/main" val="316497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47887F-8F81-F99F-DCF9-B38976EA3D8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F3104B-A4B7-D70E-D42D-60AF3853C67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CA4EA-7CD7-23D0-3A94-7A9772A225A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EF669BC0-8B6B-4AB3-AA2B-0E6D262BCEEC}" type="datetimeFigureOut">
              <a:rPr lang="en-US" smtClean="0"/>
              <a:t>6/23/2026</a:t>
            </a:fld>
            <a:endParaRPr lang="en-US"/>
          </a:p>
        </p:txBody>
      </p:sp>
      <p:sp>
        <p:nvSpPr>
          <p:cNvPr id="5" name="Footer Placeholder 4">
            <a:extLst>
              <a:ext uri="{FF2B5EF4-FFF2-40B4-BE49-F238E27FC236}">
                <a16:creationId xmlns:a16="http://schemas.microsoft.com/office/drawing/2014/main" id="{CA56C29B-35C9-CA5D-87CA-C256059D826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DD4E21-0947-5859-1A3F-D53679C10BD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DFD1ABAD-9BDA-4B06-BB59-13A1052AFF1A}" type="slidenum">
              <a:rPr lang="en-US" smtClean="0"/>
              <a:t>‹#›</a:t>
            </a:fld>
            <a:endParaRPr lang="en-US"/>
          </a:p>
        </p:txBody>
      </p:sp>
    </p:spTree>
    <p:extLst>
      <p:ext uri="{BB962C8B-B14F-4D97-AF65-F5344CB8AC3E}">
        <p14:creationId xmlns:p14="http://schemas.microsoft.com/office/powerpoint/2010/main" val="710364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sv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sv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www.nbrc.gov/" TargetMode="External"/><Relationship Id="rId4" Type="http://schemas.openxmlformats.org/officeDocument/2006/relationships/hyperlink" Target="https://accd.vermont.gov/economic-development/northern-border-regional-commiss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svg"/><Relationship Id="rId11" Type="http://schemas.openxmlformats.org/officeDocument/2006/relationships/image" Target="../media/image20.jpeg"/><Relationship Id="rId5" Type="http://schemas.openxmlformats.org/officeDocument/2006/relationships/image" Target="../media/image14.svg"/><Relationship Id="rId10" Type="http://schemas.openxmlformats.org/officeDocument/2006/relationships/image" Target="../media/image19.jpeg"/><Relationship Id="rId4" Type="http://schemas.openxmlformats.org/officeDocument/2006/relationships/image" Target="../media/image13.sv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sv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sv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85483" y="2785849"/>
            <a:ext cx="4571311" cy="3958549"/>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5064" r="-15064"/>
              </a:stretch>
            </a:blipFill>
            <a:ln w="133350" cap="sq">
              <a:solidFill>
                <a:srgbClr val="1999CE"/>
              </a:solidFill>
              <a:prstDash val="solid"/>
              <a:miter/>
            </a:ln>
          </p:spPr>
          <p:txBody>
            <a:bodyPr/>
            <a:lstStyle/>
            <a:p>
              <a:endParaRPr lang="en-US"/>
            </a:p>
          </p:txBody>
        </p:sp>
      </p:grpSp>
      <p:grpSp>
        <p:nvGrpSpPr>
          <p:cNvPr id="4" name="Group 4"/>
          <p:cNvGrpSpPr/>
          <p:nvPr/>
        </p:nvGrpSpPr>
        <p:grpSpPr>
          <a:xfrm>
            <a:off x="7988341" y="705795"/>
            <a:ext cx="4571311" cy="3958549"/>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57789" b="-15745"/>
              </a:stretch>
            </a:blipFill>
            <a:ln w="133350" cap="sq">
              <a:solidFill>
                <a:srgbClr val="1999CE"/>
              </a:solidFill>
              <a:prstDash val="solid"/>
              <a:miter/>
            </a:ln>
          </p:spPr>
          <p:txBody>
            <a:bodyPr/>
            <a:lstStyle/>
            <a:p>
              <a:endParaRPr lang="en-US"/>
            </a:p>
          </p:txBody>
        </p:sp>
      </p:grpSp>
      <p:grpSp>
        <p:nvGrpSpPr>
          <p:cNvPr id="6" name="Group 6"/>
          <p:cNvGrpSpPr/>
          <p:nvPr/>
        </p:nvGrpSpPr>
        <p:grpSpPr>
          <a:xfrm>
            <a:off x="11585483" y="-1400461"/>
            <a:ext cx="4571311" cy="3950658"/>
            <a:chOff x="0" y="0"/>
            <a:chExt cx="4282440" cy="3701007"/>
          </a:xfrm>
        </p:grpSpPr>
        <p:sp>
          <p:nvSpPr>
            <p:cNvPr id="7" name="Freeform 7"/>
            <p:cNvSpPr/>
            <p:nvPr/>
          </p:nvSpPr>
          <p:spPr>
            <a:xfrm>
              <a:off x="0" y="0"/>
              <a:ext cx="4282440" cy="3701007"/>
            </a:xfrm>
            <a:custGeom>
              <a:avLst/>
              <a:gdLst/>
              <a:ahLst/>
              <a:cxnLst/>
              <a:rect l="l" t="t" r="r" b="b"/>
              <a:pathLst>
                <a:path w="4282440" h="3701007">
                  <a:moveTo>
                    <a:pt x="3211830" y="0"/>
                  </a:moveTo>
                  <a:lnTo>
                    <a:pt x="1070610" y="0"/>
                  </a:lnTo>
                  <a:lnTo>
                    <a:pt x="0" y="1850504"/>
                  </a:lnTo>
                  <a:lnTo>
                    <a:pt x="1070610" y="3701007"/>
                  </a:lnTo>
                  <a:lnTo>
                    <a:pt x="3211830" y="3701007"/>
                  </a:lnTo>
                  <a:lnTo>
                    <a:pt x="4282440" y="1850504"/>
                  </a:lnTo>
                  <a:close/>
                </a:path>
              </a:pathLst>
            </a:custGeom>
            <a:blipFill>
              <a:blip r:embed="rId4"/>
              <a:stretch>
                <a:fillRect l="-36245" r="-36237" b="-49503"/>
              </a:stretch>
            </a:blipFill>
            <a:ln w="133350" cap="sq">
              <a:solidFill>
                <a:srgbClr val="1999CE"/>
              </a:solidFill>
              <a:prstDash val="solid"/>
              <a:miter/>
            </a:ln>
          </p:spPr>
          <p:txBody>
            <a:bodyPr/>
            <a:lstStyle/>
            <a:p>
              <a:endParaRPr lang="en-US"/>
            </a:p>
          </p:txBody>
        </p:sp>
      </p:grpSp>
      <p:grpSp>
        <p:nvGrpSpPr>
          <p:cNvPr id="8" name="Group 8"/>
          <p:cNvGrpSpPr/>
          <p:nvPr/>
        </p:nvGrpSpPr>
        <p:grpSpPr>
          <a:xfrm>
            <a:off x="15185783" y="705795"/>
            <a:ext cx="4571311" cy="3958549"/>
            <a:chOff x="0" y="0"/>
            <a:chExt cx="4282440" cy="3708400"/>
          </a:xfrm>
        </p:grpSpPr>
        <p:sp>
          <p:nvSpPr>
            <p:cNvPr id="9" name="Freeform 9"/>
            <p:cNvSpPr/>
            <p:nvPr/>
          </p:nvSpPr>
          <p:spPr>
            <a:xfrm flipH="1">
              <a:off x="0" y="0"/>
              <a:ext cx="4282440" cy="3708400"/>
            </a:xfrm>
            <a:custGeom>
              <a:avLst/>
              <a:gdLst/>
              <a:ahLst/>
              <a:cxnLst/>
              <a:rect l="l" t="t" r="r" b="b"/>
              <a:pathLst>
                <a:path w="4282440" h="3708400">
                  <a:moveTo>
                    <a:pt x="1070610" y="0"/>
                  </a:moveTo>
                  <a:lnTo>
                    <a:pt x="3211830" y="0"/>
                  </a:lnTo>
                  <a:lnTo>
                    <a:pt x="4282440" y="1854200"/>
                  </a:lnTo>
                  <a:lnTo>
                    <a:pt x="3211830" y="3708400"/>
                  </a:lnTo>
                  <a:lnTo>
                    <a:pt x="1070610" y="3708400"/>
                  </a:lnTo>
                  <a:lnTo>
                    <a:pt x="0" y="1854200"/>
                  </a:lnTo>
                  <a:close/>
                </a:path>
              </a:pathLst>
            </a:custGeom>
            <a:blipFill>
              <a:blip r:embed="rId5"/>
              <a:stretch>
                <a:fillRect l="-15064" r="-15064"/>
              </a:stretch>
            </a:blipFill>
            <a:ln w="133350" cap="sq">
              <a:solidFill>
                <a:srgbClr val="1999CE"/>
              </a:solidFill>
              <a:prstDash val="solid"/>
              <a:miter/>
            </a:ln>
          </p:spPr>
          <p:txBody>
            <a:bodyPr/>
            <a:lstStyle/>
            <a:p>
              <a:endParaRPr lang="en-US"/>
            </a:p>
          </p:txBody>
        </p:sp>
      </p:grpSp>
      <p:grpSp>
        <p:nvGrpSpPr>
          <p:cNvPr id="10" name="Group 10"/>
          <p:cNvGrpSpPr/>
          <p:nvPr/>
        </p:nvGrpSpPr>
        <p:grpSpPr>
          <a:xfrm>
            <a:off x="7988341" y="4927989"/>
            <a:ext cx="4571311" cy="3958549"/>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r="-30129"/>
              </a:stretch>
            </a:blipFill>
            <a:ln w="133350" cap="sq">
              <a:solidFill>
                <a:srgbClr val="1999CE"/>
              </a:solidFill>
              <a:prstDash val="solid"/>
              <a:miter/>
            </a:ln>
          </p:spPr>
          <p:txBody>
            <a:bodyPr/>
            <a:lstStyle/>
            <a:p>
              <a:endParaRPr lang="en-US"/>
            </a:p>
          </p:txBody>
        </p:sp>
      </p:grpSp>
      <p:grpSp>
        <p:nvGrpSpPr>
          <p:cNvPr id="12" name="Group 12"/>
          <p:cNvGrpSpPr/>
          <p:nvPr/>
        </p:nvGrpSpPr>
        <p:grpSpPr>
          <a:xfrm>
            <a:off x="15185783" y="4927989"/>
            <a:ext cx="4571311" cy="3958549"/>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l="-30129"/>
              </a:stretch>
            </a:blipFill>
            <a:ln w="133350" cap="sq">
              <a:solidFill>
                <a:srgbClr val="1999CE"/>
              </a:solidFill>
              <a:prstDash val="solid"/>
              <a:miter/>
            </a:ln>
          </p:spPr>
          <p:txBody>
            <a:bodyPr/>
            <a:lstStyle/>
            <a:p>
              <a:endParaRPr lang="en-US"/>
            </a:p>
          </p:txBody>
        </p:sp>
      </p:grpSp>
      <p:grpSp>
        <p:nvGrpSpPr>
          <p:cNvPr id="14" name="Group 14"/>
          <p:cNvGrpSpPr/>
          <p:nvPr/>
        </p:nvGrpSpPr>
        <p:grpSpPr>
          <a:xfrm>
            <a:off x="11587062" y="6950416"/>
            <a:ext cx="4571311" cy="3958549"/>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27439" t="-24468" r="-34090"/>
              </a:stretch>
            </a:blipFill>
            <a:ln w="133350" cap="sq">
              <a:solidFill>
                <a:srgbClr val="1999CE"/>
              </a:solidFill>
              <a:prstDash val="solid"/>
              <a:miter/>
            </a:ln>
          </p:spPr>
          <p:txBody>
            <a:bodyPr/>
            <a:lstStyle/>
            <a:p>
              <a:endParaRPr lang="en-US"/>
            </a:p>
          </p:txBody>
        </p:sp>
      </p:grpSp>
      <p:grpSp>
        <p:nvGrpSpPr>
          <p:cNvPr id="16" name="Group 16"/>
          <p:cNvGrpSpPr/>
          <p:nvPr/>
        </p:nvGrpSpPr>
        <p:grpSpPr>
          <a:xfrm>
            <a:off x="0" y="8666934"/>
            <a:ext cx="18288000" cy="3677466"/>
            <a:chOff x="0" y="0"/>
            <a:chExt cx="4816593" cy="968551"/>
          </a:xfrm>
        </p:grpSpPr>
        <p:sp>
          <p:nvSpPr>
            <p:cNvPr id="17" name="Freeform 17"/>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D5CDB4"/>
            </a:solidFill>
            <a:ln w="19050" cap="sq">
              <a:solidFill>
                <a:srgbClr val="414042"/>
              </a:solidFill>
              <a:prstDash val="solid"/>
              <a:miter/>
            </a:ln>
          </p:spPr>
          <p:txBody>
            <a:bodyPr/>
            <a:lstStyle/>
            <a:p>
              <a:endParaRPr lang="en-US"/>
            </a:p>
          </p:txBody>
        </p:sp>
        <p:sp>
          <p:nvSpPr>
            <p:cNvPr id="18" name="TextBox 18"/>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0" y="8833086"/>
            <a:ext cx="18288000" cy="3677466"/>
            <a:chOff x="0" y="0"/>
            <a:chExt cx="4816593" cy="968551"/>
          </a:xfrm>
        </p:grpSpPr>
        <p:sp>
          <p:nvSpPr>
            <p:cNvPr id="20" name="Freeform 20"/>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046A38"/>
            </a:solidFill>
            <a:ln w="19050" cap="sq">
              <a:solidFill>
                <a:srgbClr val="414042"/>
              </a:solidFill>
              <a:prstDash val="solid"/>
              <a:miter/>
            </a:ln>
          </p:spPr>
          <p:txBody>
            <a:bodyPr/>
            <a:lstStyle/>
            <a:p>
              <a:endParaRPr lang="en-US"/>
            </a:p>
          </p:txBody>
        </p:sp>
        <p:sp>
          <p:nvSpPr>
            <p:cNvPr id="21" name="TextBox 21"/>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983382" y="329660"/>
            <a:ext cx="4849521" cy="895141"/>
          </a:xfrm>
          <a:custGeom>
            <a:avLst/>
            <a:gdLst/>
            <a:ahLst/>
            <a:cxnLst/>
            <a:rect l="l" t="t" r="r" b="b"/>
            <a:pathLst>
              <a:path w="4849521" h="895141">
                <a:moveTo>
                  <a:pt x="0" y="0"/>
                </a:moveTo>
                <a:lnTo>
                  <a:pt x="4849521" y="0"/>
                </a:lnTo>
                <a:lnTo>
                  <a:pt x="4849521" y="895141"/>
                </a:lnTo>
                <a:lnTo>
                  <a:pt x="0" y="895141"/>
                </a:lnTo>
                <a:lnTo>
                  <a:pt x="0" y="0"/>
                </a:lnTo>
                <a:close/>
              </a:path>
            </a:pathLst>
          </a:custGeom>
          <a:blipFill>
            <a:blip r:embed="rId9"/>
            <a:stretch>
              <a:fillRect/>
            </a:stretch>
          </a:blipFill>
        </p:spPr>
        <p:txBody>
          <a:bodyPr/>
          <a:lstStyle/>
          <a:p>
            <a:endParaRPr lang="en-US"/>
          </a:p>
        </p:txBody>
      </p:sp>
      <p:sp>
        <p:nvSpPr>
          <p:cNvPr id="31" name="TextBox 31"/>
          <p:cNvSpPr txBox="1"/>
          <p:nvPr/>
        </p:nvSpPr>
        <p:spPr>
          <a:xfrm>
            <a:off x="633262" y="2889331"/>
            <a:ext cx="6244803" cy="4124206"/>
          </a:xfrm>
          <a:prstGeom prst="rect">
            <a:avLst/>
          </a:prstGeom>
        </p:spPr>
        <p:txBody>
          <a:bodyPr wrap="square" lIns="0" tIns="0" rIns="0" bIns="0" rtlCol="0" anchor="t">
            <a:spAutoFit/>
          </a:bodyPr>
          <a:lstStyle/>
          <a:p>
            <a:r>
              <a:rPr lang="en-US" sz="4400" i="1">
                <a:solidFill>
                  <a:srgbClr val="000000"/>
                </a:solidFill>
                <a:latin typeface="Arial Nova Bold"/>
                <a:ea typeface="Arial Nova Bold"/>
                <a:cs typeface="Arial Nova Bold"/>
                <a:sym typeface="Arial Nova Bold"/>
              </a:rPr>
              <a:t>Competitive Grant Programs Overview</a:t>
            </a:r>
          </a:p>
          <a:p>
            <a:endParaRPr lang="en-US" sz="4400" i="1">
              <a:solidFill>
                <a:srgbClr val="000000"/>
              </a:solidFill>
              <a:latin typeface="Arial Nova Bold"/>
              <a:ea typeface="Arial Nova Bold"/>
              <a:cs typeface="Arial Nova Bold"/>
              <a:sym typeface="Arial Nova Bold"/>
            </a:endParaRPr>
          </a:p>
          <a:p>
            <a:r>
              <a:rPr lang="en-US" sz="3200" i="1">
                <a:solidFill>
                  <a:srgbClr val="C00000"/>
                </a:solidFill>
                <a:latin typeface="Arial Nova Bold"/>
                <a:ea typeface="Arial Nova Bold"/>
                <a:cs typeface="Arial Nova Bold"/>
                <a:sym typeface="Arial Nova Bold"/>
              </a:rPr>
              <a:t>Windham Leadership Series</a:t>
            </a:r>
          </a:p>
          <a:p>
            <a:endParaRPr lang="en-US" sz="4400" i="1">
              <a:solidFill>
                <a:srgbClr val="000000"/>
              </a:solidFill>
              <a:latin typeface="Arial Nova Bold"/>
              <a:ea typeface="Arial Nova Bold"/>
              <a:cs typeface="Arial Nova Bold"/>
              <a:sym typeface="Arial Nova Bold"/>
            </a:endParaRPr>
          </a:p>
          <a:p>
            <a:r>
              <a:rPr lang="en-US" sz="2000" b="1" i="1">
                <a:solidFill>
                  <a:srgbClr val="000000"/>
                </a:solidFill>
                <a:latin typeface="Arial Nova Bold"/>
                <a:ea typeface="Arial Nova Bold"/>
                <a:cs typeface="Arial Nova Bold"/>
                <a:sym typeface="Arial Nova Bold"/>
              </a:rPr>
              <a:t>June 25, 2026</a:t>
            </a:r>
          </a:p>
          <a:p>
            <a:r>
              <a:rPr lang="en-US" sz="2000" b="1" i="1">
                <a:solidFill>
                  <a:srgbClr val="000000"/>
                </a:solidFill>
                <a:latin typeface="Arial Nova Bold"/>
                <a:ea typeface="Arial Nova Bold"/>
                <a:cs typeface="Arial Nova Bold"/>
                <a:sym typeface="Arial Nova Bold"/>
              </a:rPr>
              <a:t>Presented by Sarah Waring, Executive Director</a:t>
            </a:r>
          </a:p>
          <a:p>
            <a:r>
              <a:rPr lang="en-US" sz="2000" b="1" i="1">
                <a:solidFill>
                  <a:srgbClr val="000000"/>
                </a:solidFill>
                <a:latin typeface="Arial Nova Bold"/>
                <a:ea typeface="Arial Nova Bold"/>
                <a:cs typeface="Arial Nova Bold"/>
                <a:sym typeface="Arial Nova Bold"/>
              </a:rPr>
              <a:t>And Elisabeth Nance, Grant Programs Manager</a:t>
            </a:r>
            <a:endParaRPr lang="en-US" sz="2000" b="1" i="1">
              <a:solidFill>
                <a:srgbClr val="000000"/>
              </a:solidFill>
              <a:latin typeface="Arial Nova Bold"/>
              <a:ea typeface="Arial Nova Bold"/>
              <a:cs typeface="Arial Nova Bold"/>
            </a:endParaRPr>
          </a:p>
        </p:txBody>
      </p:sp>
      <p:sp>
        <p:nvSpPr>
          <p:cNvPr id="33" name="TextBox 33"/>
          <p:cNvSpPr txBox="1"/>
          <p:nvPr/>
        </p:nvSpPr>
        <p:spPr>
          <a:xfrm>
            <a:off x="0" y="9324689"/>
            <a:ext cx="19076161" cy="1101725"/>
          </a:xfrm>
          <a:prstGeom prst="rect">
            <a:avLst/>
          </a:prstGeom>
        </p:spPr>
        <p:txBody>
          <a:bodyPr lIns="0" tIns="0" rIns="0" bIns="0" rtlCol="0" anchor="t">
            <a:spAutoFit/>
          </a:bodyPr>
          <a:lstStyle/>
          <a:p>
            <a:pPr algn="ctr">
              <a:lnSpc>
                <a:spcPts val="4375"/>
              </a:lnSpc>
            </a:pPr>
            <a:r>
              <a:rPr lang="en-US" sz="3500" b="1" spc="350">
                <a:solidFill>
                  <a:srgbClr val="FFFFFF"/>
                </a:solidFill>
                <a:latin typeface="Arial Nova Bold"/>
                <a:ea typeface="Arial Nova Bold"/>
                <a:cs typeface="Arial Nova Bold"/>
                <a:sym typeface="Arial Nova Bold"/>
              </a:rPr>
              <a:t>FOSTERING VIBRANT FUTURES FOR RURAL COMMUNITIES</a:t>
            </a:r>
          </a:p>
          <a:p>
            <a:pPr algn="ctr">
              <a:lnSpc>
                <a:spcPts val="4375"/>
              </a:lnSpc>
            </a:pPr>
            <a:endParaRPr lang="en-US" sz="3500" b="1" spc="350">
              <a:solidFill>
                <a:srgbClr val="FFFFFF"/>
              </a:solidFill>
              <a:latin typeface="Arial Nova Bold"/>
              <a:ea typeface="Arial Nova Bold"/>
              <a:cs typeface="Arial Nova Bold"/>
              <a:sym typeface="Arial Nova Bold"/>
            </a:endParaRPr>
          </a:p>
        </p:txBody>
      </p:sp>
      <p:pic>
        <p:nvPicPr>
          <p:cNvPr id="22" name="Picture 21">
            <a:extLst>
              <a:ext uri="{FF2B5EF4-FFF2-40B4-BE49-F238E27FC236}">
                <a16:creationId xmlns:a16="http://schemas.microsoft.com/office/drawing/2014/main" id="{7EB4EC4D-E35A-845A-5383-58AFB27D88CE}"/>
              </a:ext>
            </a:extLst>
          </p:cNvPr>
          <p:cNvPicPr>
            <a:picLocks noChangeAspect="1"/>
          </p:cNvPicPr>
          <p:nvPr/>
        </p:nvPicPr>
        <p:blipFill>
          <a:blip r:embed="rId10"/>
          <a:srcRect l="-50" t="70" r="-18656" b="73995"/>
          <a:stretch>
            <a:fillRect/>
          </a:stretch>
        </p:blipFill>
        <p:spPr>
          <a:xfrm>
            <a:off x="0" y="-27455"/>
            <a:ext cx="22114041" cy="25714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832348" y="-542867"/>
            <a:ext cx="4703505" cy="4114800"/>
          </a:xfrm>
          <a:custGeom>
            <a:avLst/>
            <a:gdLst/>
            <a:ahLst/>
            <a:cxnLst/>
            <a:rect l="l" t="t" r="r" b="b"/>
            <a:pathLst>
              <a:path w="4703505" h="4114800">
                <a:moveTo>
                  <a:pt x="0" y="0"/>
                </a:moveTo>
                <a:lnTo>
                  <a:pt x="4703505" y="0"/>
                </a:lnTo>
                <a:lnTo>
                  <a:pt x="4703505" y="4114800"/>
                </a:lnTo>
                <a:lnTo>
                  <a:pt x="0" y="4114800"/>
                </a:lnTo>
                <a:lnTo>
                  <a:pt x="0" y="0"/>
                </a:lnTo>
                <a:close/>
              </a:path>
            </a:pathLst>
          </a:custGeom>
          <a:blipFill>
            <a:blip>
              <a:alphaModFix amt="14000"/>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6" name="Group 6"/>
          <p:cNvGrpSpPr/>
          <p:nvPr/>
        </p:nvGrpSpPr>
        <p:grpSpPr>
          <a:xfrm>
            <a:off x="0" y="0"/>
            <a:ext cx="5685218" cy="10287000"/>
            <a:chOff x="0" y="0"/>
            <a:chExt cx="880789" cy="1552606"/>
          </a:xfrm>
        </p:grpSpPr>
        <p:sp>
          <p:nvSpPr>
            <p:cNvPr id="7" name="Freeform 7"/>
            <p:cNvSpPr/>
            <p:nvPr/>
          </p:nvSpPr>
          <p:spPr>
            <a:xfrm>
              <a:off x="0" y="0"/>
              <a:ext cx="880789" cy="1552606"/>
            </a:xfrm>
            <a:custGeom>
              <a:avLst/>
              <a:gdLst/>
              <a:ahLst/>
              <a:cxnLst/>
              <a:rect l="l" t="t" r="r" b="b"/>
              <a:pathLst>
                <a:path w="880789" h="1552606">
                  <a:moveTo>
                    <a:pt x="0" y="0"/>
                  </a:moveTo>
                  <a:lnTo>
                    <a:pt x="880789" y="0"/>
                  </a:lnTo>
                  <a:lnTo>
                    <a:pt x="880789" y="1552606"/>
                  </a:lnTo>
                  <a:lnTo>
                    <a:pt x="0" y="1552606"/>
                  </a:lnTo>
                  <a:close/>
                </a:path>
              </a:pathLst>
            </a:custGeom>
            <a:blipFill>
              <a:blip r:embed="rId3"/>
              <a:stretch>
                <a:fillRect l="-4122" t="-11258" r="-244960"/>
              </a:stretch>
            </a:blipFill>
          </p:spPr>
          <p:txBody>
            <a:bodyPr/>
            <a:lstStyle/>
            <a:p>
              <a:endParaRPr lang="en-US"/>
            </a:p>
          </p:txBody>
        </p:sp>
      </p:grpSp>
      <p:sp>
        <p:nvSpPr>
          <p:cNvPr id="8" name="TextBox 8"/>
          <p:cNvSpPr txBox="1"/>
          <p:nvPr/>
        </p:nvSpPr>
        <p:spPr>
          <a:xfrm>
            <a:off x="5962391" y="257736"/>
            <a:ext cx="11920132" cy="9887322"/>
          </a:xfrm>
          <a:prstGeom prst="rect">
            <a:avLst/>
          </a:prstGeom>
        </p:spPr>
        <p:txBody>
          <a:bodyPr lIns="0" tIns="0" rIns="0" bIns="0" rtlCol="0" anchor="t">
            <a:spAutoFit/>
          </a:bodyPr>
          <a:lstStyle/>
          <a:p>
            <a:pPr algn="l">
              <a:lnSpc>
                <a:spcPts val="4667"/>
              </a:lnSpc>
            </a:pPr>
            <a:r>
              <a:rPr lang="en-US" sz="3646" b="1" dirty="0">
                <a:solidFill>
                  <a:srgbClr val="000000"/>
                </a:solidFill>
                <a:latin typeface="Arial Nova Bold"/>
                <a:ea typeface="Arial Nova Bold"/>
                <a:cs typeface="Arial Nova Bold"/>
                <a:sym typeface="Arial Nova Bold"/>
              </a:rPr>
              <a:t>I am eligible, but is my CATALYST project competitive?</a:t>
            </a:r>
          </a:p>
          <a:p>
            <a:pPr algn="l">
              <a:lnSpc>
                <a:spcPts val="2944"/>
              </a:lnSpc>
            </a:pPr>
            <a:endParaRPr lang="en-US" sz="3646" b="1" dirty="0">
              <a:solidFill>
                <a:srgbClr val="000000"/>
              </a:solidFill>
              <a:latin typeface="Arial Nova Bold"/>
              <a:ea typeface="Arial Nova Bold"/>
              <a:cs typeface="Arial Nova Bold"/>
              <a:sym typeface="Arial Nova Bold"/>
            </a:endParaRPr>
          </a:p>
          <a:p>
            <a:pPr>
              <a:lnSpc>
                <a:spcPts val="3199"/>
              </a:lnSpc>
            </a:pPr>
            <a:r>
              <a:rPr lang="en-US" sz="2450" b="1" dirty="0">
                <a:solidFill>
                  <a:srgbClr val="FF0000"/>
                </a:solidFill>
                <a:latin typeface="Arial Nova Bold"/>
                <a:ea typeface="Arial Nova Bold"/>
                <a:cs typeface="Arial Nova Bold"/>
                <a:sym typeface="Arial Nova Bold"/>
              </a:rPr>
              <a:t>NBRC Scoring </a:t>
            </a:r>
            <a:r>
              <a:rPr lang="en-US" sz="2450" b="1" dirty="0">
                <a:solidFill>
                  <a:srgbClr val="000000"/>
                </a:solidFill>
                <a:latin typeface="Arial Nova Bold"/>
                <a:ea typeface="Arial Nova Bold"/>
                <a:cs typeface="Arial Nova Bold"/>
                <a:sym typeface="Arial Nova Bold"/>
              </a:rPr>
              <a:t>is based on 5 categories:</a:t>
            </a:r>
            <a:endParaRPr lang="en-US" sz="2450" b="1" dirty="0">
              <a:solidFill>
                <a:srgbClr val="000000"/>
              </a:solidFill>
              <a:latin typeface="Arial Nova Bold"/>
              <a:ea typeface="Arial Nova Bold"/>
              <a:cs typeface="Arial Nova Bold"/>
            </a:endParaRPr>
          </a:p>
          <a:p>
            <a:pPr algn="l">
              <a:lnSpc>
                <a:spcPts val="2944"/>
              </a:lnSpc>
            </a:pPr>
            <a:endParaRPr lang="en-US" sz="2499" b="1" dirty="0">
              <a:solidFill>
                <a:srgbClr val="000000"/>
              </a:solidFill>
              <a:latin typeface="Arial Nova Bold"/>
              <a:ea typeface="Arial Nova Bold"/>
              <a:cs typeface="Arial Nova Bold"/>
              <a:sym typeface="Arial Nova Bold"/>
            </a:endParaRPr>
          </a:p>
          <a:p>
            <a:pPr algn="l">
              <a:lnSpc>
                <a:spcPts val="2944"/>
              </a:lnSpc>
            </a:pPr>
            <a:r>
              <a:rPr lang="en-US" sz="2300" b="1" dirty="0">
                <a:solidFill>
                  <a:srgbClr val="000000"/>
                </a:solidFill>
                <a:latin typeface="Arial Nova Bold"/>
                <a:ea typeface="Arial Nova Bold"/>
                <a:cs typeface="Arial Nova Bold"/>
                <a:sym typeface="Arial Nova Bold"/>
              </a:rPr>
              <a:t>Project Readiness and Methodology</a:t>
            </a:r>
          </a:p>
          <a:p>
            <a:pPr marL="496570" lvl="1" indent="-248285">
              <a:lnSpc>
                <a:spcPts val="2944"/>
              </a:lnSpc>
              <a:buFont typeface="Arial"/>
              <a:buChar char="•"/>
            </a:pPr>
            <a:r>
              <a:rPr lang="en-US" sz="2300" dirty="0">
                <a:solidFill>
                  <a:srgbClr val="000000"/>
                </a:solidFill>
                <a:latin typeface="Arial Nova"/>
                <a:ea typeface="Arial Nova"/>
                <a:cs typeface="Arial Nova"/>
                <a:sym typeface="Arial Nova"/>
              </a:rPr>
              <a:t>Does this project demonstrate the proposed project can be completed within 3 years and that funds will start getting drawn down in the first year?</a:t>
            </a:r>
            <a:r>
              <a:rPr lang="en-US" sz="2300" dirty="0">
                <a:solidFill>
                  <a:srgbClr val="000000"/>
                </a:solidFill>
                <a:ea typeface="Arial Nova"/>
                <a:cs typeface="Arial Nova"/>
                <a:sym typeface="Arial Nova"/>
              </a:rPr>
              <a:t> Does this project clearly describe all major tasks and milestones including planning tasks before application and implementation tasks after award? </a:t>
            </a:r>
            <a:endParaRPr lang="en-US" sz="2300" dirty="0">
              <a:solidFill>
                <a:srgbClr val="000000"/>
              </a:solidFill>
              <a:latin typeface="Arial Nova"/>
              <a:ea typeface="Arial Nova"/>
              <a:cs typeface="Arial Nova"/>
            </a:endParaRPr>
          </a:p>
          <a:p>
            <a:pPr algn="l">
              <a:lnSpc>
                <a:spcPts val="2944"/>
              </a:lnSpc>
            </a:pPr>
            <a:endParaRPr lang="en-US" sz="2300" dirty="0">
              <a:solidFill>
                <a:srgbClr val="000000"/>
              </a:solidFill>
              <a:latin typeface="Arial Nova"/>
              <a:ea typeface="Arial Nova"/>
              <a:cs typeface="Arial Nova"/>
              <a:sym typeface="Arial Nova"/>
            </a:endParaRPr>
          </a:p>
          <a:p>
            <a:pPr algn="l">
              <a:lnSpc>
                <a:spcPts val="2944"/>
              </a:lnSpc>
            </a:pPr>
            <a:r>
              <a:rPr lang="en-US" sz="2300" b="1" dirty="0">
                <a:solidFill>
                  <a:srgbClr val="000000"/>
                </a:solidFill>
                <a:latin typeface="Arial Nova Bold"/>
                <a:ea typeface="Arial Nova Bold"/>
                <a:cs typeface="Arial Nova Bold"/>
                <a:sym typeface="Arial Nova Bold"/>
              </a:rPr>
              <a:t>Project Budget and Documentation</a:t>
            </a:r>
          </a:p>
          <a:p>
            <a:pPr marL="496570" lvl="1" indent="-248285">
              <a:lnSpc>
                <a:spcPts val="2944"/>
              </a:lnSpc>
              <a:buFont typeface="Arial"/>
              <a:buChar char="•"/>
            </a:pPr>
            <a:r>
              <a:rPr lang="en-US" sz="2300" dirty="0">
                <a:solidFill>
                  <a:srgbClr val="000000"/>
                </a:solidFill>
                <a:ea typeface="Arial Nova"/>
                <a:cs typeface="Arial Nova"/>
                <a:sym typeface="Arial Nova"/>
              </a:rPr>
              <a:t>Does the project clearly show how NBRC funds will be used? Does the budget include realistic cost estimates? Does the budget narrative explain how the costs were developed and explain costs above $5,000? </a:t>
            </a:r>
          </a:p>
          <a:p>
            <a:pPr algn="l">
              <a:lnSpc>
                <a:spcPts val="2944"/>
              </a:lnSpc>
            </a:pPr>
            <a:endParaRPr lang="en-US" sz="2300" b="1" dirty="0">
              <a:solidFill>
                <a:srgbClr val="000000"/>
              </a:solidFill>
              <a:latin typeface="Arial Nova Bold"/>
              <a:ea typeface="Arial Nova Bold"/>
              <a:cs typeface="Arial Nova Bold"/>
              <a:sym typeface="Arial Nova"/>
            </a:endParaRPr>
          </a:p>
          <a:p>
            <a:pPr algn="l">
              <a:lnSpc>
                <a:spcPts val="2944"/>
              </a:lnSpc>
            </a:pPr>
            <a:r>
              <a:rPr lang="en-US" sz="2300" b="1" dirty="0">
                <a:solidFill>
                  <a:srgbClr val="000000"/>
                </a:solidFill>
                <a:latin typeface="Arial Nova Bold"/>
                <a:ea typeface="Arial Nova Bold"/>
                <a:cs typeface="Arial Nova Bold"/>
                <a:sym typeface="Arial Nova Bold"/>
              </a:rPr>
              <a:t>Economic Impact and Alignment with Agency Priorities</a:t>
            </a:r>
          </a:p>
          <a:p>
            <a:pPr marL="496570" lvl="1" indent="-248285" algn="l">
              <a:lnSpc>
                <a:spcPts val="2944"/>
              </a:lnSpc>
              <a:buFont typeface="Arial"/>
              <a:buChar char="•"/>
            </a:pPr>
            <a:r>
              <a:rPr lang="en-US" sz="2300" dirty="0">
                <a:solidFill>
                  <a:srgbClr val="000000"/>
                </a:solidFill>
                <a:latin typeface="Arial Nova"/>
                <a:ea typeface="Arial Nova"/>
                <a:cs typeface="Arial Nova"/>
                <a:sym typeface="Arial Nova"/>
              </a:rPr>
              <a:t>Does this project align with NBRC strategic investment goals and program priorities? Does the applicant clearly show the economic impact of this project? Have they provided feasibility studies and/or local, state or regional data to support these economic impacts </a:t>
            </a:r>
            <a:endParaRPr lang="en-US" sz="2300" dirty="0">
              <a:solidFill>
                <a:srgbClr val="000000"/>
              </a:solidFill>
              <a:latin typeface="Arial Nova"/>
              <a:ea typeface="Arial Nova"/>
              <a:cs typeface="Arial Nova"/>
            </a:endParaRPr>
          </a:p>
          <a:p>
            <a:pPr algn="l">
              <a:lnSpc>
                <a:spcPts val="2944"/>
              </a:lnSpc>
            </a:pPr>
            <a:endParaRPr lang="en-US" sz="2300" dirty="0">
              <a:solidFill>
                <a:srgbClr val="000000"/>
              </a:solidFill>
              <a:latin typeface="Arial Nova"/>
              <a:ea typeface="Arial Nova"/>
              <a:cs typeface="Arial Nova"/>
              <a:sym typeface="Arial Nova"/>
            </a:endParaRPr>
          </a:p>
          <a:p>
            <a:pPr algn="l">
              <a:lnSpc>
                <a:spcPts val="2944"/>
              </a:lnSpc>
            </a:pPr>
            <a:r>
              <a:rPr lang="en-US" sz="2300" b="1" dirty="0">
                <a:solidFill>
                  <a:srgbClr val="000000"/>
                </a:solidFill>
                <a:latin typeface="Arial Nova Bold"/>
                <a:ea typeface="Arial Nova Bold"/>
                <a:cs typeface="Arial Nova Bold"/>
                <a:sym typeface="Arial Nova Bold"/>
              </a:rPr>
              <a:t>Organizational Capacity</a:t>
            </a:r>
          </a:p>
          <a:p>
            <a:pPr marL="496570" lvl="1" indent="-248285" algn="l">
              <a:lnSpc>
                <a:spcPts val="2944"/>
              </a:lnSpc>
              <a:buFont typeface="Arial"/>
              <a:buChar char="•"/>
            </a:pPr>
            <a:r>
              <a:rPr lang="en-US" sz="2300" dirty="0">
                <a:solidFill>
                  <a:srgbClr val="000000"/>
                </a:solidFill>
                <a:latin typeface="Arial Nova"/>
                <a:ea typeface="Arial Nova"/>
                <a:cs typeface="Arial Nova"/>
                <a:sym typeface="Arial Nova"/>
              </a:rPr>
              <a:t>Has the applicant demonstrated they have sufficient organizational capacity to meet NBRC program requirements like completing their project on time, staff qualifications, partnerships, etc.</a:t>
            </a:r>
            <a:endParaRPr lang="en-US" sz="2300" dirty="0">
              <a:solidFill>
                <a:srgbClr val="000000"/>
              </a:solidFill>
              <a:latin typeface="Arial Nova"/>
              <a:ea typeface="Arial Nova"/>
              <a:cs typeface="Arial Nova"/>
            </a:endParaRPr>
          </a:p>
          <a:p>
            <a:pPr algn="l">
              <a:lnSpc>
                <a:spcPts val="2491"/>
              </a:lnSpc>
            </a:pPr>
            <a:endParaRPr lang="en-US" sz="2300" dirty="0">
              <a:solidFill>
                <a:srgbClr val="000000"/>
              </a:solidFill>
              <a:latin typeface="Arial Nova"/>
              <a:ea typeface="Arial Nova"/>
              <a:cs typeface="Arial Nova"/>
              <a:sym typeface="Arial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2401F-4C0D-05F5-A521-A7252EC00B10}"/>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4BE66E74-B2FB-6207-A7AE-B075A0BB60ED}"/>
              </a:ext>
            </a:extLst>
          </p:cNvPr>
          <p:cNvSpPr/>
          <p:nvPr/>
        </p:nvSpPr>
        <p:spPr>
          <a:xfrm>
            <a:off x="14832348" y="-542867"/>
            <a:ext cx="4703505" cy="4114800"/>
          </a:xfrm>
          <a:custGeom>
            <a:avLst/>
            <a:gdLst/>
            <a:ahLst/>
            <a:cxnLst/>
            <a:rect l="l" t="t" r="r" b="b"/>
            <a:pathLst>
              <a:path w="4703505" h="4114800">
                <a:moveTo>
                  <a:pt x="0" y="0"/>
                </a:moveTo>
                <a:lnTo>
                  <a:pt x="4703505" y="0"/>
                </a:lnTo>
                <a:lnTo>
                  <a:pt x="4703505" y="4114800"/>
                </a:lnTo>
                <a:lnTo>
                  <a:pt x="0" y="4114800"/>
                </a:lnTo>
                <a:lnTo>
                  <a:pt x="0" y="0"/>
                </a:lnTo>
                <a:close/>
              </a:path>
            </a:pathLst>
          </a:custGeom>
          <a:blipFill>
            <a:blip>
              <a:alphaModFix amt="14000"/>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1AC7F957-9F80-9B2F-21A1-BC1D4D821C1A}"/>
              </a:ext>
            </a:extLst>
          </p:cNvPr>
          <p:cNvGrpSpPr/>
          <p:nvPr/>
        </p:nvGrpSpPr>
        <p:grpSpPr>
          <a:xfrm>
            <a:off x="0" y="0"/>
            <a:ext cx="5685218" cy="10287000"/>
            <a:chOff x="0" y="0"/>
            <a:chExt cx="880789" cy="1552606"/>
          </a:xfrm>
        </p:grpSpPr>
        <p:sp>
          <p:nvSpPr>
            <p:cNvPr id="7" name="Freeform 7">
              <a:extLst>
                <a:ext uri="{FF2B5EF4-FFF2-40B4-BE49-F238E27FC236}">
                  <a16:creationId xmlns:a16="http://schemas.microsoft.com/office/drawing/2014/main" id="{906CA662-9637-E7DB-AC11-BF07ABED66E9}"/>
                </a:ext>
              </a:extLst>
            </p:cNvPr>
            <p:cNvSpPr/>
            <p:nvPr/>
          </p:nvSpPr>
          <p:spPr>
            <a:xfrm>
              <a:off x="0" y="0"/>
              <a:ext cx="880789" cy="1552606"/>
            </a:xfrm>
            <a:custGeom>
              <a:avLst/>
              <a:gdLst/>
              <a:ahLst/>
              <a:cxnLst/>
              <a:rect l="l" t="t" r="r" b="b"/>
              <a:pathLst>
                <a:path w="880789" h="1552606">
                  <a:moveTo>
                    <a:pt x="0" y="0"/>
                  </a:moveTo>
                  <a:lnTo>
                    <a:pt x="880789" y="0"/>
                  </a:lnTo>
                  <a:lnTo>
                    <a:pt x="880789" y="1552606"/>
                  </a:lnTo>
                  <a:lnTo>
                    <a:pt x="0" y="1552606"/>
                  </a:lnTo>
                  <a:close/>
                </a:path>
              </a:pathLst>
            </a:custGeom>
            <a:blipFill>
              <a:blip r:embed="rId3"/>
              <a:stretch>
                <a:fillRect l="-4122" t="-11258" r="-244960"/>
              </a:stretch>
            </a:blipFill>
          </p:spPr>
          <p:txBody>
            <a:bodyPr/>
            <a:lstStyle/>
            <a:p>
              <a:endParaRPr lang="en-US"/>
            </a:p>
          </p:txBody>
        </p:sp>
      </p:grpSp>
      <p:sp>
        <p:nvSpPr>
          <p:cNvPr id="8" name="TextBox 8">
            <a:extLst>
              <a:ext uri="{FF2B5EF4-FFF2-40B4-BE49-F238E27FC236}">
                <a16:creationId xmlns:a16="http://schemas.microsoft.com/office/drawing/2014/main" id="{FF7FCF00-E859-6EFE-F527-7890B069FEB6}"/>
              </a:ext>
            </a:extLst>
          </p:cNvPr>
          <p:cNvSpPr txBox="1"/>
          <p:nvPr/>
        </p:nvSpPr>
        <p:spPr>
          <a:xfrm>
            <a:off x="5962391" y="257736"/>
            <a:ext cx="11920132" cy="9464129"/>
          </a:xfrm>
          <a:prstGeom prst="rect">
            <a:avLst/>
          </a:prstGeom>
        </p:spPr>
        <p:txBody>
          <a:bodyPr lIns="0" tIns="0" rIns="0" bIns="0" rtlCol="0" anchor="t">
            <a:spAutoFit/>
          </a:bodyPr>
          <a:lstStyle/>
          <a:p>
            <a:pPr algn="l">
              <a:lnSpc>
                <a:spcPts val="4667"/>
              </a:lnSpc>
            </a:pPr>
            <a:r>
              <a:rPr lang="en-US" sz="3646" b="1" dirty="0">
                <a:solidFill>
                  <a:srgbClr val="000000"/>
                </a:solidFill>
                <a:latin typeface="Arial Nova Bold"/>
                <a:ea typeface="Arial Nova Bold"/>
                <a:cs typeface="Arial Nova Bold"/>
                <a:sym typeface="Arial Nova Bold"/>
              </a:rPr>
              <a:t>I am eligible, but is my CATALYST project competitive?</a:t>
            </a:r>
          </a:p>
          <a:p>
            <a:pPr algn="l">
              <a:lnSpc>
                <a:spcPts val="2944"/>
              </a:lnSpc>
            </a:pPr>
            <a:endParaRPr lang="en-US" sz="3646" b="1" dirty="0">
              <a:solidFill>
                <a:srgbClr val="000000"/>
              </a:solidFill>
              <a:latin typeface="Arial Nova Bold"/>
              <a:ea typeface="Arial Nova Bold"/>
              <a:cs typeface="Arial Nova Bold"/>
              <a:sym typeface="Arial Nova Bold"/>
            </a:endParaRPr>
          </a:p>
          <a:p>
            <a:pPr algn="l">
              <a:lnSpc>
                <a:spcPts val="3199"/>
              </a:lnSpc>
            </a:pPr>
            <a:r>
              <a:rPr lang="en-US" sz="2450" b="1" dirty="0">
                <a:solidFill>
                  <a:srgbClr val="00B0F0"/>
                </a:solidFill>
                <a:latin typeface="Arial Nova Bold"/>
                <a:ea typeface="Arial Nova Bold"/>
                <a:cs typeface="Arial Nova Bold"/>
                <a:sym typeface="Arial Nova Bold"/>
              </a:rPr>
              <a:t>Vermont Scoring </a:t>
            </a:r>
            <a:r>
              <a:rPr lang="en-US" sz="2450" b="1" dirty="0">
                <a:solidFill>
                  <a:srgbClr val="000000"/>
                </a:solidFill>
                <a:latin typeface="Arial Nova Bold"/>
                <a:ea typeface="Arial Nova Bold"/>
                <a:cs typeface="Arial Nova Bold"/>
                <a:sym typeface="Arial Nova Bold"/>
              </a:rPr>
              <a:t>based on 5 categories:</a:t>
            </a:r>
            <a:endParaRPr lang="en-US" sz="2450" b="1" dirty="0">
              <a:solidFill>
                <a:srgbClr val="000000"/>
              </a:solidFill>
              <a:latin typeface="Arial Nova Bold"/>
              <a:ea typeface="Arial Nova Bold"/>
              <a:cs typeface="Arial Nova Bold"/>
            </a:endParaRPr>
          </a:p>
          <a:p>
            <a:pPr algn="l">
              <a:lnSpc>
                <a:spcPts val="2944"/>
              </a:lnSpc>
            </a:pPr>
            <a:endParaRPr lang="en-US" sz="2499" b="1" dirty="0">
              <a:solidFill>
                <a:srgbClr val="000000"/>
              </a:solidFill>
              <a:latin typeface="Arial Nova Bold"/>
              <a:ea typeface="Arial Nova Bold"/>
              <a:cs typeface="Arial Nova Bold"/>
              <a:sym typeface="Arial Nova Bold"/>
            </a:endParaRPr>
          </a:p>
          <a:p>
            <a:pPr>
              <a:lnSpc>
                <a:spcPts val="2944"/>
              </a:lnSpc>
            </a:pPr>
            <a:r>
              <a:rPr lang="en-US" sz="2300" b="1" dirty="0">
                <a:solidFill>
                  <a:srgbClr val="000000"/>
                </a:solidFill>
                <a:latin typeface="Arial Nova Bold"/>
                <a:ea typeface="Arial Nova Bold"/>
                <a:cs typeface="Arial Nova Bold"/>
                <a:sym typeface="Arial Nova Bold"/>
              </a:rPr>
              <a:t>Supports/expands/retains Vermont's skilled workforce</a:t>
            </a:r>
          </a:p>
          <a:p>
            <a:pPr marL="228600" lvl="1">
              <a:lnSpc>
                <a:spcPts val="2944"/>
              </a:lnSpc>
              <a:buFont typeface="Arial"/>
              <a:buChar char="•"/>
            </a:pPr>
            <a:r>
              <a:rPr lang="en-US" sz="2300" dirty="0">
                <a:solidFill>
                  <a:srgbClr val="000000"/>
                </a:solidFill>
                <a:latin typeface="Arial Nova"/>
                <a:ea typeface="Arial Nova"/>
                <a:cs typeface="Arial Nova"/>
                <a:sym typeface="Arial Nova"/>
              </a:rPr>
              <a:t>Does this project demonstrate the proposed project directly or indirectly demonstrate impact(s) on the local, regional, or state workforce?</a:t>
            </a:r>
            <a:endParaRPr lang="en-US" sz="2300" dirty="0">
              <a:solidFill>
                <a:srgbClr val="000000"/>
              </a:solidFill>
              <a:latin typeface="Arial Nova"/>
              <a:ea typeface="Arial Nova"/>
              <a:cs typeface="Arial Nova"/>
            </a:endParaRPr>
          </a:p>
          <a:p>
            <a:pPr algn="l">
              <a:lnSpc>
                <a:spcPts val="2944"/>
              </a:lnSpc>
            </a:pPr>
            <a:endParaRPr lang="en-US" sz="2300" dirty="0">
              <a:solidFill>
                <a:srgbClr val="000000"/>
              </a:solidFill>
              <a:latin typeface="Arial Nova"/>
              <a:ea typeface="Arial Nova"/>
              <a:cs typeface="Arial Nova"/>
              <a:sym typeface="Arial Nova"/>
            </a:endParaRPr>
          </a:p>
          <a:p>
            <a:pPr>
              <a:lnSpc>
                <a:spcPts val="2944"/>
              </a:lnSpc>
            </a:pPr>
            <a:r>
              <a:rPr lang="en-US" sz="2300" b="1" dirty="0">
                <a:solidFill>
                  <a:srgbClr val="000000"/>
                </a:solidFill>
                <a:latin typeface="Arial Nova Bold"/>
                <a:ea typeface="Arial Nova Bold"/>
                <a:cs typeface="Arial Nova Bold"/>
                <a:sym typeface="Arial Nova Bold"/>
              </a:rPr>
              <a:t>Infrastructure Investment</a:t>
            </a:r>
          </a:p>
          <a:p>
            <a:pPr marL="496570" lvl="1" indent="-248285">
              <a:lnSpc>
                <a:spcPts val="2944"/>
              </a:lnSpc>
              <a:buFont typeface="Arial"/>
              <a:buChar char="•"/>
            </a:pPr>
            <a:r>
              <a:rPr lang="en-US" sz="2300" dirty="0">
                <a:solidFill>
                  <a:srgbClr val="000000"/>
                </a:solidFill>
                <a:latin typeface="Arial Nova"/>
                <a:ea typeface="Arial Nova"/>
                <a:cs typeface="Arial Nova"/>
                <a:sym typeface="Arial Nova"/>
              </a:rPr>
              <a:t>Does the project support one or more of the infrastructure categories leading to long-term community and economic impacts?</a:t>
            </a:r>
            <a:endParaRPr lang="en-US" sz="2300" dirty="0">
              <a:solidFill>
                <a:srgbClr val="000000"/>
              </a:solidFill>
              <a:latin typeface="Arial Nova"/>
              <a:ea typeface="Arial Nova"/>
              <a:cs typeface="Arial Nova"/>
            </a:endParaRPr>
          </a:p>
          <a:p>
            <a:pPr algn="l">
              <a:lnSpc>
                <a:spcPts val="2944"/>
              </a:lnSpc>
            </a:pPr>
            <a:endParaRPr lang="en-US" sz="2300" dirty="0">
              <a:solidFill>
                <a:srgbClr val="000000"/>
              </a:solidFill>
              <a:latin typeface="Arial Nova"/>
              <a:ea typeface="Arial Nova"/>
              <a:cs typeface="Arial Nova"/>
              <a:sym typeface="Arial Nova"/>
            </a:endParaRPr>
          </a:p>
          <a:p>
            <a:pPr>
              <a:lnSpc>
                <a:spcPts val="2944"/>
              </a:lnSpc>
            </a:pPr>
            <a:r>
              <a:rPr lang="en-US" sz="2300" b="1" dirty="0">
                <a:solidFill>
                  <a:srgbClr val="000000"/>
                </a:solidFill>
                <a:latin typeface="Arial Nova Bold"/>
                <a:ea typeface="Arial Nova Bold"/>
                <a:cs typeface="Arial Nova Bold"/>
                <a:sym typeface="Arial Nova Bold"/>
              </a:rPr>
              <a:t>Project Readiness</a:t>
            </a:r>
          </a:p>
          <a:p>
            <a:pPr marL="496570" lvl="1" indent="-248285">
              <a:lnSpc>
                <a:spcPts val="2944"/>
              </a:lnSpc>
              <a:buFont typeface="Arial"/>
              <a:buChar char="•"/>
            </a:pPr>
            <a:r>
              <a:rPr lang="en-US" sz="2300" dirty="0">
                <a:solidFill>
                  <a:srgbClr val="000000"/>
                </a:solidFill>
                <a:latin typeface="Arial Nova"/>
                <a:ea typeface="Arial Nova"/>
                <a:cs typeface="Arial Nova"/>
                <a:sym typeface="Arial Nova"/>
              </a:rPr>
              <a:t>Does the narrative and budget reflect the applicant's ability to successfully manage and complete the project? </a:t>
            </a:r>
            <a:endParaRPr lang="en-US" sz="2300" dirty="0">
              <a:solidFill>
                <a:srgbClr val="000000"/>
              </a:solidFill>
              <a:latin typeface="Arial Nova"/>
              <a:ea typeface="Arial Nova"/>
              <a:cs typeface="Arial Nova"/>
            </a:endParaRPr>
          </a:p>
          <a:p>
            <a:pPr algn="l">
              <a:lnSpc>
                <a:spcPts val="2944"/>
              </a:lnSpc>
            </a:pPr>
            <a:endParaRPr lang="en-US" sz="2300" dirty="0">
              <a:solidFill>
                <a:srgbClr val="000000"/>
              </a:solidFill>
              <a:latin typeface="Arial Nova"/>
              <a:ea typeface="Arial Nova"/>
              <a:cs typeface="Arial Nova"/>
              <a:sym typeface="Arial Nova"/>
            </a:endParaRPr>
          </a:p>
          <a:p>
            <a:pPr>
              <a:lnSpc>
                <a:spcPts val="2944"/>
              </a:lnSpc>
            </a:pPr>
            <a:r>
              <a:rPr lang="en-US" sz="2300" b="1" dirty="0">
                <a:solidFill>
                  <a:srgbClr val="000000"/>
                </a:solidFill>
                <a:latin typeface="Arial Nova Bold"/>
                <a:ea typeface="Arial Nova Bold"/>
                <a:cs typeface="Arial Nova Bold"/>
                <a:sym typeface="Arial Nova Bold"/>
              </a:rPr>
              <a:t>Project Location</a:t>
            </a:r>
          </a:p>
          <a:p>
            <a:pPr marL="496570" lvl="1" indent="-248285">
              <a:lnSpc>
                <a:spcPts val="2944"/>
              </a:lnSpc>
              <a:buFont typeface="Arial"/>
              <a:buChar char="•"/>
            </a:pPr>
            <a:r>
              <a:rPr lang="en-US" sz="2300" dirty="0">
                <a:solidFill>
                  <a:srgbClr val="000000"/>
                </a:solidFill>
                <a:latin typeface="Arial Nova"/>
                <a:ea typeface="Arial Nova"/>
                <a:cs typeface="Arial Nova"/>
                <a:sym typeface="Arial Nova"/>
              </a:rPr>
              <a:t>Is the project located in or near an opportunity zone, state designated downtown, village center, etc.?</a:t>
            </a:r>
            <a:endParaRPr lang="en-US" sz="2300" dirty="0">
              <a:solidFill>
                <a:srgbClr val="000000"/>
              </a:solidFill>
              <a:latin typeface="Arial Nova"/>
              <a:ea typeface="Arial Nova"/>
              <a:cs typeface="Arial Nova"/>
            </a:endParaRPr>
          </a:p>
          <a:p>
            <a:pPr algn="l">
              <a:lnSpc>
                <a:spcPts val="2944"/>
              </a:lnSpc>
            </a:pPr>
            <a:endParaRPr lang="en-US" sz="2300" dirty="0">
              <a:solidFill>
                <a:srgbClr val="000000"/>
              </a:solidFill>
              <a:latin typeface="Arial Nova"/>
              <a:ea typeface="Arial Nova"/>
              <a:cs typeface="Arial Nova"/>
            </a:endParaRPr>
          </a:p>
          <a:p>
            <a:pPr>
              <a:lnSpc>
                <a:spcPts val="2944"/>
              </a:lnSpc>
            </a:pPr>
            <a:r>
              <a:rPr lang="en-US" sz="2300" b="1" dirty="0">
                <a:solidFill>
                  <a:srgbClr val="000000"/>
                </a:solidFill>
                <a:latin typeface="Arial Nova Bold"/>
                <a:ea typeface="Arial Nova Bold"/>
                <a:cs typeface="Arial Nova Bold"/>
                <a:sym typeface="Arial Nova Bold"/>
              </a:rPr>
              <a:t>Regional Project Prioritization (RPP) List</a:t>
            </a:r>
          </a:p>
          <a:p>
            <a:pPr marL="496570" lvl="1" indent="-248285">
              <a:lnSpc>
                <a:spcPts val="2944"/>
              </a:lnSpc>
              <a:buFont typeface="Arial"/>
              <a:buChar char="•"/>
            </a:pPr>
            <a:r>
              <a:rPr lang="en-US" sz="2300" dirty="0">
                <a:solidFill>
                  <a:srgbClr val="000000"/>
                </a:solidFill>
                <a:latin typeface="Arial Nova"/>
                <a:ea typeface="Arial Nova"/>
                <a:cs typeface="Arial Nova"/>
              </a:rPr>
              <a:t>Is the project included on the region's RPP List?</a:t>
            </a:r>
          </a:p>
          <a:p>
            <a:pPr marL="496570" lvl="1" indent="-248285" algn="l">
              <a:lnSpc>
                <a:spcPts val="2944"/>
              </a:lnSpc>
              <a:buFont typeface="Arial"/>
              <a:buChar char="•"/>
            </a:pPr>
            <a:endParaRPr lang="en-US" sz="2300" dirty="0">
              <a:solidFill>
                <a:srgbClr val="000000"/>
              </a:solidFill>
              <a:latin typeface="Arial Nova"/>
              <a:ea typeface="Arial Nova"/>
              <a:cs typeface="Arial Nova"/>
            </a:endParaRPr>
          </a:p>
          <a:p>
            <a:pPr>
              <a:lnSpc>
                <a:spcPts val="2491"/>
              </a:lnSpc>
            </a:pPr>
            <a:r>
              <a:rPr lang="en-US" sz="2300" b="1" dirty="0">
                <a:solidFill>
                  <a:srgbClr val="000000"/>
                </a:solidFill>
                <a:latin typeface="Arial Nova"/>
                <a:ea typeface="Arial Nova"/>
                <a:cs typeface="Arial Nova"/>
              </a:rPr>
              <a:t>Transformational</a:t>
            </a:r>
          </a:p>
          <a:p>
            <a:pPr marL="228600" lvl="1" indent="228600">
              <a:lnSpc>
                <a:spcPts val="2491"/>
              </a:lnSpc>
              <a:buFont typeface="Arial"/>
              <a:buChar char="•"/>
            </a:pPr>
            <a:r>
              <a:rPr lang="en-US" sz="2300" dirty="0">
                <a:solidFill>
                  <a:srgbClr val="000000"/>
                </a:solidFill>
                <a:latin typeface="Arial Nova"/>
                <a:ea typeface="Arial Nova"/>
                <a:cs typeface="Arial Nova"/>
              </a:rPr>
              <a:t>Does the project aim to have a significant impact on the community and/or region?</a:t>
            </a:r>
          </a:p>
        </p:txBody>
      </p:sp>
    </p:spTree>
    <p:extLst>
      <p:ext uri="{BB962C8B-B14F-4D97-AF65-F5344CB8AC3E}">
        <p14:creationId xmlns:p14="http://schemas.microsoft.com/office/powerpoint/2010/main" val="3642665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C7731-7995-E1D7-97F6-7567A538DCD8}"/>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5547EC70-6CB2-7AE8-C958-05A1AADB811C}"/>
              </a:ext>
            </a:extLst>
          </p:cNvPr>
          <p:cNvSpPr/>
          <p:nvPr/>
        </p:nvSpPr>
        <p:spPr>
          <a:xfrm>
            <a:off x="14832348" y="-542867"/>
            <a:ext cx="4703505" cy="4114800"/>
          </a:xfrm>
          <a:custGeom>
            <a:avLst/>
            <a:gdLst/>
            <a:ahLst/>
            <a:cxnLst/>
            <a:rect l="l" t="t" r="r" b="b"/>
            <a:pathLst>
              <a:path w="4703505" h="4114800">
                <a:moveTo>
                  <a:pt x="0" y="0"/>
                </a:moveTo>
                <a:lnTo>
                  <a:pt x="4703505" y="0"/>
                </a:lnTo>
                <a:lnTo>
                  <a:pt x="4703505" y="4114800"/>
                </a:lnTo>
                <a:lnTo>
                  <a:pt x="0" y="4114800"/>
                </a:lnTo>
                <a:lnTo>
                  <a:pt x="0" y="0"/>
                </a:lnTo>
                <a:close/>
              </a:path>
            </a:pathLst>
          </a:custGeom>
          <a:blipFill>
            <a:blip>
              <a:alphaModFix amt="14000"/>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BEC13C02-7724-8B2F-6584-33A3FDDA9898}"/>
              </a:ext>
            </a:extLst>
          </p:cNvPr>
          <p:cNvPicPr>
            <a:picLocks noChangeAspect="1"/>
          </p:cNvPicPr>
          <p:nvPr/>
        </p:nvPicPr>
        <p:blipFill>
          <a:blip r:embed="rId3"/>
          <a:stretch>
            <a:fillRect/>
          </a:stretch>
        </p:blipFill>
        <p:spPr>
          <a:xfrm>
            <a:off x="987316" y="665477"/>
            <a:ext cx="7769400" cy="2906456"/>
          </a:xfrm>
          <a:prstGeom prst="rect">
            <a:avLst/>
          </a:prstGeom>
        </p:spPr>
      </p:pic>
      <p:pic>
        <p:nvPicPr>
          <p:cNvPr id="10" name="Picture 9">
            <a:extLst>
              <a:ext uri="{FF2B5EF4-FFF2-40B4-BE49-F238E27FC236}">
                <a16:creationId xmlns:a16="http://schemas.microsoft.com/office/drawing/2014/main" id="{9E03F84B-ADA3-814F-6F41-EFB99CD41634}"/>
              </a:ext>
            </a:extLst>
          </p:cNvPr>
          <p:cNvPicPr>
            <a:picLocks noChangeAspect="1"/>
          </p:cNvPicPr>
          <p:nvPr/>
        </p:nvPicPr>
        <p:blipFill>
          <a:blip r:embed="rId4"/>
          <a:stretch>
            <a:fillRect/>
          </a:stretch>
        </p:blipFill>
        <p:spPr>
          <a:xfrm>
            <a:off x="9099082" y="665477"/>
            <a:ext cx="8201601" cy="4114799"/>
          </a:xfrm>
          <a:prstGeom prst="rect">
            <a:avLst/>
          </a:prstGeom>
        </p:spPr>
      </p:pic>
      <p:pic>
        <p:nvPicPr>
          <p:cNvPr id="11" name="Picture 10">
            <a:extLst>
              <a:ext uri="{FF2B5EF4-FFF2-40B4-BE49-F238E27FC236}">
                <a16:creationId xmlns:a16="http://schemas.microsoft.com/office/drawing/2014/main" id="{B07EA662-958A-C230-8554-621074AB4CEA}"/>
              </a:ext>
            </a:extLst>
          </p:cNvPr>
          <p:cNvPicPr>
            <a:picLocks noChangeAspect="1"/>
          </p:cNvPicPr>
          <p:nvPr/>
        </p:nvPicPr>
        <p:blipFill>
          <a:blip r:embed="rId5"/>
          <a:stretch>
            <a:fillRect/>
          </a:stretch>
        </p:blipFill>
        <p:spPr>
          <a:xfrm>
            <a:off x="8780406" y="5367073"/>
            <a:ext cx="8520277" cy="3871014"/>
          </a:xfrm>
          <a:prstGeom prst="rect">
            <a:avLst/>
          </a:prstGeom>
        </p:spPr>
      </p:pic>
      <p:pic>
        <p:nvPicPr>
          <p:cNvPr id="12" name="Picture 11">
            <a:extLst>
              <a:ext uri="{FF2B5EF4-FFF2-40B4-BE49-F238E27FC236}">
                <a16:creationId xmlns:a16="http://schemas.microsoft.com/office/drawing/2014/main" id="{5C993682-CE6C-7789-2CAF-FD746F7CC940}"/>
              </a:ext>
            </a:extLst>
          </p:cNvPr>
          <p:cNvPicPr>
            <a:picLocks noChangeAspect="1"/>
          </p:cNvPicPr>
          <p:nvPr/>
        </p:nvPicPr>
        <p:blipFill>
          <a:blip r:embed="rId6"/>
          <a:stretch>
            <a:fillRect/>
          </a:stretch>
        </p:blipFill>
        <p:spPr>
          <a:xfrm>
            <a:off x="987316" y="4315052"/>
            <a:ext cx="6609237" cy="4923035"/>
          </a:xfrm>
          <a:prstGeom prst="rect">
            <a:avLst/>
          </a:prstGeom>
        </p:spPr>
      </p:pic>
    </p:spTree>
    <p:extLst>
      <p:ext uri="{BB962C8B-B14F-4D97-AF65-F5344CB8AC3E}">
        <p14:creationId xmlns:p14="http://schemas.microsoft.com/office/powerpoint/2010/main" val="277837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A69B-A0ED-9FE1-4834-F012A0F3D038}"/>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14561783-0EE3-C7BB-E3DE-BB38FB58F5C3}"/>
              </a:ext>
            </a:extLst>
          </p:cNvPr>
          <p:cNvSpPr/>
          <p:nvPr/>
        </p:nvSpPr>
        <p:spPr>
          <a:xfrm>
            <a:off x="14832348" y="-542867"/>
            <a:ext cx="4703505" cy="4114800"/>
          </a:xfrm>
          <a:custGeom>
            <a:avLst/>
            <a:gdLst/>
            <a:ahLst/>
            <a:cxnLst/>
            <a:rect l="l" t="t" r="r" b="b"/>
            <a:pathLst>
              <a:path w="4703505" h="4114800">
                <a:moveTo>
                  <a:pt x="0" y="0"/>
                </a:moveTo>
                <a:lnTo>
                  <a:pt x="4703505" y="0"/>
                </a:lnTo>
                <a:lnTo>
                  <a:pt x="4703505" y="4114800"/>
                </a:lnTo>
                <a:lnTo>
                  <a:pt x="0" y="4114800"/>
                </a:lnTo>
                <a:lnTo>
                  <a:pt x="0" y="0"/>
                </a:lnTo>
                <a:close/>
              </a:path>
            </a:pathLst>
          </a:custGeom>
          <a:blipFill>
            <a:blip>
              <a:alphaModFix amt="14000"/>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2D2FAF16-187D-1C6D-9B92-A7A784A9AB6E}"/>
              </a:ext>
            </a:extLst>
          </p:cNvPr>
          <p:cNvPicPr>
            <a:picLocks noChangeAspect="1"/>
          </p:cNvPicPr>
          <p:nvPr/>
        </p:nvPicPr>
        <p:blipFill>
          <a:blip r:embed="rId3"/>
          <a:stretch>
            <a:fillRect/>
          </a:stretch>
        </p:blipFill>
        <p:spPr>
          <a:xfrm>
            <a:off x="463882" y="225479"/>
            <a:ext cx="5303872" cy="4052405"/>
          </a:xfrm>
          <a:prstGeom prst="rect">
            <a:avLst/>
          </a:prstGeom>
        </p:spPr>
      </p:pic>
      <p:pic>
        <p:nvPicPr>
          <p:cNvPr id="13" name="Picture 12">
            <a:extLst>
              <a:ext uri="{FF2B5EF4-FFF2-40B4-BE49-F238E27FC236}">
                <a16:creationId xmlns:a16="http://schemas.microsoft.com/office/drawing/2014/main" id="{C829E9C2-09F3-8EDB-894E-96E0D3E2237A}"/>
              </a:ext>
            </a:extLst>
          </p:cNvPr>
          <p:cNvPicPr>
            <a:picLocks noChangeAspect="1"/>
          </p:cNvPicPr>
          <p:nvPr/>
        </p:nvPicPr>
        <p:blipFill>
          <a:blip r:embed="rId4"/>
          <a:stretch>
            <a:fillRect/>
          </a:stretch>
        </p:blipFill>
        <p:spPr>
          <a:xfrm>
            <a:off x="12414738" y="5056616"/>
            <a:ext cx="5409381" cy="4503200"/>
          </a:xfrm>
          <a:prstGeom prst="rect">
            <a:avLst/>
          </a:prstGeom>
        </p:spPr>
      </p:pic>
      <p:pic>
        <p:nvPicPr>
          <p:cNvPr id="14" name="Picture 13">
            <a:extLst>
              <a:ext uri="{FF2B5EF4-FFF2-40B4-BE49-F238E27FC236}">
                <a16:creationId xmlns:a16="http://schemas.microsoft.com/office/drawing/2014/main" id="{E3EEF8A5-E5C3-2F5D-902B-7F95C6D56447}"/>
              </a:ext>
            </a:extLst>
          </p:cNvPr>
          <p:cNvPicPr>
            <a:picLocks noChangeAspect="1"/>
          </p:cNvPicPr>
          <p:nvPr/>
        </p:nvPicPr>
        <p:blipFill>
          <a:blip r:embed="rId5"/>
          <a:stretch>
            <a:fillRect/>
          </a:stretch>
        </p:blipFill>
        <p:spPr>
          <a:xfrm>
            <a:off x="6744405" y="298074"/>
            <a:ext cx="6202406" cy="3495832"/>
          </a:xfrm>
          <a:prstGeom prst="rect">
            <a:avLst/>
          </a:prstGeom>
        </p:spPr>
      </p:pic>
      <p:pic>
        <p:nvPicPr>
          <p:cNvPr id="15" name="Picture 14">
            <a:extLst>
              <a:ext uri="{FF2B5EF4-FFF2-40B4-BE49-F238E27FC236}">
                <a16:creationId xmlns:a16="http://schemas.microsoft.com/office/drawing/2014/main" id="{5EAE21EE-0303-6719-6D04-FEB50790EEA5}"/>
              </a:ext>
            </a:extLst>
          </p:cNvPr>
          <p:cNvPicPr>
            <a:picLocks noChangeAspect="1"/>
          </p:cNvPicPr>
          <p:nvPr/>
        </p:nvPicPr>
        <p:blipFill>
          <a:blip r:embed="rId6"/>
          <a:stretch>
            <a:fillRect/>
          </a:stretch>
        </p:blipFill>
        <p:spPr>
          <a:xfrm>
            <a:off x="13575323" y="298074"/>
            <a:ext cx="4248795" cy="4346936"/>
          </a:xfrm>
          <a:prstGeom prst="rect">
            <a:avLst/>
          </a:prstGeom>
        </p:spPr>
      </p:pic>
      <p:pic>
        <p:nvPicPr>
          <p:cNvPr id="16" name="Picture 15">
            <a:extLst>
              <a:ext uri="{FF2B5EF4-FFF2-40B4-BE49-F238E27FC236}">
                <a16:creationId xmlns:a16="http://schemas.microsoft.com/office/drawing/2014/main" id="{6FBF6524-9A7F-F303-05E7-3DA73712AA37}"/>
              </a:ext>
            </a:extLst>
          </p:cNvPr>
          <p:cNvPicPr>
            <a:picLocks noChangeAspect="1"/>
          </p:cNvPicPr>
          <p:nvPr/>
        </p:nvPicPr>
        <p:blipFill>
          <a:blip r:embed="rId7"/>
          <a:stretch>
            <a:fillRect/>
          </a:stretch>
        </p:blipFill>
        <p:spPr>
          <a:xfrm>
            <a:off x="463881" y="5411526"/>
            <a:ext cx="5213183" cy="4067656"/>
          </a:xfrm>
          <a:prstGeom prst="rect">
            <a:avLst/>
          </a:prstGeom>
        </p:spPr>
      </p:pic>
      <p:pic>
        <p:nvPicPr>
          <p:cNvPr id="17" name="Picture 16">
            <a:extLst>
              <a:ext uri="{FF2B5EF4-FFF2-40B4-BE49-F238E27FC236}">
                <a16:creationId xmlns:a16="http://schemas.microsoft.com/office/drawing/2014/main" id="{182D1820-AA5D-A90C-7196-9DFE661832E6}"/>
              </a:ext>
            </a:extLst>
          </p:cNvPr>
          <p:cNvPicPr>
            <a:picLocks noChangeAspect="1"/>
          </p:cNvPicPr>
          <p:nvPr/>
        </p:nvPicPr>
        <p:blipFill>
          <a:blip r:embed="rId8"/>
          <a:stretch>
            <a:fillRect/>
          </a:stretch>
        </p:blipFill>
        <p:spPr>
          <a:xfrm>
            <a:off x="6139512" y="5056615"/>
            <a:ext cx="6008975" cy="4280815"/>
          </a:xfrm>
          <a:prstGeom prst="rect">
            <a:avLst/>
          </a:prstGeom>
        </p:spPr>
      </p:pic>
    </p:spTree>
    <p:extLst>
      <p:ext uri="{BB962C8B-B14F-4D97-AF65-F5344CB8AC3E}">
        <p14:creationId xmlns:p14="http://schemas.microsoft.com/office/powerpoint/2010/main" val="2461875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832348" y="-542867"/>
            <a:ext cx="4703505" cy="4114800"/>
          </a:xfrm>
          <a:custGeom>
            <a:avLst/>
            <a:gdLst/>
            <a:ahLst/>
            <a:cxnLst/>
            <a:rect l="l" t="t" r="r" b="b"/>
            <a:pathLst>
              <a:path w="4703505" h="4114800">
                <a:moveTo>
                  <a:pt x="0" y="0"/>
                </a:moveTo>
                <a:lnTo>
                  <a:pt x="4703505" y="0"/>
                </a:lnTo>
                <a:lnTo>
                  <a:pt x="4703505" y="4114800"/>
                </a:lnTo>
                <a:lnTo>
                  <a:pt x="0" y="4114800"/>
                </a:lnTo>
                <a:lnTo>
                  <a:pt x="0" y="0"/>
                </a:lnTo>
                <a:close/>
              </a:path>
            </a:pathLst>
          </a:custGeom>
          <a:blipFill>
            <a:blip>
              <a:alphaModFix amt="14000"/>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6" name="Group 6"/>
          <p:cNvGrpSpPr/>
          <p:nvPr/>
        </p:nvGrpSpPr>
        <p:grpSpPr>
          <a:xfrm>
            <a:off x="0" y="0"/>
            <a:ext cx="5685218" cy="10287000"/>
            <a:chOff x="0" y="0"/>
            <a:chExt cx="880789" cy="1552606"/>
          </a:xfrm>
        </p:grpSpPr>
        <p:sp>
          <p:nvSpPr>
            <p:cNvPr id="7" name="Freeform 7"/>
            <p:cNvSpPr/>
            <p:nvPr/>
          </p:nvSpPr>
          <p:spPr>
            <a:xfrm>
              <a:off x="0" y="0"/>
              <a:ext cx="880789" cy="1552606"/>
            </a:xfrm>
            <a:custGeom>
              <a:avLst/>
              <a:gdLst/>
              <a:ahLst/>
              <a:cxnLst/>
              <a:rect l="l" t="t" r="r" b="b"/>
              <a:pathLst>
                <a:path w="880789" h="1552606">
                  <a:moveTo>
                    <a:pt x="0" y="0"/>
                  </a:moveTo>
                  <a:lnTo>
                    <a:pt x="880789" y="0"/>
                  </a:lnTo>
                  <a:lnTo>
                    <a:pt x="880789" y="1552606"/>
                  </a:lnTo>
                  <a:lnTo>
                    <a:pt x="0" y="1552606"/>
                  </a:lnTo>
                  <a:close/>
                </a:path>
              </a:pathLst>
            </a:custGeom>
            <a:blipFill>
              <a:blip r:embed="rId3"/>
              <a:stretch>
                <a:fillRect l="-4122" t="-11258" r="-244960"/>
              </a:stretch>
            </a:blipFill>
          </p:spPr>
          <p:txBody>
            <a:bodyPr/>
            <a:lstStyle/>
            <a:p>
              <a:endParaRPr lang="en-US"/>
            </a:p>
          </p:txBody>
        </p:sp>
      </p:grpSp>
      <p:sp>
        <p:nvSpPr>
          <p:cNvPr id="8" name="TextBox 8"/>
          <p:cNvSpPr txBox="1"/>
          <p:nvPr/>
        </p:nvSpPr>
        <p:spPr>
          <a:xfrm>
            <a:off x="5858306" y="39489"/>
            <a:ext cx="11920132" cy="10361811"/>
          </a:xfrm>
          <a:prstGeom prst="rect">
            <a:avLst/>
          </a:prstGeom>
        </p:spPr>
        <p:txBody>
          <a:bodyPr lIns="0" tIns="0" rIns="0" bIns="0" rtlCol="0" anchor="t">
            <a:spAutoFit/>
          </a:bodyPr>
          <a:lstStyle/>
          <a:p>
            <a:pPr algn="l">
              <a:lnSpc>
                <a:spcPts val="4667"/>
              </a:lnSpc>
            </a:pPr>
            <a:r>
              <a:rPr lang="en-US" sz="3646" b="1" dirty="0">
                <a:solidFill>
                  <a:srgbClr val="000000"/>
                </a:solidFill>
                <a:latin typeface="Arial Nova Bold"/>
                <a:ea typeface="Arial Nova Bold"/>
                <a:cs typeface="Arial Nova Bold"/>
                <a:sym typeface="Arial Nova Bold"/>
              </a:rPr>
              <a:t>I am eligible, but is my FEP project competitive?</a:t>
            </a:r>
          </a:p>
          <a:p>
            <a:pPr algn="l">
              <a:lnSpc>
                <a:spcPts val="3199"/>
              </a:lnSpc>
            </a:pPr>
            <a:r>
              <a:rPr lang="en-US" sz="2499" b="1" dirty="0">
                <a:solidFill>
                  <a:srgbClr val="FF0000"/>
                </a:solidFill>
                <a:latin typeface="Arial Nova Bold"/>
                <a:ea typeface="Arial Nova Bold"/>
                <a:cs typeface="Arial Nova Bold"/>
                <a:sym typeface="Arial Nova Bold"/>
              </a:rPr>
              <a:t>FEP Scoring </a:t>
            </a:r>
            <a:r>
              <a:rPr lang="en-US" sz="2499" b="1" dirty="0">
                <a:latin typeface="Arial Nova Bold"/>
                <a:ea typeface="Arial Nova Bold"/>
                <a:cs typeface="Arial Nova Bold"/>
                <a:sym typeface="Arial Nova Bold"/>
              </a:rPr>
              <a:t>is based on 6 categories:</a:t>
            </a:r>
          </a:p>
          <a:p>
            <a:pPr algn="l">
              <a:lnSpc>
                <a:spcPts val="2944"/>
              </a:lnSpc>
            </a:pPr>
            <a:endParaRPr lang="en-US" sz="2499" b="1" dirty="0">
              <a:solidFill>
                <a:srgbClr val="A67A36"/>
              </a:solidFill>
              <a:latin typeface="Arial Nova Bold"/>
              <a:ea typeface="Arial Nova Bold"/>
              <a:cs typeface="Arial Nova Bold"/>
              <a:sym typeface="Arial Nova Bold"/>
            </a:endParaRPr>
          </a:p>
          <a:p>
            <a:pPr algn="l">
              <a:lnSpc>
                <a:spcPts val="2688"/>
              </a:lnSpc>
            </a:pPr>
            <a:r>
              <a:rPr lang="en-US" sz="2100" b="1" dirty="0">
                <a:solidFill>
                  <a:srgbClr val="000000"/>
                </a:solidFill>
                <a:latin typeface="Arial Nova Bold"/>
                <a:ea typeface="Arial Nova Bold"/>
                <a:cs typeface="Arial Nova Bold"/>
                <a:sym typeface="Arial Nova Bold"/>
              </a:rPr>
              <a:t>Alignment with Agency Investment Priorities</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Does this project fit within the Forest Economy Program purpose, investment goals, and program priorities? Does the project identify beneficiaries and community context? </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Project Budget</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Does the applicant provide a budget and costs that are clear and reasonable? Have they identified secured and appropriate match funding? Are estimates realistic? </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Approach and Methodology</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Are major tasks, partnerships and other necessary details required to complete the project explained clearly? Do they address the sustainability of the project beyond the grant (if applicable)?</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Forest Economy Sector Impacts</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Does the applicant clearly show the economic impact of this project? Have they provided feasibility studies and/or local, state or regional data to support these economic impacts?</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Project Readiness</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Is applicant able to perform the proposed work within the 3-year performance period, from planning and design through permitting, engineering and implementation? Can the project move to a Notice to Proceed within 12 months of award date?</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Organizational Capacity</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Has the applicant demonstrated they have sufficient organizational capacity to meet NBRC program requirements like completing their project on time, staff qualifications, partnerships, etc.</a:t>
            </a:r>
          </a:p>
          <a:p>
            <a:pPr algn="l">
              <a:lnSpc>
                <a:spcPts val="2491"/>
              </a:lnSpc>
            </a:pPr>
            <a:endParaRPr lang="en-US" sz="2100" dirty="0">
              <a:solidFill>
                <a:srgbClr val="000000"/>
              </a:solidFill>
              <a:latin typeface="Arial Nova"/>
              <a:ea typeface="Arial Nova"/>
              <a:cs typeface="Arial Nova"/>
              <a:sym typeface="Arial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832348" y="-542867"/>
            <a:ext cx="4703505" cy="4114800"/>
          </a:xfrm>
          <a:custGeom>
            <a:avLst/>
            <a:gdLst/>
            <a:ahLst/>
            <a:cxnLst/>
            <a:rect l="l" t="t" r="r" b="b"/>
            <a:pathLst>
              <a:path w="4703505" h="4114800">
                <a:moveTo>
                  <a:pt x="0" y="0"/>
                </a:moveTo>
                <a:lnTo>
                  <a:pt x="4703505" y="0"/>
                </a:lnTo>
                <a:lnTo>
                  <a:pt x="4703505" y="4114800"/>
                </a:lnTo>
                <a:lnTo>
                  <a:pt x="0" y="4114800"/>
                </a:lnTo>
                <a:lnTo>
                  <a:pt x="0" y="0"/>
                </a:lnTo>
                <a:close/>
              </a:path>
            </a:pathLst>
          </a:custGeom>
          <a:blipFill>
            <a:blip>
              <a:alphaModFix amt="14000"/>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6" name="Group 6"/>
          <p:cNvGrpSpPr/>
          <p:nvPr/>
        </p:nvGrpSpPr>
        <p:grpSpPr>
          <a:xfrm>
            <a:off x="0" y="0"/>
            <a:ext cx="5685218" cy="10287000"/>
            <a:chOff x="0" y="0"/>
            <a:chExt cx="880789" cy="1552606"/>
          </a:xfrm>
        </p:grpSpPr>
        <p:sp>
          <p:nvSpPr>
            <p:cNvPr id="7" name="Freeform 7"/>
            <p:cNvSpPr/>
            <p:nvPr/>
          </p:nvSpPr>
          <p:spPr>
            <a:xfrm>
              <a:off x="0" y="0"/>
              <a:ext cx="880789" cy="1552606"/>
            </a:xfrm>
            <a:custGeom>
              <a:avLst/>
              <a:gdLst/>
              <a:ahLst/>
              <a:cxnLst/>
              <a:rect l="l" t="t" r="r" b="b"/>
              <a:pathLst>
                <a:path w="880789" h="1552606">
                  <a:moveTo>
                    <a:pt x="0" y="0"/>
                  </a:moveTo>
                  <a:lnTo>
                    <a:pt x="880789" y="0"/>
                  </a:lnTo>
                  <a:lnTo>
                    <a:pt x="880789" y="1552606"/>
                  </a:lnTo>
                  <a:lnTo>
                    <a:pt x="0" y="1552606"/>
                  </a:lnTo>
                  <a:close/>
                </a:path>
              </a:pathLst>
            </a:custGeom>
            <a:blipFill>
              <a:blip r:embed="rId3"/>
              <a:stretch>
                <a:fillRect l="-4122" t="-11258" r="-244960"/>
              </a:stretch>
            </a:blipFill>
          </p:spPr>
          <p:txBody>
            <a:bodyPr/>
            <a:lstStyle/>
            <a:p>
              <a:endParaRPr lang="en-US"/>
            </a:p>
          </p:txBody>
        </p:sp>
      </p:grpSp>
      <p:sp>
        <p:nvSpPr>
          <p:cNvPr id="8" name="TextBox 8"/>
          <p:cNvSpPr txBox="1"/>
          <p:nvPr/>
        </p:nvSpPr>
        <p:spPr>
          <a:xfrm>
            <a:off x="5858306" y="38100"/>
            <a:ext cx="11920132" cy="10708060"/>
          </a:xfrm>
          <a:prstGeom prst="rect">
            <a:avLst/>
          </a:prstGeom>
        </p:spPr>
        <p:txBody>
          <a:bodyPr lIns="0" tIns="0" rIns="0" bIns="0" rtlCol="0" anchor="t">
            <a:spAutoFit/>
          </a:bodyPr>
          <a:lstStyle/>
          <a:p>
            <a:pPr algn="l">
              <a:lnSpc>
                <a:spcPts val="4667"/>
              </a:lnSpc>
            </a:pPr>
            <a:r>
              <a:rPr lang="en-US" sz="3646" b="1" dirty="0">
                <a:solidFill>
                  <a:srgbClr val="000000"/>
                </a:solidFill>
                <a:latin typeface="Arial Nova Bold"/>
                <a:ea typeface="Arial Nova Bold"/>
                <a:cs typeface="Arial Nova Bold"/>
                <a:sym typeface="Arial Nova Bold"/>
              </a:rPr>
              <a:t>I am eligible, but is my T4T project competitive?</a:t>
            </a:r>
          </a:p>
          <a:p>
            <a:pPr algn="l">
              <a:lnSpc>
                <a:spcPts val="3199"/>
              </a:lnSpc>
            </a:pPr>
            <a:r>
              <a:rPr lang="en-US" sz="2499" b="1" dirty="0">
                <a:solidFill>
                  <a:srgbClr val="FF0000"/>
                </a:solidFill>
                <a:latin typeface="Arial Nova Bold"/>
                <a:ea typeface="Arial Nova Bold"/>
                <a:cs typeface="Arial Nova Bold"/>
                <a:sym typeface="Arial Nova Bold"/>
              </a:rPr>
              <a:t>T4T Scoring </a:t>
            </a:r>
            <a:r>
              <a:rPr lang="en-US" sz="2499" b="1" dirty="0">
                <a:latin typeface="Arial Nova Bold"/>
                <a:ea typeface="Arial Nova Bold"/>
                <a:cs typeface="Arial Nova Bold"/>
                <a:sym typeface="Arial Nova Bold"/>
              </a:rPr>
              <a:t>is based on 6 categories:</a:t>
            </a:r>
          </a:p>
          <a:p>
            <a:pPr algn="l">
              <a:lnSpc>
                <a:spcPts val="2944"/>
              </a:lnSpc>
            </a:pPr>
            <a:endParaRPr lang="en-US" sz="2499" b="1" dirty="0">
              <a:solidFill>
                <a:srgbClr val="A67A36"/>
              </a:solidFill>
              <a:latin typeface="Arial Nova Bold"/>
              <a:ea typeface="Arial Nova Bold"/>
              <a:cs typeface="Arial Nova Bold"/>
              <a:sym typeface="Arial Nova Bold"/>
            </a:endParaRPr>
          </a:p>
          <a:p>
            <a:pPr algn="l">
              <a:lnSpc>
                <a:spcPts val="2688"/>
              </a:lnSpc>
            </a:pPr>
            <a:r>
              <a:rPr lang="en-US" sz="2100" b="1" dirty="0">
                <a:solidFill>
                  <a:srgbClr val="000000"/>
                </a:solidFill>
                <a:latin typeface="Arial Nova Bold"/>
                <a:ea typeface="Arial Nova Bold"/>
                <a:cs typeface="Arial Nova Bold"/>
                <a:sym typeface="Arial Nova Bold"/>
              </a:rPr>
              <a:t>Alignment with Agency Investment Priorities</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Does this project fit within the Forest Economy Program purpose, investment goals, and program priorities? </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Project Budget</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Does the applicant provide a budget and costs that are clear and reasonable? Have they identified secured and appropriate match funding? Are detailed costs for </a:t>
            </a:r>
            <a:r>
              <a:rPr lang="en-US" sz="2100" dirty="0">
                <a:solidFill>
                  <a:srgbClr val="FF0000"/>
                </a:solidFill>
                <a:latin typeface="Arial Nova"/>
                <a:ea typeface="Arial Nova"/>
                <a:cs typeface="Arial Nova"/>
                <a:sym typeface="Arial Nova"/>
              </a:rPr>
              <a:t>wood product components </a:t>
            </a:r>
            <a:r>
              <a:rPr lang="en-US" sz="2100" dirty="0">
                <a:solidFill>
                  <a:srgbClr val="000000"/>
                </a:solidFill>
                <a:latin typeface="Arial Nova"/>
                <a:ea typeface="Arial Nova"/>
                <a:cs typeface="Arial Nova"/>
                <a:sym typeface="Arial Nova"/>
              </a:rPr>
              <a:t>included? </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Approach and Methodology</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Are major tasks, partnerships and other necessary details required to complete the project explained clearly? Do they address the sustainability of the project beyond the grant (if applicable)?</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Forest Economy Sector Impacts</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Does the applicant clearly show the economic impact of this </a:t>
            </a:r>
            <a:r>
              <a:rPr lang="en-US" sz="2100" dirty="0" err="1">
                <a:solidFill>
                  <a:srgbClr val="000000"/>
                </a:solidFill>
                <a:latin typeface="Arial Nova"/>
                <a:ea typeface="Arial Nova"/>
                <a:cs typeface="Arial Nova"/>
                <a:sym typeface="Arial Nova"/>
              </a:rPr>
              <a:t>project?Have</a:t>
            </a:r>
            <a:r>
              <a:rPr lang="en-US" sz="2100" dirty="0">
                <a:solidFill>
                  <a:srgbClr val="000000"/>
                </a:solidFill>
                <a:latin typeface="Arial Nova"/>
                <a:ea typeface="Arial Nova"/>
                <a:cs typeface="Arial Nova"/>
                <a:sym typeface="Arial Nova"/>
              </a:rPr>
              <a:t> they provided feasibility studies and/or local, state or regional data to support these economic impacts?</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Project Readiness</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Is applicant able to perform the proposed work within the 3-year performance period, and begin to draw down NBRC funds within 12 months of award date?</a:t>
            </a:r>
          </a:p>
          <a:p>
            <a:pPr algn="l">
              <a:lnSpc>
                <a:spcPts val="2688"/>
              </a:lnSpc>
            </a:pPr>
            <a:endParaRPr lang="en-US" sz="2100" dirty="0">
              <a:solidFill>
                <a:srgbClr val="000000"/>
              </a:solidFill>
              <a:latin typeface="Arial Nova"/>
              <a:ea typeface="Arial Nova"/>
              <a:cs typeface="Arial Nova"/>
              <a:sym typeface="Arial Nova"/>
            </a:endParaRPr>
          </a:p>
          <a:p>
            <a:pPr algn="l">
              <a:lnSpc>
                <a:spcPts val="2688"/>
              </a:lnSpc>
            </a:pPr>
            <a:r>
              <a:rPr lang="en-US" sz="2100" b="1" dirty="0">
                <a:solidFill>
                  <a:srgbClr val="000000"/>
                </a:solidFill>
                <a:latin typeface="Arial Nova Bold"/>
                <a:ea typeface="Arial Nova Bold"/>
                <a:cs typeface="Arial Nova Bold"/>
                <a:sym typeface="Arial Nova Bold"/>
              </a:rPr>
              <a:t>Organizational Capacity</a:t>
            </a:r>
          </a:p>
          <a:p>
            <a:pPr marL="453392" lvl="1" indent="-226696" algn="l">
              <a:lnSpc>
                <a:spcPts val="2688"/>
              </a:lnSpc>
              <a:buFont typeface="Arial"/>
              <a:buChar char="•"/>
            </a:pPr>
            <a:r>
              <a:rPr lang="en-US" sz="2100" dirty="0">
                <a:solidFill>
                  <a:srgbClr val="000000"/>
                </a:solidFill>
                <a:latin typeface="Arial Nova"/>
                <a:ea typeface="Arial Nova"/>
                <a:cs typeface="Arial Nova"/>
                <a:sym typeface="Arial Nova"/>
              </a:rPr>
              <a:t>Has the applicant demonstrated they have sufficient organizational capacity to meet NBRC program requirements like completing their project on time, staff qualifications, partnerships, etc.</a:t>
            </a:r>
          </a:p>
          <a:p>
            <a:pPr algn="l">
              <a:lnSpc>
                <a:spcPts val="2491"/>
              </a:lnSpc>
            </a:pPr>
            <a:endParaRPr lang="en-US" sz="2100" dirty="0">
              <a:solidFill>
                <a:srgbClr val="000000"/>
              </a:solidFill>
              <a:latin typeface="Arial Nova"/>
              <a:ea typeface="Arial Nova"/>
              <a:cs typeface="Arial Nova"/>
              <a:sym typeface="Arial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4405-8843-325A-D3D8-40DB30257139}"/>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3054C988-7A76-7E9C-A46D-92EA6DB4E17F}"/>
              </a:ext>
            </a:extLst>
          </p:cNvPr>
          <p:cNvSpPr/>
          <p:nvPr/>
        </p:nvSpPr>
        <p:spPr>
          <a:xfrm>
            <a:off x="14832348" y="-542867"/>
            <a:ext cx="4703505" cy="4114800"/>
          </a:xfrm>
          <a:custGeom>
            <a:avLst/>
            <a:gdLst/>
            <a:ahLst/>
            <a:cxnLst/>
            <a:rect l="l" t="t" r="r" b="b"/>
            <a:pathLst>
              <a:path w="4703505" h="4114800">
                <a:moveTo>
                  <a:pt x="0" y="0"/>
                </a:moveTo>
                <a:lnTo>
                  <a:pt x="4703505" y="0"/>
                </a:lnTo>
                <a:lnTo>
                  <a:pt x="4703505" y="4114800"/>
                </a:lnTo>
                <a:lnTo>
                  <a:pt x="0" y="4114800"/>
                </a:lnTo>
                <a:lnTo>
                  <a:pt x="0" y="0"/>
                </a:lnTo>
                <a:close/>
              </a:path>
            </a:pathLst>
          </a:custGeom>
          <a:blipFill>
            <a:blip>
              <a:alphaModFix amt="14000"/>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121ABBBC-8927-23BB-A87E-5E76D1DB6533}"/>
              </a:ext>
            </a:extLst>
          </p:cNvPr>
          <p:cNvPicPr>
            <a:picLocks noChangeAspect="1"/>
          </p:cNvPicPr>
          <p:nvPr/>
        </p:nvPicPr>
        <p:blipFill>
          <a:blip r:embed="rId3"/>
          <a:stretch>
            <a:fillRect/>
          </a:stretch>
        </p:blipFill>
        <p:spPr>
          <a:xfrm>
            <a:off x="2499641" y="4475580"/>
            <a:ext cx="6644359" cy="4890575"/>
          </a:xfrm>
          <a:prstGeom prst="rect">
            <a:avLst/>
          </a:prstGeom>
        </p:spPr>
      </p:pic>
      <p:pic>
        <p:nvPicPr>
          <p:cNvPr id="10" name="Picture 9">
            <a:extLst>
              <a:ext uri="{FF2B5EF4-FFF2-40B4-BE49-F238E27FC236}">
                <a16:creationId xmlns:a16="http://schemas.microsoft.com/office/drawing/2014/main" id="{90466A12-C09F-25EF-DDA5-81D8CA9BC9BC}"/>
              </a:ext>
            </a:extLst>
          </p:cNvPr>
          <p:cNvPicPr>
            <a:picLocks noChangeAspect="1"/>
          </p:cNvPicPr>
          <p:nvPr/>
        </p:nvPicPr>
        <p:blipFill>
          <a:blip r:embed="rId4"/>
          <a:srcRect l="1293" b="21939"/>
          <a:stretch>
            <a:fillRect/>
          </a:stretch>
        </p:blipFill>
        <p:spPr>
          <a:xfrm>
            <a:off x="9853321" y="673716"/>
            <a:ext cx="7665733" cy="3401266"/>
          </a:xfrm>
          <a:prstGeom prst="rect">
            <a:avLst/>
          </a:prstGeom>
        </p:spPr>
      </p:pic>
      <p:pic>
        <p:nvPicPr>
          <p:cNvPr id="11" name="Picture 10">
            <a:extLst>
              <a:ext uri="{FF2B5EF4-FFF2-40B4-BE49-F238E27FC236}">
                <a16:creationId xmlns:a16="http://schemas.microsoft.com/office/drawing/2014/main" id="{36387ADF-ED1C-DD46-4C36-EB4B96C3D30A}"/>
              </a:ext>
            </a:extLst>
          </p:cNvPr>
          <p:cNvPicPr>
            <a:picLocks noChangeAspect="1"/>
          </p:cNvPicPr>
          <p:nvPr/>
        </p:nvPicPr>
        <p:blipFill>
          <a:blip r:embed="rId5"/>
          <a:srcRect b="27551"/>
          <a:stretch>
            <a:fillRect/>
          </a:stretch>
        </p:blipFill>
        <p:spPr>
          <a:xfrm>
            <a:off x="647195" y="611369"/>
            <a:ext cx="8792739" cy="3521188"/>
          </a:xfrm>
          <a:prstGeom prst="rect">
            <a:avLst/>
          </a:prstGeom>
        </p:spPr>
      </p:pic>
      <p:pic>
        <p:nvPicPr>
          <p:cNvPr id="12" name="Picture 11">
            <a:extLst>
              <a:ext uri="{FF2B5EF4-FFF2-40B4-BE49-F238E27FC236}">
                <a16:creationId xmlns:a16="http://schemas.microsoft.com/office/drawing/2014/main" id="{D753DA44-016C-985A-D61F-E143FDBC5446}"/>
              </a:ext>
            </a:extLst>
          </p:cNvPr>
          <p:cNvPicPr>
            <a:picLocks noChangeAspect="1"/>
          </p:cNvPicPr>
          <p:nvPr/>
        </p:nvPicPr>
        <p:blipFill>
          <a:blip r:embed="rId6"/>
          <a:stretch>
            <a:fillRect/>
          </a:stretch>
        </p:blipFill>
        <p:spPr>
          <a:xfrm>
            <a:off x="9623561" y="4475580"/>
            <a:ext cx="6858002" cy="5063856"/>
          </a:xfrm>
          <a:prstGeom prst="rect">
            <a:avLst/>
          </a:prstGeom>
        </p:spPr>
      </p:pic>
    </p:spTree>
    <p:extLst>
      <p:ext uri="{BB962C8B-B14F-4D97-AF65-F5344CB8AC3E}">
        <p14:creationId xmlns:p14="http://schemas.microsoft.com/office/powerpoint/2010/main" val="3776100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594777" y="9386637"/>
            <a:ext cx="4229243" cy="1119030"/>
          </a:xfrm>
          <a:custGeom>
            <a:avLst/>
            <a:gdLst/>
            <a:ahLst/>
            <a:cxnLst/>
            <a:rect l="l" t="t" r="r" b="b"/>
            <a:pathLst>
              <a:path w="4229243" h="1119030">
                <a:moveTo>
                  <a:pt x="0" y="0"/>
                </a:moveTo>
                <a:lnTo>
                  <a:pt x="4229242" y="0"/>
                </a:lnTo>
                <a:lnTo>
                  <a:pt x="4229242" y="1119030"/>
                </a:lnTo>
                <a:lnTo>
                  <a:pt x="0" y="1119030"/>
                </a:lnTo>
                <a:lnTo>
                  <a:pt x="0" y="0"/>
                </a:lnTo>
                <a:close/>
              </a:path>
            </a:pathLst>
          </a:custGeom>
          <a:blipFill>
            <a:blip>
              <a:extLst>
                <a:ext uri="{96DAC541-7B7A-43D3-8B79-37D633B846F1}">
                  <asvg:svgBlip xmlns:asvg="http://schemas.microsoft.com/office/drawing/2016/SVG/main" r:embed="rId2"/>
                </a:ext>
              </a:extLst>
            </a:blip>
            <a:stretch>
              <a:fillRect t="-230634"/>
            </a:stretch>
          </a:blipFill>
        </p:spPr>
        <p:txBody>
          <a:bodyPr/>
          <a:lstStyle/>
          <a:p>
            <a:endParaRPr lang="en-US"/>
          </a:p>
        </p:txBody>
      </p:sp>
      <p:sp>
        <p:nvSpPr>
          <p:cNvPr id="6" name="Freeform 6"/>
          <p:cNvSpPr/>
          <p:nvPr/>
        </p:nvSpPr>
        <p:spPr>
          <a:xfrm>
            <a:off x="17656024" y="8859535"/>
            <a:ext cx="4229243" cy="1119030"/>
          </a:xfrm>
          <a:custGeom>
            <a:avLst/>
            <a:gdLst/>
            <a:ahLst/>
            <a:cxnLst/>
            <a:rect l="l" t="t" r="r" b="b"/>
            <a:pathLst>
              <a:path w="4229243" h="1119030">
                <a:moveTo>
                  <a:pt x="0" y="0"/>
                </a:moveTo>
                <a:lnTo>
                  <a:pt x="4229243" y="0"/>
                </a:lnTo>
                <a:lnTo>
                  <a:pt x="4229243" y="1119029"/>
                </a:lnTo>
                <a:lnTo>
                  <a:pt x="0" y="1119029"/>
                </a:lnTo>
                <a:lnTo>
                  <a:pt x="0" y="0"/>
                </a:lnTo>
                <a:close/>
              </a:path>
            </a:pathLst>
          </a:custGeom>
          <a:blipFill>
            <a:blip>
              <a:extLst>
                <a:ext uri="{96DAC541-7B7A-43D3-8B79-37D633B846F1}">
                  <asvg:svgBlip xmlns:asvg="http://schemas.microsoft.com/office/drawing/2016/SVG/main" r:embed="rId2"/>
                </a:ext>
              </a:extLst>
            </a:blip>
            <a:stretch>
              <a:fillRect t="-230634"/>
            </a:stretch>
          </a:blipFill>
        </p:spPr>
        <p:txBody>
          <a:bodyPr/>
          <a:lstStyle/>
          <a:p>
            <a:endParaRPr lang="en-US"/>
          </a:p>
        </p:txBody>
      </p:sp>
      <p:grpSp>
        <p:nvGrpSpPr>
          <p:cNvPr id="7" name="Group 7"/>
          <p:cNvGrpSpPr/>
          <p:nvPr/>
        </p:nvGrpSpPr>
        <p:grpSpPr>
          <a:xfrm>
            <a:off x="-178375" y="328092"/>
            <a:ext cx="18466375" cy="8152313"/>
            <a:chOff x="0" y="0"/>
            <a:chExt cx="2860925" cy="1263007"/>
          </a:xfrm>
        </p:grpSpPr>
        <p:sp>
          <p:nvSpPr>
            <p:cNvPr id="8" name="Freeform 8"/>
            <p:cNvSpPr/>
            <p:nvPr/>
          </p:nvSpPr>
          <p:spPr>
            <a:xfrm>
              <a:off x="0" y="0"/>
              <a:ext cx="2860925" cy="1263007"/>
            </a:xfrm>
            <a:custGeom>
              <a:avLst/>
              <a:gdLst/>
              <a:ahLst/>
              <a:cxnLst/>
              <a:rect l="l" t="t" r="r" b="b"/>
              <a:pathLst>
                <a:path w="2860925" h="1263007">
                  <a:moveTo>
                    <a:pt x="0" y="0"/>
                  </a:moveTo>
                  <a:lnTo>
                    <a:pt x="2860925" y="0"/>
                  </a:lnTo>
                  <a:lnTo>
                    <a:pt x="2860925" y="1263007"/>
                  </a:lnTo>
                  <a:lnTo>
                    <a:pt x="0" y="1263007"/>
                  </a:lnTo>
                  <a:close/>
                </a:path>
              </a:pathLst>
            </a:custGeom>
            <a:blipFill>
              <a:blip r:embed="rId3"/>
              <a:stretch>
                <a:fillRect l="-1201" t="-42297" r="-8134" b="-22060"/>
              </a:stretch>
            </a:blipFill>
          </p:spPr>
          <p:txBody>
            <a:bodyPr/>
            <a:lstStyle/>
            <a:p>
              <a:endParaRPr lang="en-US"/>
            </a:p>
          </p:txBody>
        </p:sp>
      </p:grpSp>
      <p:grpSp>
        <p:nvGrpSpPr>
          <p:cNvPr id="9" name="Group 9"/>
          <p:cNvGrpSpPr/>
          <p:nvPr/>
        </p:nvGrpSpPr>
        <p:grpSpPr>
          <a:xfrm>
            <a:off x="-129396" y="6590292"/>
            <a:ext cx="18417396" cy="3693671"/>
            <a:chOff x="0" y="-38100"/>
            <a:chExt cx="4816593" cy="1052338"/>
          </a:xfrm>
        </p:grpSpPr>
        <p:sp>
          <p:nvSpPr>
            <p:cNvPr id="10" name="Freeform 10"/>
            <p:cNvSpPr/>
            <p:nvPr/>
          </p:nvSpPr>
          <p:spPr>
            <a:xfrm>
              <a:off x="0" y="45687"/>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046A38"/>
            </a:solidFill>
            <a:ln w="19050" cap="sq">
              <a:solidFill>
                <a:srgbClr val="414042"/>
              </a:solidFill>
              <a:prstDash val="solid"/>
              <a:miter/>
            </a:ln>
          </p:spPr>
          <p:txBody>
            <a:bodyPr lIns="91440" tIns="45720" rIns="91440" bIns="45720" anchor="t"/>
            <a:lstStyle/>
            <a:p>
              <a:pPr algn="ctr"/>
              <a:endParaRPr lang="en-US" dirty="0"/>
            </a:p>
            <a:p>
              <a:pPr algn="ctr"/>
              <a:endParaRPr lang="en-US" dirty="0"/>
            </a:p>
            <a:p>
              <a:pPr algn="ctr"/>
              <a:r>
                <a:rPr lang="en-US" sz="2600" b="1" dirty="0">
                  <a:solidFill>
                    <a:schemeClr val="bg1"/>
                  </a:solidFill>
                </a:rPr>
                <a:t>Agency of Commerce and Community Development/NBRC: </a:t>
              </a:r>
              <a:r>
                <a:rPr lang="en-US" sz="2600" b="1" dirty="0">
                  <a:solidFill>
                    <a:schemeClr val="bg1"/>
                  </a:solidFill>
                  <a:hlinkClick r:id="rId4">
                    <a:extLst>
                      <a:ext uri="{A12FA001-AC4F-418D-AE19-62706E023703}">
                        <ahyp:hlinkClr xmlns:ahyp="http://schemas.microsoft.com/office/drawing/2018/hyperlinkcolor" val="tx"/>
                      </a:ext>
                    </a:extLst>
                  </a:hlinkClick>
                </a:rPr>
                <a:t>https://accd.vermont.gov/economic-development/northern-border-regional-commission</a:t>
              </a:r>
              <a:r>
                <a:rPr lang="en-US" sz="2600" b="1" dirty="0">
                  <a:solidFill>
                    <a:schemeClr val="bg1"/>
                  </a:solidFill>
                </a:rPr>
                <a:t> </a:t>
              </a:r>
            </a:p>
            <a:p>
              <a:pPr algn="ctr"/>
              <a:endParaRPr lang="en-US" sz="2600" b="1" dirty="0">
                <a:solidFill>
                  <a:schemeClr val="bg1"/>
                </a:solidFill>
              </a:endParaRPr>
            </a:p>
            <a:p>
              <a:pPr algn="ctr"/>
              <a:r>
                <a:rPr lang="en-US" sz="2600" b="1">
                  <a:solidFill>
                    <a:schemeClr val="bg1"/>
                  </a:solidFill>
                </a:rPr>
                <a:t>Northern Border Regional Commission: </a:t>
              </a:r>
              <a:r>
                <a:rPr lang="en-US" sz="2600" dirty="0">
                  <a:solidFill>
                    <a:schemeClr val="bg1"/>
                  </a:solidFill>
                  <a:ea typeface="+mn-lt"/>
                  <a:cs typeface="+mn-lt"/>
                  <a:hlinkClick r:id="rId5">
                    <a:extLst>
                      <a:ext uri="{A12FA001-AC4F-418D-AE19-62706E023703}">
                        <ahyp:hlinkClr xmlns:ahyp="http://schemas.microsoft.com/office/drawing/2018/hyperlinkcolor" val="tx"/>
                      </a:ext>
                    </a:extLst>
                  </a:hlinkClick>
                </a:rPr>
                <a:t>https://www.nbrc.gov/</a:t>
              </a:r>
              <a:r>
                <a:rPr lang="en-US" sz="2600" dirty="0">
                  <a:solidFill>
                    <a:schemeClr val="bg1"/>
                  </a:solidFill>
                  <a:ea typeface="+mn-lt"/>
                  <a:cs typeface="+mn-lt"/>
                </a:rPr>
                <a:t> </a:t>
              </a:r>
              <a:endParaRPr lang="en-US" sz="2600" b="1" dirty="0">
                <a:solidFill>
                  <a:schemeClr val="bg1"/>
                </a:solidFill>
                <a:ea typeface="+mn-lt"/>
                <a:cs typeface="+mn-lt"/>
              </a:endParaRPr>
            </a:p>
            <a:p>
              <a:pPr algn="ctr"/>
              <a:endParaRPr lang="en-US" sz="3200" dirty="0">
                <a:solidFill>
                  <a:schemeClr val="bg1"/>
                </a:solidFill>
              </a:endParaRPr>
            </a:p>
          </p:txBody>
        </p:sp>
        <p:sp>
          <p:nvSpPr>
            <p:cNvPr id="11" name="TextBox 11"/>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0173655" y="7845888"/>
            <a:ext cx="3728121" cy="430995"/>
            <a:chOff x="13519830" y="211152"/>
            <a:chExt cx="4944787" cy="554542"/>
          </a:xfrm>
        </p:grpSpPr>
        <p:sp>
          <p:nvSpPr>
            <p:cNvPr id="20" name="TextBox 20"/>
            <p:cNvSpPr txBox="1"/>
            <p:nvPr/>
          </p:nvSpPr>
          <p:spPr>
            <a:xfrm>
              <a:off x="13519830" y="211152"/>
              <a:ext cx="524295" cy="554542"/>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3" name="TextBox 23"/>
            <p:cNvSpPr txBox="1"/>
            <p:nvPr/>
          </p:nvSpPr>
          <p:spPr>
            <a:xfrm>
              <a:off x="17940322" y="211152"/>
              <a:ext cx="524295" cy="55454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0" name="Group 30"/>
          <p:cNvGrpSpPr/>
          <p:nvPr/>
        </p:nvGrpSpPr>
        <p:grpSpPr>
          <a:xfrm>
            <a:off x="5345782" y="4383237"/>
            <a:ext cx="6885190" cy="1943101"/>
            <a:chOff x="0" y="0"/>
            <a:chExt cx="1813383" cy="812800"/>
          </a:xfrm>
        </p:grpSpPr>
        <p:sp>
          <p:nvSpPr>
            <p:cNvPr id="31" name="Freeform 31"/>
            <p:cNvSpPr/>
            <p:nvPr/>
          </p:nvSpPr>
          <p:spPr>
            <a:xfrm>
              <a:off x="0" y="0"/>
              <a:ext cx="1813383" cy="812800"/>
            </a:xfrm>
            <a:custGeom>
              <a:avLst/>
              <a:gdLst/>
              <a:ahLst/>
              <a:cxnLst/>
              <a:rect l="l" t="t" r="r" b="b"/>
              <a:pathLst>
                <a:path w="1813383" h="812800">
                  <a:moveTo>
                    <a:pt x="0" y="0"/>
                  </a:moveTo>
                  <a:lnTo>
                    <a:pt x="1813383" y="0"/>
                  </a:lnTo>
                  <a:lnTo>
                    <a:pt x="1813383" y="812800"/>
                  </a:lnTo>
                  <a:lnTo>
                    <a:pt x="0" y="812800"/>
                  </a:lnTo>
                  <a:close/>
                </a:path>
              </a:pathLst>
            </a:custGeom>
            <a:solidFill>
              <a:srgbClr val="033F4B">
                <a:alpha val="76863"/>
              </a:srgbClr>
            </a:solidFill>
            <a:ln w="38100" cap="sq">
              <a:solidFill>
                <a:srgbClr val="FFFFFF">
                  <a:alpha val="76863"/>
                </a:srgbClr>
              </a:solidFill>
              <a:prstDash val="solid"/>
              <a:miter/>
            </a:ln>
          </p:spPr>
          <p:txBody>
            <a:bodyPr/>
            <a:lstStyle/>
            <a:p>
              <a:endParaRPr lang="en-US"/>
            </a:p>
          </p:txBody>
        </p:sp>
        <p:sp>
          <p:nvSpPr>
            <p:cNvPr id="32" name="TextBox 32"/>
            <p:cNvSpPr txBox="1"/>
            <p:nvPr/>
          </p:nvSpPr>
          <p:spPr>
            <a:xfrm>
              <a:off x="0" y="-38100"/>
              <a:ext cx="1813383" cy="85090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509736" y="2709691"/>
            <a:ext cx="14557281" cy="1031564"/>
          </a:xfrm>
          <a:prstGeom prst="rect">
            <a:avLst/>
          </a:prstGeom>
        </p:spPr>
        <p:txBody>
          <a:bodyPr lIns="0" tIns="0" rIns="0" bIns="0" rtlCol="0" anchor="t">
            <a:spAutoFit/>
          </a:bodyPr>
          <a:lstStyle/>
          <a:p>
            <a:pPr algn="ctr">
              <a:lnSpc>
                <a:spcPts val="9132"/>
              </a:lnSpc>
            </a:pPr>
            <a:r>
              <a:rPr lang="en-US" sz="5400" b="1" dirty="0">
                <a:solidFill>
                  <a:srgbClr val="000000"/>
                </a:solidFill>
                <a:latin typeface="Arial Nova Bold"/>
                <a:ea typeface="Arial Nova Bold"/>
                <a:cs typeface="Arial Nova Bold"/>
                <a:sym typeface="Arial Nova Bold"/>
              </a:rPr>
              <a:t>THANK YOU!</a:t>
            </a:r>
          </a:p>
        </p:txBody>
      </p:sp>
      <p:sp>
        <p:nvSpPr>
          <p:cNvPr id="34" name="TextBox 34"/>
          <p:cNvSpPr txBox="1"/>
          <p:nvPr/>
        </p:nvSpPr>
        <p:spPr>
          <a:xfrm>
            <a:off x="5345782" y="4616543"/>
            <a:ext cx="6885190" cy="1704569"/>
          </a:xfrm>
          <a:prstGeom prst="rect">
            <a:avLst/>
          </a:prstGeom>
        </p:spPr>
        <p:txBody>
          <a:bodyPr lIns="0" tIns="0" rIns="0" bIns="0" rtlCol="0" anchor="t">
            <a:spAutoFit/>
          </a:bodyPr>
          <a:lstStyle/>
          <a:p>
            <a:pPr algn="ctr">
              <a:lnSpc>
                <a:spcPts val="3359"/>
              </a:lnSpc>
            </a:pPr>
            <a:r>
              <a:rPr lang="en-US" sz="2400" b="1" dirty="0">
                <a:solidFill>
                  <a:srgbClr val="FFFFFF"/>
                </a:solidFill>
                <a:latin typeface="Arial Nova Bold"/>
                <a:ea typeface="Arial Nova Bold"/>
                <a:cs typeface="Arial Nova Bold"/>
                <a:sym typeface="Arial Nova Bold"/>
              </a:rPr>
              <a:t>Sarah – NBRC                                     </a:t>
            </a:r>
            <a:r>
              <a:rPr lang="en-US" sz="2400" b="1" dirty="0">
                <a:solidFill>
                  <a:srgbClr val="00B0F0"/>
                </a:solidFill>
                <a:latin typeface="Arial Nova Bold"/>
                <a:ea typeface="Arial Nova Bold"/>
                <a:cs typeface="Arial Nova Bold"/>
                <a:sym typeface="Arial Nova Bold"/>
              </a:rPr>
              <a:t>(swaring@nbrc.gov)</a:t>
            </a:r>
          </a:p>
          <a:p>
            <a:pPr algn="ctr">
              <a:lnSpc>
                <a:spcPts val="3359"/>
              </a:lnSpc>
            </a:pPr>
            <a:r>
              <a:rPr lang="en-US" sz="2400" b="1" dirty="0">
                <a:solidFill>
                  <a:srgbClr val="FFFFFF"/>
                </a:solidFill>
                <a:latin typeface="Arial Nova Bold"/>
                <a:ea typeface="Arial Nova Bold"/>
                <a:cs typeface="Arial Nova Bold"/>
                <a:sym typeface="Arial Nova Bold"/>
              </a:rPr>
              <a:t>Elisabeth – State of Vermont </a:t>
            </a:r>
            <a:r>
              <a:rPr lang="en-US" sz="2400" b="1" dirty="0">
                <a:solidFill>
                  <a:srgbClr val="00B0F0"/>
                </a:solidFill>
                <a:latin typeface="Arial Nova Bold"/>
                <a:ea typeface="Arial Nova Bold"/>
                <a:cs typeface="Arial Nova Bold"/>
                <a:sym typeface="Arial Nova Bold"/>
              </a:rPr>
              <a:t>(Elisabeth.Nance@vermont.gov)</a:t>
            </a:r>
          </a:p>
        </p:txBody>
      </p:sp>
      <p:pic>
        <p:nvPicPr>
          <p:cNvPr id="35" name="Picture 34">
            <a:extLst>
              <a:ext uri="{FF2B5EF4-FFF2-40B4-BE49-F238E27FC236}">
                <a16:creationId xmlns:a16="http://schemas.microsoft.com/office/drawing/2014/main" id="{A4795B35-C872-580B-6D0E-2E99806705C7}"/>
              </a:ext>
            </a:extLst>
          </p:cNvPr>
          <p:cNvPicPr>
            <a:picLocks noChangeAspect="1"/>
          </p:cNvPicPr>
          <p:nvPr/>
        </p:nvPicPr>
        <p:blipFill>
          <a:blip r:embed="rId6"/>
          <a:srcRect l="-50" t="70" r="-18656" b="73995"/>
          <a:stretch>
            <a:fillRect/>
          </a:stretch>
        </p:blipFill>
        <p:spPr>
          <a:xfrm>
            <a:off x="-182097" y="-9235"/>
            <a:ext cx="22065916" cy="25714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3446" y="851303"/>
            <a:ext cx="18288000" cy="9566015"/>
            <a:chOff x="0" y="0"/>
            <a:chExt cx="2833290" cy="1482026"/>
          </a:xfrm>
        </p:grpSpPr>
        <p:sp>
          <p:nvSpPr>
            <p:cNvPr id="9" name="Freeform 9"/>
            <p:cNvSpPr/>
            <p:nvPr/>
          </p:nvSpPr>
          <p:spPr>
            <a:xfrm>
              <a:off x="0" y="0"/>
              <a:ext cx="2833290" cy="1482026"/>
            </a:xfrm>
            <a:custGeom>
              <a:avLst/>
              <a:gdLst/>
              <a:ahLst/>
              <a:cxnLst/>
              <a:rect l="l" t="t" r="r" b="b"/>
              <a:pathLst>
                <a:path w="2833290" h="1482026">
                  <a:moveTo>
                    <a:pt x="0" y="0"/>
                  </a:moveTo>
                  <a:lnTo>
                    <a:pt x="2833290" y="0"/>
                  </a:lnTo>
                  <a:lnTo>
                    <a:pt x="2833290" y="1482026"/>
                  </a:lnTo>
                  <a:lnTo>
                    <a:pt x="0" y="1482026"/>
                  </a:lnTo>
                  <a:close/>
                </a:path>
              </a:pathLst>
            </a:custGeom>
            <a:blipFill>
              <a:blip r:embed="rId2"/>
              <a:stretch>
                <a:fillRect t="-14127" r="-13585" b="-24058"/>
              </a:stretch>
            </a:blipFill>
          </p:spPr>
          <p:txBody>
            <a:bodyPr/>
            <a:lstStyle/>
            <a:p>
              <a:endParaRPr lang="en-US"/>
            </a:p>
          </p:txBody>
        </p:sp>
      </p:grpSp>
      <p:sp>
        <p:nvSpPr>
          <p:cNvPr id="11" name="TextBox 11"/>
          <p:cNvSpPr txBox="1"/>
          <p:nvPr/>
        </p:nvSpPr>
        <p:spPr>
          <a:xfrm>
            <a:off x="609600" y="2798362"/>
            <a:ext cx="8877556" cy="2652201"/>
          </a:xfrm>
          <a:prstGeom prst="rect">
            <a:avLst/>
          </a:prstGeom>
        </p:spPr>
        <p:txBody>
          <a:bodyPr wrap="square" lIns="0" tIns="0" rIns="0" bIns="0" rtlCol="0" anchor="t">
            <a:spAutoFit/>
          </a:bodyPr>
          <a:lstStyle/>
          <a:p>
            <a:pPr algn="just">
              <a:lnSpc>
                <a:spcPts val="3499"/>
              </a:lnSpc>
              <a:spcBef>
                <a:spcPct val="0"/>
              </a:spcBef>
            </a:pPr>
            <a:r>
              <a:rPr lang="en-US" sz="2450">
                <a:solidFill>
                  <a:srgbClr val="000000"/>
                </a:solidFill>
                <a:latin typeface="Arial Nova"/>
                <a:ea typeface="Arial Nova"/>
                <a:cs typeface="Arial Nova"/>
                <a:sym typeface="Arial Nova"/>
              </a:rPr>
              <a:t>The Northern Border Regional Commission (NBRC) is a </a:t>
            </a:r>
            <a:r>
              <a:rPr lang="en-US" sz="2450" b="1">
                <a:solidFill>
                  <a:srgbClr val="FFFFFF"/>
                </a:solidFill>
                <a:latin typeface="Arial Nova Bold"/>
                <a:ea typeface="Arial Nova Bold"/>
                <a:cs typeface="Arial Nova Bold"/>
                <a:sym typeface="Arial Nova Bold"/>
              </a:rPr>
              <a:t>federal-state partnership</a:t>
            </a:r>
            <a:r>
              <a:rPr lang="en-US" sz="2450">
                <a:solidFill>
                  <a:srgbClr val="000000"/>
                </a:solidFill>
                <a:latin typeface="Arial Nova"/>
                <a:ea typeface="Arial Nova"/>
                <a:cs typeface="Arial Nova"/>
                <a:sym typeface="Arial Nova"/>
              </a:rPr>
              <a:t> for economic and community development </a:t>
            </a:r>
            <a:r>
              <a:rPr lang="en-US" sz="2450" b="1">
                <a:solidFill>
                  <a:srgbClr val="FFFFFF"/>
                </a:solidFill>
                <a:latin typeface="Arial Nova Bold"/>
                <a:ea typeface="Arial Nova Bold"/>
                <a:cs typeface="Arial Nova Bold"/>
                <a:sym typeface="Arial Nova Bold"/>
              </a:rPr>
              <a:t>in northern Maine, New Hampshire, and New York</a:t>
            </a:r>
            <a:r>
              <a:rPr lang="en-US" sz="2450" b="1">
                <a:solidFill>
                  <a:srgbClr val="FFFFFF"/>
                </a:solidFill>
                <a:latin typeface="Arial Nova Bold"/>
                <a:ea typeface="Arial Nova Bold"/>
                <a:cs typeface="Arial Nova Bold"/>
                <a:sym typeface="Arial Nova"/>
              </a:rPr>
              <a:t>, and all of Vermont</a:t>
            </a:r>
            <a:r>
              <a:rPr lang="en-US" sz="2450">
                <a:solidFill>
                  <a:srgbClr val="000000"/>
                </a:solidFill>
                <a:latin typeface="Arial Nova"/>
                <a:ea typeface="Arial Nova Bold"/>
                <a:cs typeface="Arial Nova Bold"/>
                <a:sym typeface="Arial Nova"/>
              </a:rPr>
              <a:t>.</a:t>
            </a:r>
            <a:r>
              <a:rPr lang="en-US" sz="2450">
                <a:solidFill>
                  <a:srgbClr val="000000"/>
                </a:solidFill>
                <a:latin typeface="Arial Nova"/>
                <a:ea typeface="Arial Nova"/>
                <a:cs typeface="Arial Nova"/>
                <a:sym typeface="Arial Nova"/>
              </a:rPr>
              <a:t> Each year, the NBRC provides federal funds for critical economic and community development projects throughout the northeast, prioritizing areas of socio-economic distress. ​</a:t>
            </a:r>
          </a:p>
        </p:txBody>
      </p:sp>
      <p:grpSp>
        <p:nvGrpSpPr>
          <p:cNvPr id="12" name="Group 12"/>
          <p:cNvGrpSpPr/>
          <p:nvPr/>
        </p:nvGrpSpPr>
        <p:grpSpPr>
          <a:xfrm>
            <a:off x="401597" y="5981700"/>
            <a:ext cx="8877556" cy="2515803"/>
            <a:chOff x="0" y="0"/>
            <a:chExt cx="11836741" cy="3354404"/>
          </a:xfrm>
        </p:grpSpPr>
        <p:grpSp>
          <p:nvGrpSpPr>
            <p:cNvPr id="13" name="Group 13"/>
            <p:cNvGrpSpPr/>
            <p:nvPr/>
          </p:nvGrpSpPr>
          <p:grpSpPr>
            <a:xfrm>
              <a:off x="0" y="0"/>
              <a:ext cx="11836741" cy="3354404"/>
              <a:chOff x="0" y="0"/>
              <a:chExt cx="2338122" cy="662598"/>
            </a:xfrm>
          </p:grpSpPr>
          <p:sp>
            <p:nvSpPr>
              <p:cNvPr id="14" name="Freeform 14"/>
              <p:cNvSpPr/>
              <p:nvPr/>
            </p:nvSpPr>
            <p:spPr>
              <a:xfrm>
                <a:off x="0" y="0"/>
                <a:ext cx="2338122" cy="662598"/>
              </a:xfrm>
              <a:custGeom>
                <a:avLst/>
                <a:gdLst/>
                <a:ahLst/>
                <a:cxnLst/>
                <a:rect l="l" t="t" r="r" b="b"/>
                <a:pathLst>
                  <a:path w="2338122" h="662598">
                    <a:moveTo>
                      <a:pt x="0" y="0"/>
                    </a:moveTo>
                    <a:lnTo>
                      <a:pt x="2338122" y="0"/>
                    </a:lnTo>
                    <a:lnTo>
                      <a:pt x="2338122" y="662598"/>
                    </a:lnTo>
                    <a:lnTo>
                      <a:pt x="0" y="662598"/>
                    </a:lnTo>
                    <a:close/>
                  </a:path>
                </a:pathLst>
              </a:custGeom>
              <a:solidFill>
                <a:srgbClr val="FFFFFF"/>
              </a:solidFill>
              <a:ln w="19050" cap="sq">
                <a:solidFill>
                  <a:srgbClr val="414042"/>
                </a:solidFill>
                <a:prstDash val="solid"/>
                <a:miter/>
              </a:ln>
            </p:spPr>
            <p:txBody>
              <a:bodyPr/>
              <a:lstStyle/>
              <a:p>
                <a:endParaRPr lang="en-US"/>
              </a:p>
            </p:txBody>
          </p:sp>
          <p:sp>
            <p:nvSpPr>
              <p:cNvPr id="15" name="TextBox 15"/>
              <p:cNvSpPr txBox="1"/>
              <p:nvPr/>
            </p:nvSpPr>
            <p:spPr>
              <a:xfrm>
                <a:off x="0" y="-38100"/>
                <a:ext cx="2338122" cy="700698"/>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116713" y="594059"/>
              <a:ext cx="9603315" cy="2760345"/>
            </a:xfrm>
            <a:prstGeom prst="rect">
              <a:avLst/>
            </a:prstGeom>
          </p:spPr>
          <p:txBody>
            <a:bodyPr lIns="0" tIns="0" rIns="0" bIns="0" rtlCol="0" anchor="t">
              <a:spAutoFit/>
            </a:bodyPr>
            <a:lstStyle/>
            <a:p>
              <a:pPr algn="ctr">
                <a:lnSpc>
                  <a:spcPts val="3359"/>
                </a:lnSpc>
              </a:pPr>
              <a:r>
                <a:rPr lang="en-US" sz="2400" b="1">
                  <a:solidFill>
                    <a:srgbClr val="000000"/>
                  </a:solidFill>
                  <a:latin typeface="Arial Nova Bold"/>
                  <a:ea typeface="Arial Nova Bold"/>
                  <a:cs typeface="Arial Nova Bold"/>
                  <a:sym typeface="Arial Nova Bold"/>
                </a:rPr>
                <a:t>NBRC’S MISSION:</a:t>
              </a:r>
            </a:p>
            <a:p>
              <a:pPr algn="ctr">
                <a:lnSpc>
                  <a:spcPts val="3359"/>
                </a:lnSpc>
              </a:pPr>
              <a:r>
                <a:rPr lang="en-US" sz="2400">
                  <a:solidFill>
                    <a:srgbClr val="000000"/>
                  </a:solidFill>
                  <a:latin typeface="Arial Nova"/>
                  <a:ea typeface="Arial Nova"/>
                  <a:cs typeface="Arial Nova"/>
                  <a:sym typeface="Arial Nova"/>
                </a:rPr>
                <a:t>We catalyze community vitality and economic prosperity in the northern border region with flexible funding and strategic support.</a:t>
              </a:r>
            </a:p>
            <a:p>
              <a:pPr algn="ctr">
                <a:lnSpc>
                  <a:spcPts val="3359"/>
                </a:lnSpc>
              </a:pPr>
              <a:endParaRPr lang="en-US" sz="2400">
                <a:solidFill>
                  <a:srgbClr val="000000"/>
                </a:solidFill>
                <a:latin typeface="Arial Nova"/>
                <a:ea typeface="Arial Nova"/>
                <a:cs typeface="Arial Nova"/>
                <a:sym typeface="Arial Nova"/>
              </a:endParaRPr>
            </a:p>
          </p:txBody>
        </p:sp>
      </p:grpSp>
      <p:sp>
        <p:nvSpPr>
          <p:cNvPr id="17" name="Freeform 17"/>
          <p:cNvSpPr/>
          <p:nvPr/>
        </p:nvSpPr>
        <p:spPr>
          <a:xfrm>
            <a:off x="16215860" y="7776732"/>
            <a:ext cx="2060417" cy="2060417"/>
          </a:xfrm>
          <a:custGeom>
            <a:avLst/>
            <a:gdLst/>
            <a:ahLst/>
            <a:cxnLst/>
            <a:rect l="l" t="t" r="r" b="b"/>
            <a:pathLst>
              <a:path w="2060417" h="2060417">
                <a:moveTo>
                  <a:pt x="0" y="0"/>
                </a:moveTo>
                <a:lnTo>
                  <a:pt x="2060417" y="0"/>
                </a:lnTo>
                <a:lnTo>
                  <a:pt x="2060417" y="2060417"/>
                </a:lnTo>
                <a:lnTo>
                  <a:pt x="0" y="2060417"/>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38DB3BE4-0093-FB99-4C7F-EA28C20E6223}"/>
              </a:ext>
            </a:extLst>
          </p:cNvPr>
          <p:cNvPicPr>
            <a:picLocks noChangeAspect="1"/>
          </p:cNvPicPr>
          <p:nvPr/>
        </p:nvPicPr>
        <p:blipFill>
          <a:blip r:embed="rId4"/>
          <a:srcRect l="-50" t="70" r="-18656" b="73995"/>
          <a:stretch>
            <a:fillRect/>
          </a:stretch>
        </p:blipFill>
        <p:spPr>
          <a:xfrm>
            <a:off x="-23446" y="-27455"/>
            <a:ext cx="21711895" cy="25714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8D42-6CF1-2BD2-54DF-39F5D934E95E}"/>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39507DE8-35FC-0A42-9B5B-B0AE8F94DFA0}"/>
              </a:ext>
            </a:extLst>
          </p:cNvPr>
          <p:cNvSpPr/>
          <p:nvPr/>
        </p:nvSpPr>
        <p:spPr>
          <a:xfrm>
            <a:off x="-1" y="2075449"/>
            <a:ext cx="4211054" cy="8211551"/>
          </a:xfrm>
          <a:prstGeom prst="rect">
            <a:avLst/>
          </a:prstGeom>
          <a:solidFill>
            <a:srgbClr val="FAF5E8"/>
          </a:solidFill>
          <a:ln>
            <a:solidFill>
              <a:srgbClr val="FA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pic>
        <p:nvPicPr>
          <p:cNvPr id="7" name="Picture 6">
            <a:extLst>
              <a:ext uri="{FF2B5EF4-FFF2-40B4-BE49-F238E27FC236}">
                <a16:creationId xmlns:a16="http://schemas.microsoft.com/office/drawing/2014/main" id="{CA69A3D4-A9BB-799B-1927-D18D4813DFAF}"/>
              </a:ext>
            </a:extLst>
          </p:cNvPr>
          <p:cNvPicPr>
            <a:picLocks noChangeAspect="1"/>
          </p:cNvPicPr>
          <p:nvPr/>
        </p:nvPicPr>
        <p:blipFill>
          <a:blip r:embed="rId3">
            <a:alphaModFix amt="23000"/>
          </a:blip>
          <a:stretch>
            <a:fillRect/>
          </a:stretch>
        </p:blipFill>
        <p:spPr>
          <a:xfrm>
            <a:off x="4215912" y="2231702"/>
            <a:ext cx="10585482" cy="7908324"/>
          </a:xfrm>
          <a:prstGeom prst="rect">
            <a:avLst/>
          </a:prstGeom>
        </p:spPr>
      </p:pic>
      <p:grpSp>
        <p:nvGrpSpPr>
          <p:cNvPr id="4" name="Group 3">
            <a:extLst>
              <a:ext uri="{FF2B5EF4-FFF2-40B4-BE49-F238E27FC236}">
                <a16:creationId xmlns:a16="http://schemas.microsoft.com/office/drawing/2014/main" id="{A542D4E8-389E-23C2-A319-26D7BCFE2266}"/>
              </a:ext>
            </a:extLst>
          </p:cNvPr>
          <p:cNvGrpSpPr/>
          <p:nvPr/>
        </p:nvGrpSpPr>
        <p:grpSpPr>
          <a:xfrm>
            <a:off x="4639376" y="2742245"/>
            <a:ext cx="9165614" cy="6130579"/>
            <a:chOff x="466858" y="2629891"/>
            <a:chExt cx="5896502" cy="3663207"/>
          </a:xfrm>
        </p:grpSpPr>
        <p:grpSp>
          <p:nvGrpSpPr>
            <p:cNvPr id="2" name="Group 1">
              <a:extLst>
                <a:ext uri="{FF2B5EF4-FFF2-40B4-BE49-F238E27FC236}">
                  <a16:creationId xmlns:a16="http://schemas.microsoft.com/office/drawing/2014/main" id="{72B5B030-0679-A35C-2162-A8E9A103C0A7}"/>
                </a:ext>
              </a:extLst>
            </p:cNvPr>
            <p:cNvGrpSpPr/>
            <p:nvPr/>
          </p:nvGrpSpPr>
          <p:grpSpPr>
            <a:xfrm>
              <a:off x="466858" y="3044334"/>
              <a:ext cx="5896502" cy="3248764"/>
              <a:chOff x="375999" y="1864088"/>
              <a:chExt cx="5877034" cy="3248764"/>
            </a:xfrm>
          </p:grpSpPr>
          <p:sp>
            <p:nvSpPr>
              <p:cNvPr id="18" name="TextBox 17">
                <a:extLst>
                  <a:ext uri="{FF2B5EF4-FFF2-40B4-BE49-F238E27FC236}">
                    <a16:creationId xmlns:a16="http://schemas.microsoft.com/office/drawing/2014/main" id="{07C786DF-4D5A-435D-191B-4AEF2CAEB901}"/>
                  </a:ext>
                </a:extLst>
              </p:cNvPr>
              <p:cNvSpPr txBox="1"/>
              <p:nvPr/>
            </p:nvSpPr>
            <p:spPr>
              <a:xfrm>
                <a:off x="1092584" y="2111381"/>
                <a:ext cx="3867275" cy="331031"/>
              </a:xfrm>
              <a:prstGeom prst="rect">
                <a:avLst/>
              </a:prstGeom>
              <a:noFill/>
            </p:spPr>
            <p:txBody>
              <a:bodyPr wrap="none" lIns="137160" tIns="68580" rIns="137160" bIns="68580" rtlCol="0" anchor="t">
                <a:spAutoFit/>
              </a:bodyPr>
              <a:lstStyle/>
              <a:p>
                <a:pPr defTabSz="1371600"/>
                <a:r>
                  <a:rPr lang="en-US" sz="2700" b="1">
                    <a:solidFill>
                      <a:srgbClr val="C00000"/>
                    </a:solidFill>
                    <a:latin typeface="Aptos" panose="02110004020202020204"/>
                  </a:rPr>
                  <a:t>Congressionally</a:t>
                </a:r>
                <a:r>
                  <a:rPr lang="en-US" sz="2700">
                    <a:solidFill>
                      <a:prstClr val="black"/>
                    </a:solidFill>
                    <a:latin typeface="Aptos" panose="02110004020202020204"/>
                  </a:rPr>
                  <a:t> appropriated funding</a:t>
                </a:r>
              </a:p>
            </p:txBody>
          </p:sp>
          <p:sp>
            <p:nvSpPr>
              <p:cNvPr id="19" name="TextBox 18">
                <a:extLst>
                  <a:ext uri="{FF2B5EF4-FFF2-40B4-BE49-F238E27FC236}">
                    <a16:creationId xmlns:a16="http://schemas.microsoft.com/office/drawing/2014/main" id="{F226C771-429C-22BB-E14D-600C9F9CBFF8}"/>
                  </a:ext>
                </a:extLst>
              </p:cNvPr>
              <p:cNvSpPr txBox="1"/>
              <p:nvPr/>
            </p:nvSpPr>
            <p:spPr>
              <a:xfrm>
                <a:off x="1080137" y="2723009"/>
                <a:ext cx="5172896" cy="331031"/>
              </a:xfrm>
              <a:prstGeom prst="rect">
                <a:avLst/>
              </a:prstGeom>
              <a:noFill/>
            </p:spPr>
            <p:txBody>
              <a:bodyPr wrap="none" lIns="137160" tIns="68580" rIns="137160" bIns="68580" rtlCol="0" anchor="t">
                <a:spAutoFit/>
              </a:bodyPr>
              <a:lstStyle/>
              <a:p>
                <a:pPr defTabSz="1371600"/>
                <a:r>
                  <a:rPr lang="en-US" sz="2700" b="1">
                    <a:solidFill>
                      <a:srgbClr val="C00000"/>
                    </a:solidFill>
                    <a:latin typeface="Aptos" panose="02110004020202020204"/>
                  </a:rPr>
                  <a:t>State-determined</a:t>
                </a:r>
                <a:r>
                  <a:rPr lang="en-US" sz="2700">
                    <a:solidFill>
                      <a:prstClr val="black"/>
                    </a:solidFill>
                    <a:latin typeface="Aptos" panose="02110004020202020204"/>
                  </a:rPr>
                  <a:t> economic development priorities</a:t>
                </a:r>
              </a:p>
            </p:txBody>
          </p:sp>
          <p:sp>
            <p:nvSpPr>
              <p:cNvPr id="20" name="TextBox 19">
                <a:extLst>
                  <a:ext uri="{FF2B5EF4-FFF2-40B4-BE49-F238E27FC236}">
                    <a16:creationId xmlns:a16="http://schemas.microsoft.com/office/drawing/2014/main" id="{1FCED6B7-C569-E200-26EF-8827BF2A4242}"/>
                  </a:ext>
                </a:extLst>
              </p:cNvPr>
              <p:cNvSpPr txBox="1"/>
              <p:nvPr/>
            </p:nvSpPr>
            <p:spPr>
              <a:xfrm>
                <a:off x="1092584" y="3314474"/>
                <a:ext cx="3963401" cy="331031"/>
              </a:xfrm>
              <a:prstGeom prst="rect">
                <a:avLst/>
              </a:prstGeom>
              <a:noFill/>
            </p:spPr>
            <p:txBody>
              <a:bodyPr wrap="none" lIns="137160" tIns="68580" rIns="137160" bIns="68580" rtlCol="0" anchor="t">
                <a:spAutoFit/>
              </a:bodyPr>
              <a:lstStyle/>
              <a:p>
                <a:pPr defTabSz="1371600"/>
                <a:r>
                  <a:rPr lang="en-US" sz="2700" b="1">
                    <a:solidFill>
                      <a:srgbClr val="C00000"/>
                    </a:solidFill>
                    <a:latin typeface="Aptos" panose="02110004020202020204"/>
                  </a:rPr>
                  <a:t>Community-led</a:t>
                </a:r>
                <a:r>
                  <a:rPr lang="en-US" sz="2700">
                    <a:solidFill>
                      <a:prstClr val="black"/>
                    </a:solidFill>
                    <a:latin typeface="Aptos" panose="02110004020202020204"/>
                  </a:rPr>
                  <a:t> projects and initiatives</a:t>
                </a:r>
              </a:p>
            </p:txBody>
          </p:sp>
          <p:sp>
            <p:nvSpPr>
              <p:cNvPr id="21" name="TextBox 20">
                <a:extLst>
                  <a:ext uri="{FF2B5EF4-FFF2-40B4-BE49-F238E27FC236}">
                    <a16:creationId xmlns:a16="http://schemas.microsoft.com/office/drawing/2014/main" id="{7C21CBEF-0B1E-031C-AD29-4886261A9C74}"/>
                  </a:ext>
                </a:extLst>
              </p:cNvPr>
              <p:cNvSpPr txBox="1"/>
              <p:nvPr/>
            </p:nvSpPr>
            <p:spPr>
              <a:xfrm>
                <a:off x="1084005" y="3963482"/>
                <a:ext cx="3973679" cy="331031"/>
              </a:xfrm>
              <a:prstGeom prst="rect">
                <a:avLst/>
              </a:prstGeom>
              <a:noFill/>
            </p:spPr>
            <p:txBody>
              <a:bodyPr wrap="none" lIns="137160" tIns="68580" rIns="137160" bIns="68580" rtlCol="0" anchor="t">
                <a:spAutoFit/>
              </a:bodyPr>
              <a:lstStyle/>
              <a:p>
                <a:pPr defTabSz="1371600"/>
                <a:r>
                  <a:rPr lang="en-US" sz="2700" b="1">
                    <a:solidFill>
                      <a:srgbClr val="C00000"/>
                    </a:solidFill>
                    <a:latin typeface="Aptos" panose="02110004020202020204"/>
                  </a:rPr>
                  <a:t>Built-In</a:t>
                </a:r>
                <a:r>
                  <a:rPr lang="en-US" sz="2700">
                    <a:solidFill>
                      <a:prstClr val="black"/>
                    </a:solidFill>
                    <a:latin typeface="Aptos" panose="02110004020202020204"/>
                  </a:rPr>
                  <a:t> grant administration assistance</a:t>
                </a:r>
              </a:p>
            </p:txBody>
          </p:sp>
          <p:sp>
            <p:nvSpPr>
              <p:cNvPr id="22" name="TextBox 21">
                <a:extLst>
                  <a:ext uri="{FF2B5EF4-FFF2-40B4-BE49-F238E27FC236}">
                    <a16:creationId xmlns:a16="http://schemas.microsoft.com/office/drawing/2014/main" id="{8119CBDD-46F7-A87E-7762-A9FD66082240}"/>
                  </a:ext>
                </a:extLst>
              </p:cNvPr>
              <p:cNvSpPr txBox="1"/>
              <p:nvPr/>
            </p:nvSpPr>
            <p:spPr>
              <a:xfrm>
                <a:off x="1096143" y="4498917"/>
                <a:ext cx="4350099" cy="579303"/>
              </a:xfrm>
              <a:prstGeom prst="rect">
                <a:avLst/>
              </a:prstGeom>
              <a:noFill/>
            </p:spPr>
            <p:txBody>
              <a:bodyPr wrap="square" lIns="137160" tIns="68580" rIns="137160" bIns="68580" rtlCol="0" anchor="t">
                <a:spAutoFit/>
              </a:bodyPr>
              <a:lstStyle/>
              <a:p>
                <a:pPr defTabSz="1371600"/>
                <a:r>
                  <a:rPr lang="en-US" sz="2700" b="1">
                    <a:solidFill>
                      <a:srgbClr val="C00000"/>
                    </a:solidFill>
                    <a:latin typeface="Aptos" panose="02110004020202020204"/>
                  </a:rPr>
                  <a:t>Capacity funding</a:t>
                </a:r>
                <a:r>
                  <a:rPr lang="en-US" sz="2700" b="1">
                    <a:solidFill>
                      <a:srgbClr val="FF0000"/>
                    </a:solidFill>
                    <a:latin typeface="Aptos" panose="02110004020202020204"/>
                  </a:rPr>
                  <a:t> </a:t>
                </a:r>
                <a:r>
                  <a:rPr lang="en-US" sz="2700">
                    <a:solidFill>
                      <a:prstClr val="black"/>
                    </a:solidFill>
                    <a:latin typeface="Aptos" panose="02110004020202020204"/>
                  </a:rPr>
                  <a:t>for regional partners to support communities</a:t>
                </a:r>
              </a:p>
            </p:txBody>
          </p:sp>
          <p:pic>
            <p:nvPicPr>
              <p:cNvPr id="24" name="Graphic 23" descr="Bank outline">
                <a:extLst>
                  <a:ext uri="{FF2B5EF4-FFF2-40B4-BE49-F238E27FC236}">
                    <a16:creationId xmlns:a16="http://schemas.microsoft.com/office/drawing/2014/main" id="{3EE95BD4-79EC-02F6-BE41-8416AAC885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5105" y="1864088"/>
                <a:ext cx="618222" cy="618222"/>
              </a:xfrm>
              <a:prstGeom prst="rect">
                <a:avLst/>
              </a:prstGeom>
            </p:spPr>
          </p:pic>
          <p:pic>
            <p:nvPicPr>
              <p:cNvPr id="26" name="Graphic 25" descr="Business Growth with solid fill">
                <a:extLst>
                  <a:ext uri="{FF2B5EF4-FFF2-40B4-BE49-F238E27FC236}">
                    <a16:creationId xmlns:a16="http://schemas.microsoft.com/office/drawing/2014/main" id="{D4C9E119-BDCE-D7E3-6597-37ACC4A2842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4025" y="2529107"/>
                <a:ext cx="681809" cy="681809"/>
              </a:xfrm>
              <a:prstGeom prst="rect">
                <a:avLst/>
              </a:prstGeom>
            </p:spPr>
          </p:pic>
          <p:pic>
            <p:nvPicPr>
              <p:cNvPr id="28" name="Graphic 27" descr="Customer review with solid fill">
                <a:extLst>
                  <a:ext uri="{FF2B5EF4-FFF2-40B4-BE49-F238E27FC236}">
                    <a16:creationId xmlns:a16="http://schemas.microsoft.com/office/drawing/2014/main" id="{39E3EE7B-15B3-289B-FD80-F59D1CD9995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04929" y="3212091"/>
                <a:ext cx="591018" cy="591018"/>
              </a:xfrm>
              <a:prstGeom prst="rect">
                <a:avLst/>
              </a:prstGeom>
            </p:spPr>
          </p:pic>
          <p:pic>
            <p:nvPicPr>
              <p:cNvPr id="30" name="Graphic 29" descr="Handshake with solid fill">
                <a:extLst>
                  <a:ext uri="{FF2B5EF4-FFF2-40B4-BE49-F238E27FC236}">
                    <a16:creationId xmlns:a16="http://schemas.microsoft.com/office/drawing/2014/main" id="{5A287A0D-50D4-F3C6-8197-2E77058FAC6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75999" y="3837096"/>
                <a:ext cx="681809" cy="681809"/>
              </a:xfrm>
              <a:prstGeom prst="rect">
                <a:avLst/>
              </a:prstGeom>
            </p:spPr>
          </p:pic>
          <p:pic>
            <p:nvPicPr>
              <p:cNvPr id="34" name="Graphic 33" descr="Follow with solid fill">
                <a:extLst>
                  <a:ext uri="{FF2B5EF4-FFF2-40B4-BE49-F238E27FC236}">
                    <a16:creationId xmlns:a16="http://schemas.microsoft.com/office/drawing/2014/main" id="{340F3912-66C3-E1D6-7E22-08FF9F5C3D8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5139" y="4513986"/>
                <a:ext cx="598866" cy="598866"/>
              </a:xfrm>
              <a:prstGeom prst="rect">
                <a:avLst/>
              </a:prstGeom>
            </p:spPr>
          </p:pic>
        </p:grpSp>
        <p:sp>
          <p:nvSpPr>
            <p:cNvPr id="3" name="TextBox 2">
              <a:extLst>
                <a:ext uri="{FF2B5EF4-FFF2-40B4-BE49-F238E27FC236}">
                  <a16:creationId xmlns:a16="http://schemas.microsoft.com/office/drawing/2014/main" id="{7A51F1AA-6E9E-A16B-FC41-37838417E60B}"/>
                </a:ext>
              </a:extLst>
            </p:cNvPr>
            <p:cNvSpPr txBox="1"/>
            <p:nvPr/>
          </p:nvSpPr>
          <p:spPr>
            <a:xfrm>
              <a:off x="533249" y="2629891"/>
              <a:ext cx="4958411" cy="331031"/>
            </a:xfrm>
            <a:prstGeom prst="rect">
              <a:avLst/>
            </a:prstGeom>
            <a:noFill/>
          </p:spPr>
          <p:txBody>
            <a:bodyPr wrap="none" lIns="137160" tIns="68580" rIns="137160" bIns="68580" rtlCol="0" anchor="t">
              <a:spAutoFit/>
            </a:bodyPr>
            <a:lstStyle/>
            <a:p>
              <a:pPr defTabSz="1371600"/>
              <a:r>
                <a:rPr lang="en-US" sz="2700" b="1">
                  <a:solidFill>
                    <a:prstClr val="black"/>
                  </a:solidFill>
                  <a:latin typeface="Aptos" panose="02110004020202020204"/>
                </a:rPr>
                <a:t>What Makes It Unique: </a:t>
              </a:r>
              <a:r>
                <a:rPr lang="en-US" sz="2700" b="1" i="1">
                  <a:solidFill>
                    <a:srgbClr val="C00000"/>
                  </a:solidFill>
                  <a:latin typeface="Aptos" panose="02110004020202020204"/>
                </a:rPr>
                <a:t>Shared Decision-Making</a:t>
              </a:r>
              <a:endParaRPr lang="en-US" sz="2700" b="1">
                <a:solidFill>
                  <a:srgbClr val="C00000"/>
                </a:solidFill>
                <a:latin typeface="Aptos" panose="02110004020202020204"/>
              </a:endParaRPr>
            </a:p>
          </p:txBody>
        </p:sp>
      </p:grpSp>
      <p:sp>
        <p:nvSpPr>
          <p:cNvPr id="5" name="TextBox 4">
            <a:extLst>
              <a:ext uri="{FF2B5EF4-FFF2-40B4-BE49-F238E27FC236}">
                <a16:creationId xmlns:a16="http://schemas.microsoft.com/office/drawing/2014/main" id="{E22353D9-8A5C-92FF-87AA-23EE9BEAA464}"/>
              </a:ext>
            </a:extLst>
          </p:cNvPr>
          <p:cNvSpPr txBox="1"/>
          <p:nvPr/>
        </p:nvSpPr>
        <p:spPr>
          <a:xfrm>
            <a:off x="120615" y="2578853"/>
            <a:ext cx="4094781" cy="8448467"/>
          </a:xfrm>
          <a:prstGeom prst="rect">
            <a:avLst/>
          </a:prstGeom>
          <a:noFill/>
        </p:spPr>
        <p:txBody>
          <a:bodyPr wrap="square" lIns="137160" tIns="68580" rIns="137160" bIns="68580" rtlCol="0" anchor="t">
            <a:spAutoFit/>
          </a:bodyPr>
          <a:lstStyle/>
          <a:p>
            <a:pPr defTabSz="1371600"/>
            <a:r>
              <a:rPr lang="en-US" sz="2700" b="1">
                <a:solidFill>
                  <a:prstClr val="black"/>
                </a:solidFill>
                <a:latin typeface="Aptos" panose="02110004020202020204"/>
              </a:rPr>
              <a:t>How it Works:</a:t>
            </a:r>
          </a:p>
          <a:p>
            <a:pPr defTabSz="1371600"/>
            <a:endParaRPr lang="en-US" sz="2700" b="1">
              <a:solidFill>
                <a:prstClr val="black"/>
              </a:solidFill>
              <a:latin typeface="Aptos" panose="02110004020202020204"/>
            </a:endParaRPr>
          </a:p>
          <a:p>
            <a:pPr defTabSz="1371600"/>
            <a:r>
              <a:rPr lang="en-US" sz="2700" b="1">
                <a:solidFill>
                  <a:srgbClr val="C00000"/>
                </a:solidFill>
                <a:latin typeface="Aptos" panose="02110004020202020204"/>
              </a:rPr>
              <a:t>4</a:t>
            </a:r>
            <a:r>
              <a:rPr lang="en-US" sz="2700" b="1">
                <a:solidFill>
                  <a:prstClr val="black"/>
                </a:solidFill>
                <a:latin typeface="Aptos" panose="02110004020202020204"/>
              </a:rPr>
              <a:t> Governors and</a:t>
            </a:r>
          </a:p>
          <a:p>
            <a:pPr defTabSz="1371600"/>
            <a:r>
              <a:rPr lang="en-US" sz="2700" b="1">
                <a:solidFill>
                  <a:srgbClr val="C00000"/>
                </a:solidFill>
                <a:latin typeface="Aptos" panose="02110004020202020204"/>
              </a:rPr>
              <a:t>1</a:t>
            </a:r>
            <a:r>
              <a:rPr lang="en-US" sz="2700" b="1">
                <a:solidFill>
                  <a:prstClr val="black"/>
                </a:solidFill>
                <a:latin typeface="Aptos" panose="02110004020202020204"/>
              </a:rPr>
              <a:t> Federal Appointee</a:t>
            </a:r>
          </a:p>
          <a:p>
            <a:pPr defTabSz="1371600"/>
            <a:r>
              <a:rPr lang="en-US" sz="2700" b="1">
                <a:solidFill>
                  <a:prstClr val="black"/>
                </a:solidFill>
                <a:latin typeface="Aptos" panose="02110004020202020204"/>
              </a:rPr>
              <a:t>focus on ‘distressed’ communities through:</a:t>
            </a:r>
          </a:p>
          <a:p>
            <a:pPr defTabSz="1371600"/>
            <a:endParaRPr lang="en-US" sz="2700" b="1">
              <a:solidFill>
                <a:prstClr val="black"/>
              </a:solidFill>
              <a:latin typeface="Aptos" panose="02110004020202020204"/>
            </a:endParaRPr>
          </a:p>
          <a:p>
            <a:pPr marL="428625" indent="-428625" defTabSz="1371600">
              <a:buFont typeface="Arial" panose="020B0604020202020204" pitchFamily="34" charset="0"/>
              <a:buChar char="•"/>
            </a:pPr>
            <a:r>
              <a:rPr lang="en-US" sz="2700" i="1">
                <a:solidFill>
                  <a:prstClr val="black"/>
                </a:solidFill>
                <a:latin typeface="Aptos" panose="02110004020202020204"/>
              </a:rPr>
              <a:t>Competitive Grants</a:t>
            </a:r>
          </a:p>
          <a:p>
            <a:pPr marL="428625" indent="-428625" defTabSz="1371600">
              <a:buFont typeface="Arial" panose="020B0604020202020204" pitchFamily="34" charset="0"/>
              <a:buChar char="•"/>
            </a:pPr>
            <a:r>
              <a:rPr lang="en-US" sz="2700" i="1">
                <a:solidFill>
                  <a:prstClr val="black"/>
                </a:solidFill>
                <a:latin typeface="Aptos" panose="02110004020202020204"/>
              </a:rPr>
              <a:t>Partnership Programs</a:t>
            </a:r>
          </a:p>
          <a:p>
            <a:pPr marL="428625" indent="-428625" defTabSz="1371600">
              <a:buFont typeface="Arial" panose="020B0604020202020204" pitchFamily="34" charset="0"/>
              <a:buChar char="•"/>
            </a:pPr>
            <a:r>
              <a:rPr lang="en-US" sz="2700" i="1">
                <a:solidFill>
                  <a:prstClr val="black"/>
                </a:solidFill>
                <a:latin typeface="Aptos" panose="02110004020202020204"/>
              </a:rPr>
              <a:t>Research</a:t>
            </a:r>
          </a:p>
          <a:p>
            <a:pPr marL="428625" indent="-428625" defTabSz="1371600">
              <a:buFont typeface="Arial" panose="020B0604020202020204" pitchFamily="34" charset="0"/>
              <a:buChar char="•"/>
            </a:pPr>
            <a:r>
              <a:rPr lang="en-US" sz="2700" i="1">
                <a:solidFill>
                  <a:prstClr val="black"/>
                </a:solidFill>
                <a:latin typeface="Aptos" panose="02110004020202020204"/>
              </a:rPr>
              <a:t>Collaborative Initiatives</a:t>
            </a:r>
          </a:p>
          <a:p>
            <a:pPr marL="428625" indent="-428625" defTabSz="1371600">
              <a:buFont typeface="Arial" panose="020B0604020202020204" pitchFamily="34" charset="0"/>
              <a:buChar char="•"/>
            </a:pPr>
            <a:r>
              <a:rPr lang="en-US" sz="2700" i="1">
                <a:solidFill>
                  <a:prstClr val="black"/>
                </a:solidFill>
                <a:latin typeface="Aptos" panose="02110004020202020204"/>
              </a:rPr>
              <a:t>Strategic Convening</a:t>
            </a:r>
          </a:p>
          <a:p>
            <a:pPr marL="428625" indent="-428625" defTabSz="1371600">
              <a:buFont typeface="Arial" panose="020B0604020202020204" pitchFamily="34" charset="0"/>
              <a:buChar char="•"/>
            </a:pPr>
            <a:r>
              <a:rPr lang="en-US" sz="2700" i="1">
                <a:solidFill>
                  <a:prstClr val="black"/>
                </a:solidFill>
                <a:latin typeface="Aptos" panose="02110004020202020204"/>
              </a:rPr>
              <a:t>Participatory, on-the-ground coordination for pro-active and responsive programming</a:t>
            </a:r>
          </a:p>
          <a:p>
            <a:pPr defTabSz="1371600"/>
            <a:endParaRPr lang="en-US" sz="2700">
              <a:solidFill>
                <a:prstClr val="black"/>
              </a:solidFill>
              <a:latin typeface="Aptos" panose="02110004020202020204"/>
            </a:endParaRPr>
          </a:p>
          <a:p>
            <a:pPr defTabSz="1371600"/>
            <a:endParaRPr lang="en-US" sz="2700">
              <a:solidFill>
                <a:prstClr val="black"/>
              </a:solidFill>
              <a:latin typeface="Aptos" panose="02110004020202020204"/>
            </a:endParaRPr>
          </a:p>
        </p:txBody>
      </p:sp>
      <p:grpSp>
        <p:nvGrpSpPr>
          <p:cNvPr id="25" name="Group 24">
            <a:extLst>
              <a:ext uri="{FF2B5EF4-FFF2-40B4-BE49-F238E27FC236}">
                <a16:creationId xmlns:a16="http://schemas.microsoft.com/office/drawing/2014/main" id="{E97A56F1-D62B-1DEF-7975-7CBED96568CE}"/>
              </a:ext>
            </a:extLst>
          </p:cNvPr>
          <p:cNvGrpSpPr/>
          <p:nvPr/>
        </p:nvGrpSpPr>
        <p:grpSpPr>
          <a:xfrm rot="21300000">
            <a:off x="12986693" y="3534878"/>
            <a:ext cx="1852617" cy="4242062"/>
            <a:chOff x="8832031" y="2110746"/>
            <a:chExt cx="938314" cy="2663954"/>
          </a:xfrm>
        </p:grpSpPr>
        <p:cxnSp>
          <p:nvCxnSpPr>
            <p:cNvPr id="11" name="Straight Arrow Connector 10">
              <a:extLst>
                <a:ext uri="{FF2B5EF4-FFF2-40B4-BE49-F238E27FC236}">
                  <a16:creationId xmlns:a16="http://schemas.microsoft.com/office/drawing/2014/main" id="{97A7E75D-DB90-A817-80F7-25061075C39C}"/>
                </a:ext>
              </a:extLst>
            </p:cNvPr>
            <p:cNvCxnSpPr>
              <a:cxnSpLocks/>
            </p:cNvCxnSpPr>
            <p:nvPr/>
          </p:nvCxnSpPr>
          <p:spPr>
            <a:xfrm flipV="1">
              <a:off x="8832031" y="3587222"/>
              <a:ext cx="786851" cy="348295"/>
            </a:xfrm>
            <a:prstGeom prst="straightConnector1">
              <a:avLst/>
            </a:prstGeom>
            <a:ln w="34925">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7F3D2E3-852D-2023-3F7A-C1D28C0D9E87}"/>
                </a:ext>
              </a:extLst>
            </p:cNvPr>
            <p:cNvCxnSpPr>
              <a:cxnSpLocks/>
            </p:cNvCxnSpPr>
            <p:nvPr/>
          </p:nvCxnSpPr>
          <p:spPr>
            <a:xfrm>
              <a:off x="8839122" y="3927687"/>
              <a:ext cx="615696" cy="847013"/>
            </a:xfrm>
            <a:prstGeom prst="straightConnector1">
              <a:avLst/>
            </a:prstGeom>
            <a:ln w="34925">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49E5ABC-6B3D-AED4-E562-A7F59FD6C408}"/>
                </a:ext>
              </a:extLst>
            </p:cNvPr>
            <p:cNvCxnSpPr>
              <a:cxnSpLocks/>
            </p:cNvCxnSpPr>
            <p:nvPr/>
          </p:nvCxnSpPr>
          <p:spPr>
            <a:xfrm flipV="1">
              <a:off x="8832031" y="2110746"/>
              <a:ext cx="938314" cy="1839447"/>
            </a:xfrm>
            <a:prstGeom prst="straightConnector1">
              <a:avLst/>
            </a:prstGeom>
            <a:ln w="34925">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pic>
        <p:nvPicPr>
          <p:cNvPr id="13" name="Picture 12">
            <a:extLst>
              <a:ext uri="{FF2B5EF4-FFF2-40B4-BE49-F238E27FC236}">
                <a16:creationId xmlns:a16="http://schemas.microsoft.com/office/drawing/2014/main" id="{ED7141AB-64E2-7015-7D4E-02879EF10F68}"/>
              </a:ext>
            </a:extLst>
          </p:cNvPr>
          <p:cNvPicPr>
            <a:picLocks noChangeAspect="1"/>
          </p:cNvPicPr>
          <p:nvPr/>
        </p:nvPicPr>
        <p:blipFill>
          <a:blip r:embed="rId9" cstate="print">
            <a:extLst>
              <a:ext uri="{28A0092B-C50C-407E-A947-70E740481C1C}">
                <a14:useLocalDpi xmlns:a14="http://schemas.microsoft.com/office/drawing/2010/main" val="0"/>
              </a:ext>
            </a:extLst>
          </a:blip>
          <a:srcRect l="16352" t="16509" r="10290" b="-8491"/>
          <a:stretch>
            <a:fillRect/>
          </a:stretch>
        </p:blipFill>
        <p:spPr>
          <a:xfrm>
            <a:off x="14706600" y="4348578"/>
            <a:ext cx="3509267" cy="2934696"/>
          </a:xfrm>
          <a:prstGeom prst="rect">
            <a:avLst/>
          </a:prstGeom>
        </p:spPr>
      </p:pic>
      <p:pic>
        <p:nvPicPr>
          <p:cNvPr id="29" name="Picture 28">
            <a:extLst>
              <a:ext uri="{FF2B5EF4-FFF2-40B4-BE49-F238E27FC236}">
                <a16:creationId xmlns:a16="http://schemas.microsoft.com/office/drawing/2014/main" id="{41233BF4-231C-3ED1-DC33-9B8356364A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34956" y="1219476"/>
            <a:ext cx="3476844" cy="3009624"/>
          </a:xfrm>
          <a:prstGeom prst="rect">
            <a:avLst/>
          </a:prstGeom>
        </p:spPr>
      </p:pic>
      <p:pic>
        <p:nvPicPr>
          <p:cNvPr id="17" name="Picture 16">
            <a:extLst>
              <a:ext uri="{FF2B5EF4-FFF2-40B4-BE49-F238E27FC236}">
                <a16:creationId xmlns:a16="http://schemas.microsoft.com/office/drawing/2014/main" id="{15013760-8918-FCF2-1AD2-151411785EE5}"/>
              </a:ext>
            </a:extLst>
          </p:cNvPr>
          <p:cNvPicPr>
            <a:picLocks noChangeAspect="1"/>
          </p:cNvPicPr>
          <p:nvPr/>
        </p:nvPicPr>
        <p:blipFill>
          <a:blip r:embed="rId11" cstate="print">
            <a:extLst>
              <a:ext uri="{28A0092B-C50C-407E-A947-70E740481C1C}">
                <a14:useLocalDpi xmlns:a14="http://schemas.microsoft.com/office/drawing/2010/main" val="0"/>
              </a:ext>
            </a:extLst>
          </a:blip>
          <a:srcRect l="8868" t="1810" r="19777" b="1263"/>
          <a:stretch>
            <a:fillRect/>
          </a:stretch>
        </p:blipFill>
        <p:spPr>
          <a:xfrm>
            <a:off x="14706600" y="7065404"/>
            <a:ext cx="3514154" cy="3218796"/>
          </a:xfrm>
          <a:prstGeom prst="rect">
            <a:avLst/>
          </a:prstGeom>
        </p:spPr>
      </p:pic>
      <p:pic>
        <p:nvPicPr>
          <p:cNvPr id="16" name="Picture 15">
            <a:extLst>
              <a:ext uri="{FF2B5EF4-FFF2-40B4-BE49-F238E27FC236}">
                <a16:creationId xmlns:a16="http://schemas.microsoft.com/office/drawing/2014/main" id="{7F9B1825-0603-3915-E2CB-47C6481674FB}"/>
              </a:ext>
            </a:extLst>
          </p:cNvPr>
          <p:cNvPicPr>
            <a:picLocks noChangeAspect="1"/>
          </p:cNvPicPr>
          <p:nvPr/>
        </p:nvPicPr>
        <p:blipFill>
          <a:blip r:embed="rId12"/>
          <a:srcRect l="-50" t="70" r="-18656" b="73995"/>
          <a:stretch>
            <a:fillRect/>
          </a:stretch>
        </p:blipFill>
        <p:spPr>
          <a:xfrm>
            <a:off x="1" y="-27455"/>
            <a:ext cx="21688448" cy="2571435"/>
          </a:xfrm>
          <a:prstGeom prst="rect">
            <a:avLst/>
          </a:prstGeom>
        </p:spPr>
      </p:pic>
    </p:spTree>
    <p:extLst>
      <p:ext uri="{BB962C8B-B14F-4D97-AF65-F5344CB8AC3E}">
        <p14:creationId xmlns:p14="http://schemas.microsoft.com/office/powerpoint/2010/main" val="336079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369008" y="2019300"/>
            <a:ext cx="17690392" cy="7599132"/>
          </a:xfrm>
          <a:prstGeom prst="rect">
            <a:avLst/>
          </a:prstGeom>
        </p:spPr>
        <p:txBody>
          <a:bodyPr wrap="square" lIns="0" tIns="0" rIns="0" bIns="0" rtlCol="0" anchor="t">
            <a:spAutoFit/>
          </a:bodyPr>
          <a:lstStyle/>
          <a:p>
            <a:pPr algn="l">
              <a:lnSpc>
                <a:spcPts val="3499"/>
              </a:lnSpc>
            </a:pPr>
            <a:r>
              <a:rPr lang="en-US" sz="2800">
                <a:solidFill>
                  <a:srgbClr val="000000"/>
                </a:solidFill>
                <a:ea typeface="Arial Nova"/>
                <a:cs typeface="Arial Nova"/>
                <a:sym typeface="Arial Nova"/>
              </a:rPr>
              <a:t>Your application must come from an </a:t>
            </a:r>
            <a:r>
              <a:rPr lang="en-US" sz="2800" b="1">
                <a:solidFill>
                  <a:srgbClr val="000000"/>
                </a:solidFill>
                <a:ea typeface="Arial Nova"/>
                <a:cs typeface="Arial Nova"/>
                <a:sym typeface="Arial Nova"/>
              </a:rPr>
              <a:t>eligible entity</a:t>
            </a:r>
            <a:r>
              <a:rPr lang="en-US" sz="2800">
                <a:solidFill>
                  <a:srgbClr val="000000"/>
                </a:solidFill>
                <a:ea typeface="Arial Nova"/>
                <a:cs typeface="Arial Nova"/>
                <a:sym typeface="Arial Nova"/>
              </a:rPr>
              <a:t>, and for NBRC funds these are: </a:t>
            </a:r>
          </a:p>
          <a:p>
            <a:pPr marL="1257300" lvl="2" indent="-342900">
              <a:lnSpc>
                <a:spcPts val="3499"/>
              </a:lnSpc>
              <a:buFont typeface="Wingdings" panose="05000000000000000000" pitchFamily="2" charset="2"/>
              <a:buChar char="Ø"/>
            </a:pPr>
            <a:r>
              <a:rPr lang="en-US" sz="2800" i="1">
                <a:solidFill>
                  <a:srgbClr val="000000"/>
                </a:solidFill>
                <a:ea typeface="Arial Nova"/>
                <a:cs typeface="Arial Nova"/>
                <a:sym typeface="Arial Nova"/>
              </a:rPr>
              <a:t>State and Local Govts, or subdivisions of State Govt</a:t>
            </a:r>
          </a:p>
          <a:p>
            <a:pPr marL="1257300" lvl="2" indent="-342900">
              <a:lnSpc>
                <a:spcPts val="3499"/>
              </a:lnSpc>
              <a:buFont typeface="Wingdings" panose="05000000000000000000" pitchFamily="2" charset="2"/>
              <a:buChar char="Ø"/>
            </a:pPr>
            <a:r>
              <a:rPr lang="en-US" sz="2800" i="1">
                <a:solidFill>
                  <a:srgbClr val="000000"/>
                </a:solidFill>
                <a:ea typeface="Arial Nova"/>
                <a:cs typeface="Arial Nova"/>
                <a:sym typeface="Arial Nova"/>
              </a:rPr>
              <a:t>Non Profit entities</a:t>
            </a:r>
          </a:p>
          <a:p>
            <a:pPr marL="1257300" lvl="2" indent="-342900">
              <a:lnSpc>
                <a:spcPts val="3499"/>
              </a:lnSpc>
              <a:buFont typeface="Wingdings" panose="05000000000000000000" pitchFamily="2" charset="2"/>
              <a:buChar char="Ø"/>
            </a:pPr>
            <a:r>
              <a:rPr lang="en-US" sz="2800" i="1">
                <a:solidFill>
                  <a:srgbClr val="000000"/>
                </a:solidFill>
                <a:ea typeface="Arial Nova"/>
                <a:cs typeface="Arial Nova"/>
                <a:sym typeface="Arial Nova"/>
              </a:rPr>
              <a:t>Institutes of higher education, career and technical centers</a:t>
            </a:r>
          </a:p>
          <a:p>
            <a:pPr marL="1257300" lvl="2" indent="-342900">
              <a:lnSpc>
                <a:spcPts val="3499"/>
              </a:lnSpc>
              <a:buFont typeface="Wingdings" panose="05000000000000000000" pitchFamily="2" charset="2"/>
              <a:buChar char="Ø"/>
            </a:pPr>
            <a:r>
              <a:rPr lang="en-US" sz="2800" i="1">
                <a:solidFill>
                  <a:srgbClr val="000000"/>
                </a:solidFill>
                <a:ea typeface="Arial Nova"/>
                <a:cs typeface="Arial Nova"/>
                <a:sym typeface="Arial Nova"/>
              </a:rPr>
              <a:t>Federally Recognized Tribes</a:t>
            </a:r>
          </a:p>
          <a:p>
            <a:pPr algn="l">
              <a:lnSpc>
                <a:spcPts val="3499"/>
              </a:lnSpc>
            </a:pPr>
            <a:endParaRPr lang="en-US" sz="2800">
              <a:solidFill>
                <a:srgbClr val="000000"/>
              </a:solidFill>
              <a:ea typeface="Arial Nova"/>
              <a:cs typeface="Arial Nova"/>
              <a:sym typeface="Arial Nova"/>
            </a:endParaRPr>
          </a:p>
          <a:p>
            <a:pPr algn="l">
              <a:lnSpc>
                <a:spcPts val="3499"/>
              </a:lnSpc>
            </a:pPr>
            <a:r>
              <a:rPr lang="en-US" sz="2800">
                <a:solidFill>
                  <a:srgbClr val="000000"/>
                </a:solidFill>
                <a:ea typeface="Arial Nova"/>
                <a:cs typeface="Arial Nova"/>
                <a:sym typeface="Arial Nova"/>
              </a:rPr>
              <a:t>Your application must include only </a:t>
            </a:r>
            <a:r>
              <a:rPr lang="en-US" sz="2800" b="1">
                <a:solidFill>
                  <a:srgbClr val="000000"/>
                </a:solidFill>
                <a:ea typeface="Arial Nova"/>
                <a:cs typeface="Arial Nova"/>
                <a:sym typeface="Arial Nova"/>
              </a:rPr>
              <a:t>eligible activities</a:t>
            </a:r>
            <a:r>
              <a:rPr lang="en-US" sz="2800">
                <a:solidFill>
                  <a:srgbClr val="000000"/>
                </a:solidFill>
                <a:ea typeface="Arial Nova"/>
                <a:cs typeface="Arial Nova"/>
                <a:sym typeface="Arial Nova"/>
              </a:rPr>
              <a:t>, and for NBRC funds these are based on the goals of each of our three competitive grant programs: </a:t>
            </a:r>
          </a:p>
          <a:p>
            <a:pPr marL="1371600" lvl="2" indent="-457200">
              <a:lnSpc>
                <a:spcPts val="3499"/>
              </a:lnSpc>
              <a:buFont typeface="Arial" panose="020B0604020202020204" pitchFamily="34" charset="0"/>
              <a:buChar char="•"/>
            </a:pPr>
            <a:r>
              <a:rPr lang="en-US" sz="2800" b="1" u="sng">
                <a:solidFill>
                  <a:schemeClr val="accent1">
                    <a:lumMod val="50000"/>
                  </a:schemeClr>
                </a:solidFill>
                <a:ea typeface="Arial Nova"/>
                <a:cs typeface="Arial Nova"/>
                <a:sym typeface="Arial Nova"/>
              </a:rPr>
              <a:t>Catalyst Program </a:t>
            </a:r>
            <a:r>
              <a:rPr lang="en-US" sz="2800">
                <a:solidFill>
                  <a:schemeClr val="accent1">
                    <a:lumMod val="50000"/>
                  </a:schemeClr>
                </a:solidFill>
                <a:ea typeface="Arial Nova"/>
                <a:cs typeface="Arial Nova"/>
                <a:sym typeface="Arial Nova"/>
              </a:rPr>
              <a:t> </a:t>
            </a:r>
            <a:r>
              <a:rPr lang="en-US" sz="2800">
                <a:solidFill>
                  <a:srgbClr val="000000"/>
                </a:solidFill>
                <a:ea typeface="Arial Nova"/>
                <a:cs typeface="Arial Nova"/>
                <a:sym typeface="Arial Nova"/>
              </a:rPr>
              <a:t>supports broad economic development activities: </a:t>
            </a:r>
            <a:r>
              <a:rPr lang="en-US" sz="2800"/>
              <a:t>from water and wastewater systems to business incubators and childcare facilities, based on State’s stated economic development goals. </a:t>
            </a:r>
          </a:p>
          <a:p>
            <a:pPr marL="457200" indent="-457200" algn="l">
              <a:lnSpc>
                <a:spcPts val="3499"/>
              </a:lnSpc>
              <a:buFont typeface="Arial" panose="020B0604020202020204" pitchFamily="34" charset="0"/>
              <a:buChar char="•"/>
            </a:pPr>
            <a:endParaRPr lang="en-US" sz="2800">
              <a:solidFill>
                <a:srgbClr val="1A571A"/>
              </a:solidFill>
            </a:endParaRPr>
          </a:p>
          <a:p>
            <a:pPr marL="1371600" lvl="2" indent="-457200">
              <a:lnSpc>
                <a:spcPts val="3499"/>
              </a:lnSpc>
              <a:buFont typeface="Arial" panose="020B0604020202020204" pitchFamily="34" charset="0"/>
              <a:buChar char="•"/>
            </a:pPr>
            <a:r>
              <a:rPr lang="en-US" sz="2800" b="1" u="sng">
                <a:solidFill>
                  <a:srgbClr val="1A571A"/>
                </a:solidFill>
              </a:rPr>
              <a:t>Forest Economy Program </a:t>
            </a:r>
            <a:r>
              <a:rPr lang="en-US" sz="2800"/>
              <a:t>supports the forest-based economy and assists in the industry’s evolution to include new technologies and viable business models. </a:t>
            </a:r>
          </a:p>
          <a:p>
            <a:pPr marL="457200" indent="-457200">
              <a:lnSpc>
                <a:spcPts val="3499"/>
              </a:lnSpc>
              <a:buFont typeface="Arial" panose="020B0604020202020204" pitchFamily="34" charset="0"/>
              <a:buChar char="•"/>
            </a:pPr>
            <a:endParaRPr lang="en-US" sz="2800"/>
          </a:p>
          <a:p>
            <a:pPr marL="1371600" lvl="2" indent="-457200">
              <a:lnSpc>
                <a:spcPts val="3499"/>
              </a:lnSpc>
              <a:buFont typeface="Arial" panose="020B0604020202020204" pitchFamily="34" charset="0"/>
              <a:buChar char="•"/>
            </a:pPr>
            <a:r>
              <a:rPr lang="en-US" sz="2800" b="1" u="sng"/>
              <a:t>Timber for Transit Program</a:t>
            </a:r>
            <a:r>
              <a:rPr lang="en-US" sz="2800"/>
              <a:t> supports the use of domestic forest products in transportation infrastructure projects to showcase the capabilities of wood in these applications. </a:t>
            </a:r>
            <a:endParaRPr lang="en-US" sz="2000">
              <a:solidFill>
                <a:srgbClr val="000000"/>
              </a:solidFill>
              <a:ea typeface="Arial Nova"/>
              <a:cs typeface="Arial Nova"/>
              <a:sym typeface="Arial Nova"/>
            </a:endParaRPr>
          </a:p>
        </p:txBody>
      </p:sp>
      <p:grpSp>
        <p:nvGrpSpPr>
          <p:cNvPr id="26" name="Group 25">
            <a:extLst>
              <a:ext uri="{FF2B5EF4-FFF2-40B4-BE49-F238E27FC236}">
                <a16:creationId xmlns:a16="http://schemas.microsoft.com/office/drawing/2014/main" id="{50248995-95B3-9D63-778E-A31D6B818CAD}"/>
              </a:ext>
            </a:extLst>
          </p:cNvPr>
          <p:cNvGrpSpPr/>
          <p:nvPr/>
        </p:nvGrpSpPr>
        <p:grpSpPr>
          <a:xfrm>
            <a:off x="-104001" y="-23504"/>
            <a:ext cx="18561986" cy="1861089"/>
            <a:chOff x="-87797" y="-234509"/>
            <a:chExt cx="12347098" cy="1191997"/>
          </a:xfrm>
        </p:grpSpPr>
        <p:grpSp>
          <p:nvGrpSpPr>
            <p:cNvPr id="27" name="Group 26">
              <a:extLst>
                <a:ext uri="{FF2B5EF4-FFF2-40B4-BE49-F238E27FC236}">
                  <a16:creationId xmlns:a16="http://schemas.microsoft.com/office/drawing/2014/main" id="{62A20358-CE73-1C13-C055-2505475B6AEA}"/>
                </a:ext>
              </a:extLst>
            </p:cNvPr>
            <p:cNvGrpSpPr/>
            <p:nvPr/>
          </p:nvGrpSpPr>
          <p:grpSpPr>
            <a:xfrm>
              <a:off x="-87797" y="-234509"/>
              <a:ext cx="12347098" cy="1191997"/>
              <a:chOff x="-32195" y="5504838"/>
              <a:chExt cx="12347098" cy="786300"/>
            </a:xfrm>
          </p:grpSpPr>
          <p:sp>
            <p:nvSpPr>
              <p:cNvPr id="29" name="Rectangle 28">
                <a:extLst>
                  <a:ext uri="{FF2B5EF4-FFF2-40B4-BE49-F238E27FC236}">
                    <a16:creationId xmlns:a16="http://schemas.microsoft.com/office/drawing/2014/main" id="{C068B22E-8A2A-12D8-CF1B-38010C81B0DD}"/>
                  </a:ext>
                </a:extLst>
              </p:cNvPr>
              <p:cNvSpPr/>
              <p:nvPr/>
            </p:nvSpPr>
            <p:spPr>
              <a:xfrm>
                <a:off x="-32195" y="5964067"/>
                <a:ext cx="12303206" cy="327071"/>
              </a:xfrm>
              <a:prstGeom prst="rect">
                <a:avLst/>
              </a:prstGeom>
              <a:solidFill>
                <a:srgbClr val="009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EBA4FA6-FA4A-1590-2A28-6165D349F276}"/>
                  </a:ext>
                </a:extLst>
              </p:cNvPr>
              <p:cNvSpPr/>
              <p:nvPr/>
            </p:nvSpPr>
            <p:spPr>
              <a:xfrm>
                <a:off x="11694" y="5504838"/>
                <a:ext cx="12303209" cy="679861"/>
              </a:xfrm>
              <a:prstGeom prst="rect">
                <a:avLst/>
              </a:prstGeom>
              <a:solidFill>
                <a:srgbClr val="0070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Eligibility: Organization Type and Program Criteria</a:t>
                </a:r>
              </a:p>
            </p:txBody>
          </p:sp>
        </p:grpSp>
        <p:pic>
          <p:nvPicPr>
            <p:cNvPr id="28" name="Picture 27">
              <a:extLst>
                <a:ext uri="{FF2B5EF4-FFF2-40B4-BE49-F238E27FC236}">
                  <a16:creationId xmlns:a16="http://schemas.microsoft.com/office/drawing/2014/main" id="{E9102EC3-FCE2-2004-8D23-98AC8D108094}"/>
                </a:ext>
              </a:extLst>
            </p:cNvPr>
            <p:cNvPicPr>
              <a:picLocks noChangeAspect="1"/>
            </p:cNvPicPr>
            <p:nvPr/>
          </p:nvPicPr>
          <p:blipFill>
            <a:blip r:embed="rId2"/>
            <a:stretch>
              <a:fillRect/>
            </a:stretch>
          </p:blipFill>
          <p:spPr>
            <a:xfrm>
              <a:off x="247115" y="-49164"/>
              <a:ext cx="723039" cy="745992"/>
            </a:xfrm>
            <a:prstGeom prst="rect">
              <a:avLst/>
            </a:prstGeom>
          </p:spPr>
        </p:pic>
      </p:grpSp>
      <p:pic>
        <p:nvPicPr>
          <p:cNvPr id="33" name="Graphic 32" descr="Boardroom with solid fill">
            <a:extLst>
              <a:ext uri="{FF2B5EF4-FFF2-40B4-BE49-F238E27FC236}">
                <a16:creationId xmlns:a16="http://schemas.microsoft.com/office/drawing/2014/main" id="{9CA6A884-6309-AA07-B25B-62433362CC9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792200" y="1620279"/>
            <a:ext cx="2895600" cy="2895600"/>
          </a:xfrm>
          <a:prstGeom prst="rect">
            <a:avLst/>
          </a:prstGeom>
        </p:spPr>
      </p:pic>
      <p:pic>
        <p:nvPicPr>
          <p:cNvPr id="35" name="Graphic 34" descr="Search Inventory with solid fill">
            <a:extLst>
              <a:ext uri="{FF2B5EF4-FFF2-40B4-BE49-F238E27FC236}">
                <a16:creationId xmlns:a16="http://schemas.microsoft.com/office/drawing/2014/main" id="{4AABB316-FC74-B805-2891-5D4F2E3895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8881" y="5639445"/>
            <a:ext cx="1104900" cy="1104900"/>
          </a:xfrm>
          <a:prstGeom prst="rect">
            <a:avLst/>
          </a:prstGeom>
        </p:spPr>
      </p:pic>
      <p:pic>
        <p:nvPicPr>
          <p:cNvPr id="37" name="Graphic 36" descr="Forest scene with solid fill">
            <a:extLst>
              <a:ext uri="{FF2B5EF4-FFF2-40B4-BE49-F238E27FC236}">
                <a16:creationId xmlns:a16="http://schemas.microsoft.com/office/drawing/2014/main" id="{4AC26B8A-7D1C-F352-94FD-1FD3F5919AE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6225" y="7194173"/>
            <a:ext cx="1104900" cy="1104900"/>
          </a:xfrm>
          <a:prstGeom prst="rect">
            <a:avLst/>
          </a:prstGeom>
        </p:spPr>
      </p:pic>
      <p:pic>
        <p:nvPicPr>
          <p:cNvPr id="39" name="Graphic 38" descr="Bridge scene with solid fill">
            <a:extLst>
              <a:ext uri="{FF2B5EF4-FFF2-40B4-BE49-F238E27FC236}">
                <a16:creationId xmlns:a16="http://schemas.microsoft.com/office/drawing/2014/main" id="{F0602C03-4BB8-6129-7510-84667C7C880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76225" y="8748902"/>
            <a:ext cx="1009650" cy="10096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19050"/>
            <a:ext cx="18288000" cy="3516717"/>
            <a:chOff x="0" y="0"/>
            <a:chExt cx="4816593" cy="926213"/>
          </a:xfrm>
        </p:grpSpPr>
        <p:sp>
          <p:nvSpPr>
            <p:cNvPr id="3" name="Freeform 3"/>
            <p:cNvSpPr/>
            <p:nvPr/>
          </p:nvSpPr>
          <p:spPr>
            <a:xfrm>
              <a:off x="0" y="0"/>
              <a:ext cx="4816592" cy="926214"/>
            </a:xfrm>
            <a:custGeom>
              <a:avLst/>
              <a:gdLst/>
              <a:ahLst/>
              <a:cxnLst/>
              <a:rect l="l" t="t" r="r" b="b"/>
              <a:pathLst>
                <a:path w="4816592" h="926214">
                  <a:moveTo>
                    <a:pt x="0" y="0"/>
                  </a:moveTo>
                  <a:lnTo>
                    <a:pt x="4816592" y="0"/>
                  </a:lnTo>
                  <a:lnTo>
                    <a:pt x="4816592" y="926214"/>
                  </a:lnTo>
                  <a:lnTo>
                    <a:pt x="0" y="926214"/>
                  </a:lnTo>
                  <a:close/>
                </a:path>
              </a:pathLst>
            </a:custGeom>
            <a:solidFill>
              <a:srgbClr val="D5CDB4"/>
            </a:solidFill>
            <a:ln w="19050" cap="sq">
              <a:solidFill>
                <a:srgbClr val="414042"/>
              </a:solidFill>
              <a:prstDash val="solid"/>
              <a:miter/>
            </a:ln>
          </p:spPr>
          <p:txBody>
            <a:bodyPr/>
            <a:lstStyle/>
            <a:p>
              <a:endParaRPr lang="en-US"/>
            </a:p>
          </p:txBody>
        </p:sp>
        <p:sp>
          <p:nvSpPr>
            <p:cNvPr id="4" name="TextBox 4"/>
            <p:cNvSpPr txBox="1"/>
            <p:nvPr/>
          </p:nvSpPr>
          <p:spPr>
            <a:xfrm>
              <a:off x="0" y="-38100"/>
              <a:ext cx="4816593" cy="96431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9532886"/>
            <a:ext cx="18288000" cy="2977667"/>
            <a:chOff x="0" y="0"/>
            <a:chExt cx="4816593" cy="784242"/>
          </a:xfrm>
        </p:grpSpPr>
        <p:sp>
          <p:nvSpPr>
            <p:cNvPr id="6" name="Freeform 6"/>
            <p:cNvSpPr/>
            <p:nvPr/>
          </p:nvSpPr>
          <p:spPr>
            <a:xfrm>
              <a:off x="0" y="0"/>
              <a:ext cx="4816592" cy="784242"/>
            </a:xfrm>
            <a:custGeom>
              <a:avLst/>
              <a:gdLst/>
              <a:ahLst/>
              <a:cxnLst/>
              <a:rect l="l" t="t" r="r" b="b"/>
              <a:pathLst>
                <a:path w="4816592" h="784242">
                  <a:moveTo>
                    <a:pt x="0" y="0"/>
                  </a:moveTo>
                  <a:lnTo>
                    <a:pt x="4816592" y="0"/>
                  </a:lnTo>
                  <a:lnTo>
                    <a:pt x="4816592" y="784242"/>
                  </a:lnTo>
                  <a:lnTo>
                    <a:pt x="0" y="784242"/>
                  </a:lnTo>
                  <a:close/>
                </a:path>
              </a:pathLst>
            </a:custGeom>
            <a:solidFill>
              <a:srgbClr val="046A38"/>
            </a:solidFill>
            <a:ln w="19050" cap="sq">
              <a:solidFill>
                <a:srgbClr val="414042"/>
              </a:solidFill>
              <a:prstDash val="solid"/>
              <a:miter/>
            </a:ln>
          </p:spPr>
          <p:txBody>
            <a:bodyPr/>
            <a:lstStyle/>
            <a:p>
              <a:endParaRPr lang="en-US"/>
            </a:p>
          </p:txBody>
        </p:sp>
        <p:sp>
          <p:nvSpPr>
            <p:cNvPr id="7" name="TextBox 7"/>
            <p:cNvSpPr txBox="1"/>
            <p:nvPr/>
          </p:nvSpPr>
          <p:spPr>
            <a:xfrm>
              <a:off x="0" y="-38100"/>
              <a:ext cx="4816593" cy="8223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7656024" y="8859535"/>
            <a:ext cx="4229243" cy="1119030"/>
          </a:xfrm>
          <a:custGeom>
            <a:avLst/>
            <a:gdLst/>
            <a:ahLst/>
            <a:cxnLst/>
            <a:rect l="l" t="t" r="r" b="b"/>
            <a:pathLst>
              <a:path w="4229243" h="1119030">
                <a:moveTo>
                  <a:pt x="0" y="0"/>
                </a:moveTo>
                <a:lnTo>
                  <a:pt x="4229243" y="0"/>
                </a:lnTo>
                <a:lnTo>
                  <a:pt x="4229243" y="1119029"/>
                </a:lnTo>
                <a:lnTo>
                  <a:pt x="0" y="1119029"/>
                </a:lnTo>
                <a:lnTo>
                  <a:pt x="0" y="0"/>
                </a:lnTo>
                <a:close/>
              </a:path>
            </a:pathLst>
          </a:custGeom>
          <a:blipFill>
            <a:blip>
              <a:extLst>
                <a:ext uri="{96DAC541-7B7A-43D3-8B79-37D633B846F1}">
                  <asvg:svgBlip xmlns:asvg="http://schemas.microsoft.com/office/drawing/2016/SVG/main" r:embed="rId2"/>
                </a:ext>
              </a:extLst>
            </a:blip>
            <a:stretch>
              <a:fillRect t="-230634"/>
            </a:stretch>
          </a:blipFill>
        </p:spPr>
        <p:txBody>
          <a:bodyPr/>
          <a:lstStyle/>
          <a:p>
            <a:endParaRPr lang="en-US"/>
          </a:p>
        </p:txBody>
      </p:sp>
      <p:grpSp>
        <p:nvGrpSpPr>
          <p:cNvPr id="9" name="Group 9"/>
          <p:cNvGrpSpPr/>
          <p:nvPr/>
        </p:nvGrpSpPr>
        <p:grpSpPr>
          <a:xfrm>
            <a:off x="-631976" y="-781458"/>
            <a:ext cx="18288000" cy="3677466"/>
            <a:chOff x="0" y="0"/>
            <a:chExt cx="4816593" cy="968551"/>
          </a:xfrm>
        </p:grpSpPr>
        <p:sp>
          <p:nvSpPr>
            <p:cNvPr id="10" name="Freeform 10"/>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033F4B"/>
            </a:solidFill>
            <a:ln w="19050" cap="sq">
              <a:solidFill>
                <a:srgbClr val="414042"/>
              </a:solidFill>
              <a:prstDash val="solid"/>
              <a:miter/>
            </a:ln>
          </p:spPr>
          <p:txBody>
            <a:bodyPr/>
            <a:lstStyle/>
            <a:p>
              <a:endParaRPr lang="en-US"/>
            </a:p>
          </p:txBody>
        </p:sp>
        <p:sp>
          <p:nvSpPr>
            <p:cNvPr id="11" name="TextBox 11"/>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2274552" y="0"/>
            <a:ext cx="6013448" cy="9258300"/>
            <a:chOff x="0" y="0"/>
            <a:chExt cx="931641" cy="1434353"/>
          </a:xfrm>
        </p:grpSpPr>
        <p:sp>
          <p:nvSpPr>
            <p:cNvPr id="13" name="Freeform 13"/>
            <p:cNvSpPr/>
            <p:nvPr/>
          </p:nvSpPr>
          <p:spPr>
            <a:xfrm>
              <a:off x="0" y="0"/>
              <a:ext cx="931641" cy="1434353"/>
            </a:xfrm>
            <a:custGeom>
              <a:avLst/>
              <a:gdLst/>
              <a:ahLst/>
              <a:cxnLst/>
              <a:rect l="l" t="t" r="r" b="b"/>
              <a:pathLst>
                <a:path w="931641" h="1434353">
                  <a:moveTo>
                    <a:pt x="0" y="0"/>
                  </a:moveTo>
                  <a:lnTo>
                    <a:pt x="931641" y="0"/>
                  </a:lnTo>
                  <a:lnTo>
                    <a:pt x="931641" y="1434353"/>
                  </a:lnTo>
                  <a:lnTo>
                    <a:pt x="0" y="1434353"/>
                  </a:lnTo>
                  <a:close/>
                </a:path>
              </a:pathLst>
            </a:custGeom>
            <a:blipFill>
              <a:blip r:embed="rId3"/>
              <a:stretch>
                <a:fillRect l="-65680" r="-65680"/>
              </a:stretch>
            </a:blipFill>
          </p:spPr>
          <p:txBody>
            <a:bodyPr/>
            <a:lstStyle/>
            <a:p>
              <a:endParaRPr lang="en-US"/>
            </a:p>
          </p:txBody>
        </p:sp>
      </p:grpSp>
      <p:sp>
        <p:nvSpPr>
          <p:cNvPr id="14" name="TextBox 14"/>
          <p:cNvSpPr txBox="1"/>
          <p:nvPr/>
        </p:nvSpPr>
        <p:spPr>
          <a:xfrm>
            <a:off x="-2106918" y="256796"/>
            <a:ext cx="16290293" cy="1024256"/>
          </a:xfrm>
          <a:prstGeom prst="rect">
            <a:avLst/>
          </a:prstGeom>
        </p:spPr>
        <p:txBody>
          <a:bodyPr lIns="0" tIns="0" rIns="0" bIns="0" rtlCol="0" anchor="t">
            <a:spAutoFit/>
          </a:bodyPr>
          <a:lstStyle/>
          <a:p>
            <a:pPr algn="ctr">
              <a:lnSpc>
                <a:spcPts val="7700"/>
              </a:lnSpc>
            </a:pPr>
            <a:r>
              <a:rPr lang="en-US" sz="7700" b="1">
                <a:solidFill>
                  <a:srgbClr val="FFFFFF"/>
                </a:solidFill>
                <a:latin typeface="Arial Nova Bold"/>
                <a:ea typeface="Arial Nova Bold"/>
                <a:cs typeface="Arial Nova Bold"/>
                <a:sym typeface="Arial Nova Bold"/>
              </a:rPr>
              <a:t>CATALYST PROGRAM</a:t>
            </a:r>
          </a:p>
        </p:txBody>
      </p:sp>
      <p:sp>
        <p:nvSpPr>
          <p:cNvPr id="15" name="TextBox 15"/>
          <p:cNvSpPr txBox="1"/>
          <p:nvPr/>
        </p:nvSpPr>
        <p:spPr>
          <a:xfrm>
            <a:off x="316845" y="1368800"/>
            <a:ext cx="11763609" cy="2613025"/>
          </a:xfrm>
          <a:prstGeom prst="rect">
            <a:avLst/>
          </a:prstGeom>
        </p:spPr>
        <p:txBody>
          <a:bodyPr lIns="0" tIns="0" rIns="0" bIns="0" rtlCol="0" anchor="t">
            <a:spAutoFit/>
          </a:bodyPr>
          <a:lstStyle/>
          <a:p>
            <a:pPr algn="ctr">
              <a:lnSpc>
                <a:spcPts val="3499"/>
              </a:lnSpc>
            </a:pPr>
            <a:r>
              <a:rPr lang="en-US" sz="2499">
                <a:solidFill>
                  <a:srgbClr val="FFFFFF"/>
                </a:solidFill>
                <a:latin typeface="Arial Nova"/>
                <a:ea typeface="Arial Nova"/>
                <a:cs typeface="Arial Nova"/>
                <a:sym typeface="Arial Nova"/>
              </a:rPr>
              <a:t>The Catalyst Program supports a broad range of economic development initiatives intended to modernize and expand the region’s basic infrastructure and revitalize communities to support and attract the region’s workforce.</a:t>
            </a:r>
          </a:p>
          <a:p>
            <a:pPr algn="ctr">
              <a:lnSpc>
                <a:spcPts val="3499"/>
              </a:lnSpc>
            </a:pPr>
            <a:endParaRPr lang="en-US" sz="2499">
              <a:solidFill>
                <a:srgbClr val="FFFFFF"/>
              </a:solidFill>
              <a:latin typeface="Arial Nova"/>
              <a:ea typeface="Arial Nova"/>
              <a:cs typeface="Arial Nova"/>
              <a:sym typeface="Arial Nova"/>
            </a:endParaRPr>
          </a:p>
          <a:p>
            <a:pPr algn="ctr">
              <a:lnSpc>
                <a:spcPts val="3499"/>
              </a:lnSpc>
            </a:pPr>
            <a:endParaRPr lang="en-US" sz="2499">
              <a:solidFill>
                <a:srgbClr val="FFFFFF"/>
              </a:solidFill>
              <a:latin typeface="Arial Nova"/>
              <a:ea typeface="Arial Nova"/>
              <a:cs typeface="Arial Nova"/>
              <a:sym typeface="Arial Nova"/>
            </a:endParaRPr>
          </a:p>
          <a:p>
            <a:pPr algn="ctr">
              <a:lnSpc>
                <a:spcPts val="3499"/>
              </a:lnSpc>
            </a:pPr>
            <a:endParaRPr lang="en-US" sz="2499">
              <a:solidFill>
                <a:srgbClr val="FFFFFF"/>
              </a:solidFill>
              <a:latin typeface="Arial Nova"/>
              <a:ea typeface="Arial Nova"/>
              <a:cs typeface="Arial Nova"/>
              <a:sym typeface="Arial Nova"/>
            </a:endParaRPr>
          </a:p>
        </p:txBody>
      </p:sp>
      <p:grpSp>
        <p:nvGrpSpPr>
          <p:cNvPr id="16" name="Group 16"/>
          <p:cNvGrpSpPr/>
          <p:nvPr/>
        </p:nvGrpSpPr>
        <p:grpSpPr>
          <a:xfrm>
            <a:off x="0" y="9258300"/>
            <a:ext cx="18288000" cy="3677466"/>
            <a:chOff x="0" y="0"/>
            <a:chExt cx="4816593" cy="968551"/>
          </a:xfrm>
        </p:grpSpPr>
        <p:sp>
          <p:nvSpPr>
            <p:cNvPr id="17" name="Freeform 17"/>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D5CDB4"/>
            </a:solidFill>
            <a:ln w="19050" cap="sq">
              <a:solidFill>
                <a:srgbClr val="414042"/>
              </a:solidFill>
              <a:prstDash val="solid"/>
              <a:miter/>
            </a:ln>
          </p:spPr>
          <p:txBody>
            <a:bodyPr/>
            <a:lstStyle/>
            <a:p>
              <a:endParaRPr lang="en-US"/>
            </a:p>
          </p:txBody>
        </p:sp>
        <p:sp>
          <p:nvSpPr>
            <p:cNvPr id="18" name="TextBox 18"/>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0" y="9424453"/>
            <a:ext cx="18288000" cy="3677466"/>
            <a:chOff x="0" y="0"/>
            <a:chExt cx="4816593" cy="968551"/>
          </a:xfrm>
        </p:grpSpPr>
        <p:sp>
          <p:nvSpPr>
            <p:cNvPr id="20" name="Freeform 20"/>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046A38"/>
            </a:solidFill>
            <a:ln w="19050" cap="sq">
              <a:solidFill>
                <a:srgbClr val="414042"/>
              </a:solidFill>
              <a:prstDash val="solid"/>
              <a:miter/>
            </a:ln>
          </p:spPr>
          <p:txBody>
            <a:bodyPr/>
            <a:lstStyle/>
            <a:p>
              <a:endParaRPr lang="en-US"/>
            </a:p>
          </p:txBody>
        </p:sp>
        <p:sp>
          <p:nvSpPr>
            <p:cNvPr id="21" name="TextBox 21"/>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156424" y="3105358"/>
            <a:ext cx="11763609" cy="1736725"/>
          </a:xfrm>
          <a:prstGeom prst="rect">
            <a:avLst/>
          </a:prstGeom>
        </p:spPr>
        <p:txBody>
          <a:bodyPr lIns="0" tIns="0" rIns="0" bIns="0" rtlCol="0" anchor="t">
            <a:spAutoFit/>
          </a:bodyPr>
          <a:lstStyle/>
          <a:p>
            <a:pPr algn="ctr">
              <a:lnSpc>
                <a:spcPts val="3499"/>
              </a:lnSpc>
            </a:pPr>
            <a:r>
              <a:rPr lang="en-US" sz="2499">
                <a:solidFill>
                  <a:srgbClr val="000000"/>
                </a:solidFill>
                <a:latin typeface="Arial Nova"/>
                <a:ea typeface="Arial Nova"/>
                <a:cs typeface="Arial Nova"/>
                <a:sym typeface="Arial Nova"/>
              </a:rPr>
              <a:t>Projects fall within one of two categories:</a:t>
            </a:r>
          </a:p>
          <a:p>
            <a:pPr algn="ctr">
              <a:lnSpc>
                <a:spcPts val="3499"/>
              </a:lnSpc>
            </a:pPr>
            <a:endParaRPr lang="en-US" sz="2499">
              <a:solidFill>
                <a:srgbClr val="000000"/>
              </a:solidFill>
              <a:latin typeface="Arial Nova"/>
              <a:ea typeface="Arial Nova"/>
              <a:cs typeface="Arial Nova"/>
              <a:sym typeface="Arial Nova"/>
            </a:endParaRPr>
          </a:p>
          <a:p>
            <a:pPr algn="ctr">
              <a:lnSpc>
                <a:spcPts val="3499"/>
              </a:lnSpc>
            </a:pPr>
            <a:endParaRPr lang="en-US" sz="2499">
              <a:solidFill>
                <a:srgbClr val="000000"/>
              </a:solidFill>
              <a:latin typeface="Arial Nova"/>
              <a:ea typeface="Arial Nova"/>
              <a:cs typeface="Arial Nova"/>
              <a:sym typeface="Arial Nova"/>
            </a:endParaRPr>
          </a:p>
          <a:p>
            <a:pPr algn="ctr">
              <a:lnSpc>
                <a:spcPts val="3499"/>
              </a:lnSpc>
            </a:pPr>
            <a:endParaRPr lang="en-US" sz="2499">
              <a:solidFill>
                <a:srgbClr val="000000"/>
              </a:solidFill>
              <a:latin typeface="Arial Nova"/>
              <a:ea typeface="Arial Nova"/>
              <a:cs typeface="Arial Nova"/>
              <a:sym typeface="Arial Nova"/>
            </a:endParaRPr>
          </a:p>
        </p:txBody>
      </p:sp>
      <p:sp>
        <p:nvSpPr>
          <p:cNvPr id="23" name="TextBox 23"/>
          <p:cNvSpPr txBox="1"/>
          <p:nvPr/>
        </p:nvSpPr>
        <p:spPr>
          <a:xfrm>
            <a:off x="1219214" y="3949908"/>
            <a:ext cx="5520857" cy="5241925"/>
          </a:xfrm>
          <a:prstGeom prst="rect">
            <a:avLst/>
          </a:prstGeom>
        </p:spPr>
        <p:txBody>
          <a:bodyPr lIns="0" tIns="0" rIns="0" bIns="0" rtlCol="0" anchor="t">
            <a:spAutoFit/>
          </a:bodyPr>
          <a:lstStyle/>
          <a:p>
            <a:pPr algn="l">
              <a:lnSpc>
                <a:spcPts val="3499"/>
              </a:lnSpc>
            </a:pPr>
            <a:r>
              <a:rPr lang="en-US" sz="2499" b="1">
                <a:solidFill>
                  <a:srgbClr val="000000"/>
                </a:solidFill>
                <a:latin typeface="Arial Nova Bold"/>
                <a:ea typeface="Arial Nova Bold"/>
                <a:cs typeface="Arial Nova Bold"/>
                <a:sym typeface="Arial Nova Bold"/>
              </a:rPr>
              <a:t>INFRASTRUCTURE </a:t>
            </a:r>
          </a:p>
          <a:p>
            <a:pPr algn="ctr">
              <a:lnSpc>
                <a:spcPts val="3499"/>
              </a:lnSpc>
            </a:pPr>
            <a:endParaRPr lang="en-US" sz="2499" b="1">
              <a:solidFill>
                <a:srgbClr val="000000"/>
              </a:solidFill>
              <a:latin typeface="Arial Nova Bold"/>
              <a:ea typeface="Arial Nova Bold"/>
              <a:cs typeface="Arial Nova Bold"/>
              <a:sym typeface="Arial Nova Bold"/>
            </a:endParaRPr>
          </a:p>
          <a:p>
            <a:pPr marL="539749" lvl="1" indent="-269875" algn="l">
              <a:lnSpc>
                <a:spcPts val="3499"/>
              </a:lnSpc>
              <a:buFont typeface="Arial"/>
              <a:buChar char="•"/>
            </a:pPr>
            <a:r>
              <a:rPr lang="en-US" sz="2499">
                <a:solidFill>
                  <a:srgbClr val="000000"/>
                </a:solidFill>
                <a:latin typeface="Arial Nova"/>
                <a:ea typeface="Arial Nova"/>
                <a:cs typeface="Arial Nova"/>
                <a:sym typeface="Arial Nova"/>
              </a:rPr>
              <a:t>Transportation</a:t>
            </a:r>
          </a:p>
          <a:p>
            <a:pPr marL="539749" lvl="1" indent="-269875" algn="l">
              <a:lnSpc>
                <a:spcPts val="3499"/>
              </a:lnSpc>
              <a:buFont typeface="Arial"/>
              <a:buChar char="•"/>
            </a:pPr>
            <a:r>
              <a:rPr lang="en-US" sz="2499">
                <a:solidFill>
                  <a:srgbClr val="000000"/>
                </a:solidFill>
                <a:latin typeface="Arial Nova"/>
                <a:ea typeface="Arial Nova"/>
                <a:cs typeface="Arial Nova"/>
                <a:sym typeface="Arial Nova"/>
              </a:rPr>
              <a:t>Water and Wastewater</a:t>
            </a:r>
          </a:p>
          <a:p>
            <a:pPr marL="539749" lvl="1" indent="-269875" algn="l">
              <a:lnSpc>
                <a:spcPts val="3499"/>
              </a:lnSpc>
              <a:buFont typeface="Arial"/>
              <a:buChar char="•"/>
            </a:pPr>
            <a:r>
              <a:rPr lang="en-US" sz="2499">
                <a:solidFill>
                  <a:srgbClr val="000000"/>
                </a:solidFill>
                <a:latin typeface="Arial Nova"/>
                <a:ea typeface="Arial Nova"/>
                <a:cs typeface="Arial Nova"/>
                <a:sym typeface="Arial Nova"/>
              </a:rPr>
              <a:t>Solid Waste</a:t>
            </a:r>
          </a:p>
          <a:p>
            <a:pPr marL="539749" lvl="1" indent="-269875" algn="l">
              <a:lnSpc>
                <a:spcPts val="3499"/>
              </a:lnSpc>
              <a:buFont typeface="Arial"/>
              <a:buChar char="•"/>
            </a:pPr>
            <a:r>
              <a:rPr lang="en-US" sz="2499">
                <a:solidFill>
                  <a:srgbClr val="000000"/>
                </a:solidFill>
                <a:latin typeface="Arial Nova"/>
                <a:ea typeface="Arial Nova"/>
                <a:cs typeface="Arial Nova"/>
                <a:sym typeface="Arial Nova"/>
              </a:rPr>
              <a:t>Heat Generation Systems</a:t>
            </a:r>
          </a:p>
          <a:p>
            <a:pPr marL="539749" lvl="1" indent="-269875" algn="l">
              <a:lnSpc>
                <a:spcPts val="3499"/>
              </a:lnSpc>
              <a:buFont typeface="Arial"/>
              <a:buChar char="•"/>
            </a:pPr>
            <a:r>
              <a:rPr lang="en-US" sz="2499">
                <a:solidFill>
                  <a:srgbClr val="000000"/>
                </a:solidFill>
                <a:latin typeface="Arial Nova"/>
                <a:ea typeface="Arial Nova"/>
                <a:cs typeface="Arial Nova"/>
                <a:sym typeface="Arial Nova"/>
              </a:rPr>
              <a:t>Basic Public </a:t>
            </a:r>
          </a:p>
          <a:p>
            <a:pPr algn="ctr">
              <a:lnSpc>
                <a:spcPts val="3499"/>
              </a:lnSpc>
            </a:pPr>
            <a:endParaRPr lang="en-US" sz="2499">
              <a:solidFill>
                <a:srgbClr val="000000"/>
              </a:solidFill>
              <a:latin typeface="Arial Nova"/>
              <a:ea typeface="Arial Nova"/>
              <a:cs typeface="Arial Nova"/>
              <a:sym typeface="Arial Nova"/>
            </a:endParaRPr>
          </a:p>
          <a:p>
            <a:pPr algn="ctr">
              <a:lnSpc>
                <a:spcPts val="3499"/>
              </a:lnSpc>
            </a:pPr>
            <a:endParaRPr lang="en-US" sz="2499">
              <a:solidFill>
                <a:srgbClr val="000000"/>
              </a:solidFill>
              <a:latin typeface="Arial Nova"/>
              <a:ea typeface="Arial Nova"/>
              <a:cs typeface="Arial Nova"/>
              <a:sym typeface="Arial Nova"/>
            </a:endParaRPr>
          </a:p>
          <a:p>
            <a:pPr algn="ctr">
              <a:lnSpc>
                <a:spcPts val="3499"/>
              </a:lnSpc>
            </a:pPr>
            <a:endParaRPr lang="en-US" sz="2499">
              <a:solidFill>
                <a:srgbClr val="000000"/>
              </a:solidFill>
              <a:latin typeface="Arial Nova"/>
              <a:ea typeface="Arial Nova"/>
              <a:cs typeface="Arial Nova"/>
              <a:sym typeface="Arial Nova"/>
            </a:endParaRPr>
          </a:p>
          <a:p>
            <a:pPr algn="ctr">
              <a:lnSpc>
                <a:spcPts val="3499"/>
              </a:lnSpc>
            </a:pPr>
            <a:endParaRPr lang="en-US" sz="2499">
              <a:solidFill>
                <a:srgbClr val="000000"/>
              </a:solidFill>
              <a:latin typeface="Arial Nova"/>
              <a:ea typeface="Arial Nova"/>
              <a:cs typeface="Arial Nova"/>
              <a:sym typeface="Arial Nova"/>
            </a:endParaRPr>
          </a:p>
          <a:p>
            <a:pPr algn="ctr">
              <a:lnSpc>
                <a:spcPts val="3499"/>
              </a:lnSpc>
            </a:pPr>
            <a:endParaRPr lang="en-US" sz="2499">
              <a:solidFill>
                <a:srgbClr val="000000"/>
              </a:solidFill>
              <a:latin typeface="Arial Nova"/>
              <a:ea typeface="Arial Nova"/>
              <a:cs typeface="Arial Nova"/>
              <a:sym typeface="Arial Nova"/>
            </a:endParaRPr>
          </a:p>
        </p:txBody>
      </p:sp>
      <p:sp>
        <p:nvSpPr>
          <p:cNvPr id="24" name="TextBox 24"/>
          <p:cNvSpPr txBox="1"/>
          <p:nvPr/>
        </p:nvSpPr>
        <p:spPr>
          <a:xfrm>
            <a:off x="6295698" y="3934200"/>
            <a:ext cx="5624335" cy="3927475"/>
          </a:xfrm>
          <a:prstGeom prst="rect">
            <a:avLst/>
          </a:prstGeom>
        </p:spPr>
        <p:txBody>
          <a:bodyPr lIns="0" tIns="0" rIns="0" bIns="0" rtlCol="0" anchor="t">
            <a:spAutoFit/>
          </a:bodyPr>
          <a:lstStyle/>
          <a:p>
            <a:pPr algn="l">
              <a:lnSpc>
                <a:spcPts val="3499"/>
              </a:lnSpc>
            </a:pPr>
            <a:r>
              <a:rPr lang="en-US" sz="2499" b="1">
                <a:solidFill>
                  <a:srgbClr val="000000"/>
                </a:solidFill>
                <a:latin typeface="Arial Nova Bold"/>
                <a:ea typeface="Arial Nova Bold"/>
                <a:cs typeface="Arial Nova Bold"/>
                <a:sym typeface="Arial Nova Bold"/>
              </a:rPr>
              <a:t>NON-INFRASTRUCTURE</a:t>
            </a:r>
          </a:p>
          <a:p>
            <a:pPr algn="l">
              <a:lnSpc>
                <a:spcPts val="3499"/>
              </a:lnSpc>
            </a:pPr>
            <a:endParaRPr lang="en-US" sz="2499" b="1">
              <a:solidFill>
                <a:srgbClr val="000000"/>
              </a:solidFill>
              <a:latin typeface="Arial Nova Bold"/>
              <a:ea typeface="Arial Nova Bold"/>
              <a:cs typeface="Arial Nova Bold"/>
              <a:sym typeface="Arial Nova Bold"/>
            </a:endParaRPr>
          </a:p>
          <a:p>
            <a:pPr marL="539749" lvl="1" indent="-269875" algn="l">
              <a:lnSpc>
                <a:spcPts val="3499"/>
              </a:lnSpc>
              <a:buFont typeface="Arial"/>
              <a:buChar char="•"/>
            </a:pPr>
            <a:r>
              <a:rPr lang="en-US" sz="2499">
                <a:solidFill>
                  <a:srgbClr val="000000"/>
                </a:solidFill>
                <a:latin typeface="Arial Nova"/>
                <a:ea typeface="Arial Nova"/>
                <a:cs typeface="Arial Nova"/>
                <a:sym typeface="Arial Nova"/>
              </a:rPr>
              <a:t>Feasibility Projects</a:t>
            </a:r>
          </a:p>
          <a:p>
            <a:pPr marL="539749" lvl="1" indent="-269875" algn="l">
              <a:lnSpc>
                <a:spcPts val="3499"/>
              </a:lnSpc>
              <a:buFont typeface="Arial"/>
              <a:buChar char="•"/>
            </a:pPr>
            <a:r>
              <a:rPr lang="en-US" sz="2499">
                <a:solidFill>
                  <a:srgbClr val="000000"/>
                </a:solidFill>
                <a:latin typeface="Arial Nova"/>
                <a:ea typeface="Arial Nova"/>
                <a:cs typeface="Arial Nova"/>
                <a:sym typeface="Arial Nova"/>
              </a:rPr>
              <a:t>Business and Workforce Development</a:t>
            </a:r>
          </a:p>
          <a:p>
            <a:pPr marL="539749" lvl="1" indent="-269875" algn="l">
              <a:lnSpc>
                <a:spcPts val="3499"/>
              </a:lnSpc>
              <a:buFont typeface="Arial"/>
              <a:buChar char="•"/>
            </a:pPr>
            <a:r>
              <a:rPr lang="en-US" sz="2499">
                <a:solidFill>
                  <a:srgbClr val="000000"/>
                </a:solidFill>
                <a:latin typeface="Arial Nova"/>
                <a:ea typeface="Arial Nova"/>
                <a:cs typeface="Arial Nova"/>
                <a:sym typeface="Arial Nova"/>
              </a:rPr>
              <a:t>Resource Conservation, Tourism, Recreation</a:t>
            </a:r>
          </a:p>
          <a:p>
            <a:pPr marL="539749" lvl="1" indent="-269875" algn="l">
              <a:lnSpc>
                <a:spcPts val="3499"/>
              </a:lnSpc>
              <a:buFont typeface="Arial"/>
              <a:buChar char="•"/>
            </a:pPr>
            <a:r>
              <a:rPr lang="en-US" sz="2499">
                <a:solidFill>
                  <a:srgbClr val="000000"/>
                </a:solidFill>
                <a:latin typeface="Arial Nova"/>
                <a:ea typeface="Arial Nova"/>
                <a:cs typeface="Arial Nova"/>
                <a:sym typeface="Arial Nova"/>
              </a:rPr>
              <a:t>Basic Healthcare</a:t>
            </a:r>
          </a:p>
          <a:p>
            <a:pPr algn="l">
              <a:lnSpc>
                <a:spcPts val="3499"/>
              </a:lnSpc>
            </a:pPr>
            <a:endParaRPr lang="en-US" sz="2499">
              <a:solidFill>
                <a:srgbClr val="000000"/>
              </a:solidFill>
              <a:latin typeface="Arial Nova"/>
              <a:ea typeface="Arial Nova"/>
              <a:cs typeface="Arial Nova"/>
              <a:sym typeface="Arial Nova"/>
            </a:endParaRPr>
          </a:p>
        </p:txBody>
      </p:sp>
      <p:sp>
        <p:nvSpPr>
          <p:cNvPr id="25" name="TextBox 25"/>
          <p:cNvSpPr txBox="1"/>
          <p:nvPr/>
        </p:nvSpPr>
        <p:spPr>
          <a:xfrm>
            <a:off x="156424" y="8241839"/>
            <a:ext cx="11763609" cy="1755481"/>
          </a:xfrm>
          <a:prstGeom prst="rect">
            <a:avLst/>
          </a:prstGeom>
        </p:spPr>
        <p:txBody>
          <a:bodyPr lIns="0" tIns="0" rIns="0" bIns="0" rtlCol="0" anchor="t">
            <a:spAutoFit/>
          </a:bodyPr>
          <a:lstStyle/>
          <a:p>
            <a:pPr algn="ctr">
              <a:lnSpc>
                <a:spcPts val="3499"/>
              </a:lnSpc>
            </a:pPr>
            <a:r>
              <a:rPr lang="en-US" sz="2499" i="1">
                <a:solidFill>
                  <a:srgbClr val="000000"/>
                </a:solidFill>
                <a:latin typeface="Arial Nova Italics"/>
                <a:ea typeface="Arial Nova Italics"/>
                <a:cs typeface="Arial Nova Italics"/>
                <a:sym typeface="Arial Nova Italics"/>
              </a:rPr>
              <a:t>*This program includes built-in grant </a:t>
            </a:r>
            <a:r>
              <a:rPr lang="en-US" sz="2499" b="1" i="1">
                <a:solidFill>
                  <a:srgbClr val="0088FE"/>
                </a:solidFill>
                <a:latin typeface="Arial Nova Bold Italics"/>
                <a:ea typeface="Arial Nova Bold Italics"/>
                <a:cs typeface="Arial Nova Bold Italics"/>
                <a:sym typeface="Arial Nova Bold Italics"/>
              </a:rPr>
              <a:t>administration assistance</a:t>
            </a:r>
            <a:r>
              <a:rPr lang="en-US" sz="2499" i="1">
                <a:solidFill>
                  <a:srgbClr val="000000"/>
                </a:solidFill>
                <a:latin typeface="Arial Nova Italics"/>
                <a:ea typeface="Arial Nova Italics"/>
                <a:cs typeface="Arial Nova Italics"/>
                <a:sym typeface="Arial Nova Italics"/>
              </a:rPr>
              <a:t>.</a:t>
            </a:r>
          </a:p>
          <a:p>
            <a:pPr algn="ctr">
              <a:lnSpc>
                <a:spcPts val="3499"/>
              </a:lnSpc>
            </a:pPr>
            <a:endParaRPr lang="en-US" sz="2499" i="1">
              <a:solidFill>
                <a:srgbClr val="000000"/>
              </a:solidFill>
              <a:latin typeface="Arial Nova Italics"/>
              <a:ea typeface="Arial Nova Italics"/>
              <a:cs typeface="Arial Nova Italics"/>
              <a:sym typeface="Arial Nova Italics"/>
            </a:endParaRPr>
          </a:p>
          <a:p>
            <a:pPr algn="ctr">
              <a:lnSpc>
                <a:spcPts val="3499"/>
              </a:lnSpc>
            </a:pPr>
            <a:endParaRPr lang="en-US" sz="2499" i="1">
              <a:solidFill>
                <a:srgbClr val="000000"/>
              </a:solidFill>
              <a:latin typeface="Arial Nova Italics"/>
              <a:ea typeface="Arial Nova Italics"/>
              <a:cs typeface="Arial Nova Italics"/>
              <a:sym typeface="Arial Nova Italics"/>
            </a:endParaRPr>
          </a:p>
          <a:p>
            <a:pPr algn="ctr">
              <a:lnSpc>
                <a:spcPts val="3499"/>
              </a:lnSpc>
            </a:pPr>
            <a:endParaRPr lang="en-US" sz="2499" i="1">
              <a:solidFill>
                <a:srgbClr val="000000"/>
              </a:solidFill>
              <a:latin typeface="Arial Nova Italics"/>
              <a:ea typeface="Arial Nova Italics"/>
              <a:cs typeface="Arial Nova Italics"/>
              <a:sym typeface="Arial Nova Itali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19050"/>
            <a:ext cx="18288000" cy="3516717"/>
            <a:chOff x="0" y="0"/>
            <a:chExt cx="4816593" cy="926213"/>
          </a:xfrm>
        </p:grpSpPr>
        <p:sp>
          <p:nvSpPr>
            <p:cNvPr id="3" name="Freeform 3"/>
            <p:cNvSpPr/>
            <p:nvPr/>
          </p:nvSpPr>
          <p:spPr>
            <a:xfrm>
              <a:off x="0" y="0"/>
              <a:ext cx="4816592" cy="926214"/>
            </a:xfrm>
            <a:custGeom>
              <a:avLst/>
              <a:gdLst/>
              <a:ahLst/>
              <a:cxnLst/>
              <a:rect l="l" t="t" r="r" b="b"/>
              <a:pathLst>
                <a:path w="4816592" h="926214">
                  <a:moveTo>
                    <a:pt x="0" y="0"/>
                  </a:moveTo>
                  <a:lnTo>
                    <a:pt x="4816592" y="0"/>
                  </a:lnTo>
                  <a:lnTo>
                    <a:pt x="4816592" y="926214"/>
                  </a:lnTo>
                  <a:lnTo>
                    <a:pt x="0" y="926214"/>
                  </a:lnTo>
                  <a:close/>
                </a:path>
              </a:pathLst>
            </a:custGeom>
            <a:solidFill>
              <a:srgbClr val="D5CDB4"/>
            </a:solidFill>
            <a:ln w="19050" cap="sq">
              <a:solidFill>
                <a:srgbClr val="414042"/>
              </a:solidFill>
              <a:prstDash val="solid"/>
              <a:miter/>
            </a:ln>
          </p:spPr>
          <p:txBody>
            <a:bodyPr/>
            <a:lstStyle/>
            <a:p>
              <a:endParaRPr lang="en-US"/>
            </a:p>
          </p:txBody>
        </p:sp>
        <p:sp>
          <p:nvSpPr>
            <p:cNvPr id="4" name="TextBox 4"/>
            <p:cNvSpPr txBox="1"/>
            <p:nvPr/>
          </p:nvSpPr>
          <p:spPr>
            <a:xfrm>
              <a:off x="0" y="-38100"/>
              <a:ext cx="4816593" cy="96431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9532886"/>
            <a:ext cx="18288000" cy="2977667"/>
            <a:chOff x="0" y="0"/>
            <a:chExt cx="4816593" cy="784242"/>
          </a:xfrm>
        </p:grpSpPr>
        <p:sp>
          <p:nvSpPr>
            <p:cNvPr id="6" name="Freeform 6"/>
            <p:cNvSpPr/>
            <p:nvPr/>
          </p:nvSpPr>
          <p:spPr>
            <a:xfrm>
              <a:off x="0" y="0"/>
              <a:ext cx="4816592" cy="784242"/>
            </a:xfrm>
            <a:custGeom>
              <a:avLst/>
              <a:gdLst/>
              <a:ahLst/>
              <a:cxnLst/>
              <a:rect l="l" t="t" r="r" b="b"/>
              <a:pathLst>
                <a:path w="4816592" h="784242">
                  <a:moveTo>
                    <a:pt x="0" y="0"/>
                  </a:moveTo>
                  <a:lnTo>
                    <a:pt x="4816592" y="0"/>
                  </a:lnTo>
                  <a:lnTo>
                    <a:pt x="4816592" y="784242"/>
                  </a:lnTo>
                  <a:lnTo>
                    <a:pt x="0" y="784242"/>
                  </a:lnTo>
                  <a:close/>
                </a:path>
              </a:pathLst>
            </a:custGeom>
            <a:solidFill>
              <a:srgbClr val="046A38"/>
            </a:solidFill>
            <a:ln w="19050" cap="sq">
              <a:solidFill>
                <a:srgbClr val="414042"/>
              </a:solidFill>
              <a:prstDash val="solid"/>
              <a:miter/>
            </a:ln>
          </p:spPr>
          <p:txBody>
            <a:bodyPr/>
            <a:lstStyle/>
            <a:p>
              <a:endParaRPr lang="en-US"/>
            </a:p>
          </p:txBody>
        </p:sp>
        <p:sp>
          <p:nvSpPr>
            <p:cNvPr id="7" name="TextBox 7"/>
            <p:cNvSpPr txBox="1"/>
            <p:nvPr/>
          </p:nvSpPr>
          <p:spPr>
            <a:xfrm>
              <a:off x="0" y="-38100"/>
              <a:ext cx="4816593" cy="8223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7656024" y="8859535"/>
            <a:ext cx="4229243" cy="1119030"/>
          </a:xfrm>
          <a:custGeom>
            <a:avLst/>
            <a:gdLst/>
            <a:ahLst/>
            <a:cxnLst/>
            <a:rect l="l" t="t" r="r" b="b"/>
            <a:pathLst>
              <a:path w="4229243" h="1119030">
                <a:moveTo>
                  <a:pt x="0" y="0"/>
                </a:moveTo>
                <a:lnTo>
                  <a:pt x="4229243" y="0"/>
                </a:lnTo>
                <a:lnTo>
                  <a:pt x="4229243" y="1119029"/>
                </a:lnTo>
                <a:lnTo>
                  <a:pt x="0" y="1119029"/>
                </a:lnTo>
                <a:lnTo>
                  <a:pt x="0" y="0"/>
                </a:lnTo>
                <a:close/>
              </a:path>
            </a:pathLst>
          </a:custGeom>
          <a:blipFill>
            <a:blip>
              <a:extLst>
                <a:ext uri="{96DAC541-7B7A-43D3-8B79-37D633B846F1}">
                  <asvg:svgBlip xmlns:asvg="http://schemas.microsoft.com/office/drawing/2016/SVG/main" r:embed="rId2"/>
                </a:ext>
              </a:extLst>
            </a:blip>
            <a:stretch>
              <a:fillRect t="-230634"/>
            </a:stretch>
          </a:blipFill>
        </p:spPr>
        <p:txBody>
          <a:bodyPr/>
          <a:lstStyle/>
          <a:p>
            <a:endParaRPr lang="en-US"/>
          </a:p>
        </p:txBody>
      </p:sp>
      <p:grpSp>
        <p:nvGrpSpPr>
          <p:cNvPr id="9" name="Group 9"/>
          <p:cNvGrpSpPr/>
          <p:nvPr/>
        </p:nvGrpSpPr>
        <p:grpSpPr>
          <a:xfrm>
            <a:off x="-631976" y="-781458"/>
            <a:ext cx="18288000" cy="3677466"/>
            <a:chOff x="0" y="0"/>
            <a:chExt cx="4816593" cy="968551"/>
          </a:xfrm>
        </p:grpSpPr>
        <p:sp>
          <p:nvSpPr>
            <p:cNvPr id="10" name="Freeform 10"/>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1A571A"/>
            </a:solidFill>
            <a:ln w="19050" cap="sq">
              <a:solidFill>
                <a:srgbClr val="414042"/>
              </a:solidFill>
              <a:prstDash val="solid"/>
              <a:miter/>
            </a:ln>
          </p:spPr>
          <p:txBody>
            <a:bodyPr/>
            <a:lstStyle/>
            <a:p>
              <a:endParaRPr lang="en-US">
                <a:solidFill>
                  <a:srgbClr val="1A571A"/>
                </a:solidFill>
              </a:endParaRPr>
            </a:p>
          </p:txBody>
        </p:sp>
        <p:sp>
          <p:nvSpPr>
            <p:cNvPr id="11" name="TextBox 11"/>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2274552" y="0"/>
            <a:ext cx="6013448" cy="9258300"/>
            <a:chOff x="0" y="0"/>
            <a:chExt cx="931641" cy="1434353"/>
          </a:xfrm>
        </p:grpSpPr>
        <p:sp>
          <p:nvSpPr>
            <p:cNvPr id="13" name="Freeform 13"/>
            <p:cNvSpPr/>
            <p:nvPr/>
          </p:nvSpPr>
          <p:spPr>
            <a:xfrm>
              <a:off x="0" y="0"/>
              <a:ext cx="931641" cy="1434353"/>
            </a:xfrm>
            <a:custGeom>
              <a:avLst/>
              <a:gdLst/>
              <a:ahLst/>
              <a:cxnLst/>
              <a:rect l="l" t="t" r="r" b="b"/>
              <a:pathLst>
                <a:path w="931641" h="1434353">
                  <a:moveTo>
                    <a:pt x="0" y="0"/>
                  </a:moveTo>
                  <a:lnTo>
                    <a:pt x="931641" y="0"/>
                  </a:lnTo>
                  <a:lnTo>
                    <a:pt x="931641" y="1434353"/>
                  </a:lnTo>
                  <a:lnTo>
                    <a:pt x="0" y="1434353"/>
                  </a:lnTo>
                  <a:close/>
                </a:path>
              </a:pathLst>
            </a:custGeom>
            <a:blipFill>
              <a:blip r:embed="rId3"/>
              <a:stretch>
                <a:fillRect l="-65365" r="-65365"/>
              </a:stretch>
            </a:blipFill>
          </p:spPr>
          <p:txBody>
            <a:bodyPr/>
            <a:lstStyle/>
            <a:p>
              <a:endParaRPr lang="en-US"/>
            </a:p>
          </p:txBody>
        </p:sp>
      </p:grpSp>
      <p:sp>
        <p:nvSpPr>
          <p:cNvPr id="14" name="TextBox 14"/>
          <p:cNvSpPr txBox="1"/>
          <p:nvPr/>
        </p:nvSpPr>
        <p:spPr>
          <a:xfrm>
            <a:off x="-1952264" y="585157"/>
            <a:ext cx="16290293" cy="718185"/>
          </a:xfrm>
          <a:prstGeom prst="rect">
            <a:avLst/>
          </a:prstGeom>
        </p:spPr>
        <p:txBody>
          <a:bodyPr lIns="0" tIns="0" rIns="0" bIns="0" rtlCol="0" anchor="t">
            <a:spAutoFit/>
          </a:bodyPr>
          <a:lstStyle/>
          <a:p>
            <a:pPr algn="ctr">
              <a:lnSpc>
                <a:spcPts val="5400"/>
              </a:lnSpc>
            </a:pPr>
            <a:r>
              <a:rPr lang="en-US" sz="5400" b="1">
                <a:solidFill>
                  <a:srgbClr val="FFFFFF"/>
                </a:solidFill>
                <a:latin typeface="Arial Nova Bold"/>
                <a:ea typeface="Arial Nova Bold"/>
                <a:cs typeface="Arial Nova Bold"/>
                <a:sym typeface="Arial Nova Bold"/>
              </a:rPr>
              <a:t>FOREST ECONOMY PROGRAM (FEP)</a:t>
            </a:r>
          </a:p>
        </p:txBody>
      </p:sp>
      <p:sp>
        <p:nvSpPr>
          <p:cNvPr id="15" name="TextBox 15"/>
          <p:cNvSpPr txBox="1"/>
          <p:nvPr/>
        </p:nvSpPr>
        <p:spPr>
          <a:xfrm>
            <a:off x="311078" y="1489683"/>
            <a:ext cx="11763609" cy="1144801"/>
          </a:xfrm>
          <a:prstGeom prst="rect">
            <a:avLst/>
          </a:prstGeom>
        </p:spPr>
        <p:txBody>
          <a:bodyPr lIns="0" tIns="0" rIns="0" bIns="0" rtlCol="0" anchor="t">
            <a:spAutoFit/>
          </a:bodyPr>
          <a:lstStyle/>
          <a:p>
            <a:pPr algn="ctr"/>
            <a:r>
              <a:rPr lang="en-US" sz="2400">
                <a:solidFill>
                  <a:srgbClr val="FFFFFF"/>
                </a:solidFill>
                <a:latin typeface="Arial Nova"/>
                <a:ea typeface="Arial Nova"/>
                <a:cs typeface="Arial Nova"/>
                <a:sym typeface="Arial Nova"/>
              </a:rPr>
              <a:t>FEP supports the forest-based economy and assists in the industry’s evolution to include new technologies and viable business models across the 4-state NBRC region.</a:t>
            </a:r>
            <a:endParaRPr lang="en-US" sz="2400">
              <a:solidFill>
                <a:srgbClr val="FFFFFF"/>
              </a:solidFill>
              <a:latin typeface="Arial Nova"/>
              <a:ea typeface="Arial Nova"/>
              <a:cs typeface="Arial Nova"/>
            </a:endParaRPr>
          </a:p>
          <a:p>
            <a:pPr algn="ctr">
              <a:lnSpc>
                <a:spcPts val="3499"/>
              </a:lnSpc>
            </a:pPr>
            <a:endParaRPr lang="en-US" sz="2400">
              <a:solidFill>
                <a:srgbClr val="FFFFFF"/>
              </a:solidFill>
              <a:latin typeface="Arial Nova"/>
              <a:ea typeface="Arial Nova"/>
              <a:cs typeface="Arial Nova"/>
            </a:endParaRPr>
          </a:p>
        </p:txBody>
      </p:sp>
      <p:grpSp>
        <p:nvGrpSpPr>
          <p:cNvPr id="16" name="Group 16"/>
          <p:cNvGrpSpPr/>
          <p:nvPr/>
        </p:nvGrpSpPr>
        <p:grpSpPr>
          <a:xfrm>
            <a:off x="0" y="9258300"/>
            <a:ext cx="18288000" cy="3677466"/>
            <a:chOff x="0" y="0"/>
            <a:chExt cx="4816593" cy="968551"/>
          </a:xfrm>
        </p:grpSpPr>
        <p:sp>
          <p:nvSpPr>
            <p:cNvPr id="17" name="Freeform 17"/>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D5CDB4"/>
            </a:solidFill>
            <a:ln w="19050" cap="sq">
              <a:solidFill>
                <a:srgbClr val="414042"/>
              </a:solidFill>
              <a:prstDash val="solid"/>
              <a:miter/>
            </a:ln>
          </p:spPr>
          <p:txBody>
            <a:bodyPr/>
            <a:lstStyle/>
            <a:p>
              <a:endParaRPr lang="en-US"/>
            </a:p>
          </p:txBody>
        </p:sp>
        <p:sp>
          <p:nvSpPr>
            <p:cNvPr id="18" name="TextBox 18"/>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0" y="9424453"/>
            <a:ext cx="18288000" cy="3677466"/>
            <a:chOff x="0" y="0"/>
            <a:chExt cx="4816593" cy="968551"/>
          </a:xfrm>
        </p:grpSpPr>
        <p:sp>
          <p:nvSpPr>
            <p:cNvPr id="20" name="Freeform 20"/>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046A38"/>
            </a:solidFill>
            <a:ln w="19050" cap="sq">
              <a:solidFill>
                <a:srgbClr val="414042"/>
              </a:solidFill>
              <a:prstDash val="solid"/>
              <a:miter/>
            </a:ln>
          </p:spPr>
          <p:txBody>
            <a:bodyPr/>
            <a:lstStyle/>
            <a:p>
              <a:endParaRPr lang="en-US"/>
            </a:p>
          </p:txBody>
        </p:sp>
        <p:sp>
          <p:nvSpPr>
            <p:cNvPr id="21" name="TextBox 21"/>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156424" y="3105358"/>
            <a:ext cx="11763609" cy="5680075"/>
          </a:xfrm>
          <a:prstGeom prst="rect">
            <a:avLst/>
          </a:prstGeom>
        </p:spPr>
        <p:txBody>
          <a:bodyPr lIns="0" tIns="0" rIns="0" bIns="0" rtlCol="0" anchor="t">
            <a:spAutoFit/>
          </a:bodyPr>
          <a:lstStyle/>
          <a:p>
            <a:pPr algn="ctr">
              <a:lnSpc>
                <a:spcPts val="3499"/>
              </a:lnSpc>
            </a:pPr>
            <a:r>
              <a:rPr lang="en-US" sz="2499">
                <a:solidFill>
                  <a:srgbClr val="000000"/>
                </a:solidFill>
                <a:latin typeface="Arial Nova"/>
                <a:ea typeface="Arial Nova"/>
                <a:cs typeface="Arial Nova"/>
                <a:sym typeface="Arial Nova"/>
              </a:rPr>
              <a:t>Examples of successful projects may include:</a:t>
            </a:r>
          </a:p>
          <a:p>
            <a:pPr algn="ctr">
              <a:lnSpc>
                <a:spcPts val="3499"/>
              </a:lnSpc>
            </a:pPr>
            <a:endParaRPr lang="en-US" sz="2499">
              <a:solidFill>
                <a:srgbClr val="000000"/>
              </a:solidFill>
              <a:latin typeface="Arial Nova"/>
              <a:ea typeface="Arial Nova"/>
              <a:cs typeface="Arial Nova"/>
              <a:sym typeface="Arial Nova"/>
            </a:endParaRPr>
          </a:p>
          <a:p>
            <a:pPr marL="539749" lvl="1" indent="-269875" algn="l">
              <a:lnSpc>
                <a:spcPts val="3499"/>
              </a:lnSpc>
              <a:buFont typeface="Arial"/>
              <a:buChar char="•"/>
            </a:pPr>
            <a:r>
              <a:rPr lang="en-US" sz="2499" b="1">
                <a:solidFill>
                  <a:srgbClr val="000000"/>
                </a:solidFill>
                <a:latin typeface="Arial Nova Bold"/>
                <a:ea typeface="Arial Nova Bold"/>
                <a:cs typeface="Arial Nova Bold"/>
                <a:sym typeface="Arial Nova Bold"/>
              </a:rPr>
              <a:t>Public infrastructure projects </a:t>
            </a:r>
            <a:r>
              <a:rPr lang="en-US" sz="2499">
                <a:solidFill>
                  <a:srgbClr val="000000"/>
                </a:solidFill>
                <a:latin typeface="Arial Nova"/>
                <a:ea typeface="Arial Nova"/>
                <a:cs typeface="Arial Nova"/>
                <a:sym typeface="Arial Nova"/>
              </a:rPr>
              <a:t>that directly support the forest industry </a:t>
            </a:r>
          </a:p>
          <a:p>
            <a:pPr algn="l">
              <a:lnSpc>
                <a:spcPts val="3499"/>
              </a:lnSpc>
            </a:pPr>
            <a:endParaRPr lang="en-US" sz="2499">
              <a:solidFill>
                <a:srgbClr val="000000"/>
              </a:solidFill>
              <a:latin typeface="Arial Nova"/>
              <a:ea typeface="Arial Nova"/>
              <a:cs typeface="Arial Nova"/>
              <a:sym typeface="Arial Nova"/>
            </a:endParaRPr>
          </a:p>
          <a:p>
            <a:pPr marL="539749" lvl="1" indent="-269875" algn="l">
              <a:lnSpc>
                <a:spcPts val="3499"/>
              </a:lnSpc>
              <a:buFont typeface="Arial"/>
              <a:buChar char="•"/>
            </a:pPr>
            <a:r>
              <a:rPr lang="en-US" sz="2499" b="1">
                <a:solidFill>
                  <a:srgbClr val="000000"/>
                </a:solidFill>
                <a:latin typeface="Arial Nova Bold"/>
                <a:ea typeface="Arial Nova Bold"/>
                <a:cs typeface="Arial Nova Bold"/>
                <a:sym typeface="Arial Nova Bold"/>
              </a:rPr>
              <a:t>Community development</a:t>
            </a:r>
            <a:r>
              <a:rPr lang="en-US" sz="2499">
                <a:solidFill>
                  <a:srgbClr val="000000"/>
                </a:solidFill>
                <a:latin typeface="Arial Nova"/>
                <a:ea typeface="Arial Nova"/>
                <a:cs typeface="Arial Nova"/>
                <a:sym typeface="Arial Nova"/>
              </a:rPr>
              <a:t> </a:t>
            </a:r>
            <a:r>
              <a:rPr lang="en-US" sz="2499" b="1">
                <a:solidFill>
                  <a:srgbClr val="000000"/>
                </a:solidFill>
                <a:latin typeface="Arial Nova Bold"/>
                <a:ea typeface="Arial Nova Bold"/>
                <a:cs typeface="Arial Nova Bold"/>
                <a:sym typeface="Arial Nova Bold"/>
              </a:rPr>
              <a:t>projects </a:t>
            </a:r>
            <a:r>
              <a:rPr lang="en-US" sz="2499">
                <a:solidFill>
                  <a:srgbClr val="000000"/>
                </a:solidFill>
                <a:latin typeface="Arial Nova"/>
                <a:ea typeface="Arial Nova"/>
                <a:cs typeface="Arial Nova"/>
                <a:sym typeface="Arial Nova"/>
              </a:rPr>
              <a:t>that support the diversified use of forest for economic activity</a:t>
            </a:r>
          </a:p>
          <a:p>
            <a:pPr algn="l">
              <a:lnSpc>
                <a:spcPts val="3499"/>
              </a:lnSpc>
            </a:pPr>
            <a:endParaRPr lang="en-US" sz="2499">
              <a:solidFill>
                <a:srgbClr val="000000"/>
              </a:solidFill>
              <a:latin typeface="Arial Nova"/>
              <a:ea typeface="Arial Nova"/>
              <a:cs typeface="Arial Nova"/>
              <a:sym typeface="Arial Nova"/>
            </a:endParaRPr>
          </a:p>
          <a:p>
            <a:pPr marL="539749" lvl="1" indent="-269875" algn="l">
              <a:lnSpc>
                <a:spcPts val="3499"/>
              </a:lnSpc>
              <a:buFont typeface="Arial"/>
              <a:buChar char="•"/>
            </a:pPr>
            <a:r>
              <a:rPr lang="en-US" sz="2499" b="1">
                <a:solidFill>
                  <a:srgbClr val="000000"/>
                </a:solidFill>
                <a:latin typeface="Arial Nova Bold"/>
                <a:ea typeface="Arial Nova Bold"/>
                <a:cs typeface="Arial Nova Bold"/>
                <a:sym typeface="Arial Nova Bold"/>
              </a:rPr>
              <a:t>Workforce training and development</a:t>
            </a:r>
            <a:r>
              <a:rPr lang="en-US" sz="2499">
                <a:solidFill>
                  <a:srgbClr val="000000"/>
                </a:solidFill>
                <a:latin typeface="Arial Nova"/>
                <a:ea typeface="Arial Nova"/>
                <a:cs typeface="Arial Nova"/>
                <a:sym typeface="Arial Nova"/>
              </a:rPr>
              <a:t> </a:t>
            </a:r>
            <a:r>
              <a:rPr lang="en-US" sz="2499" b="1">
                <a:solidFill>
                  <a:srgbClr val="000000"/>
                </a:solidFill>
                <a:latin typeface="Arial Nova Bold"/>
                <a:ea typeface="Arial Nova Bold"/>
                <a:cs typeface="Arial Nova Bold"/>
                <a:sym typeface="Arial Nova Bold"/>
              </a:rPr>
              <a:t>projects </a:t>
            </a:r>
            <a:r>
              <a:rPr lang="en-US" sz="2499">
                <a:solidFill>
                  <a:srgbClr val="000000"/>
                </a:solidFill>
                <a:latin typeface="Arial Nova"/>
                <a:ea typeface="Arial Nova"/>
                <a:cs typeface="Arial Nova"/>
                <a:sym typeface="Arial Nova"/>
              </a:rPr>
              <a:t>for the purpose of building the skills, recruiting, and retaining the workforce needed for forest businesses</a:t>
            </a:r>
          </a:p>
          <a:p>
            <a:pPr algn="l">
              <a:lnSpc>
                <a:spcPts val="3499"/>
              </a:lnSpc>
            </a:pPr>
            <a:endParaRPr lang="en-US" sz="2499">
              <a:solidFill>
                <a:srgbClr val="000000"/>
              </a:solidFill>
              <a:latin typeface="Arial Nova"/>
              <a:ea typeface="Arial Nova"/>
              <a:cs typeface="Arial Nova"/>
              <a:sym typeface="Arial Nova"/>
            </a:endParaRPr>
          </a:p>
          <a:p>
            <a:pPr marL="539749" lvl="1" indent="-269875" algn="l">
              <a:lnSpc>
                <a:spcPts val="3499"/>
              </a:lnSpc>
              <a:buFont typeface="Arial"/>
              <a:buChar char="•"/>
            </a:pPr>
            <a:r>
              <a:rPr lang="en-US" sz="2499" b="1">
                <a:solidFill>
                  <a:srgbClr val="000000"/>
                </a:solidFill>
                <a:latin typeface="Arial Nova Bold"/>
                <a:ea typeface="Arial Nova Bold"/>
                <a:cs typeface="Arial Nova Bold"/>
                <a:sym typeface="Arial Nova Bold"/>
              </a:rPr>
              <a:t>Marketing, communication and education projects</a:t>
            </a:r>
            <a:r>
              <a:rPr lang="en-US" sz="2499">
                <a:solidFill>
                  <a:srgbClr val="000000"/>
                </a:solidFill>
                <a:latin typeface="Arial Nova"/>
                <a:ea typeface="Arial Nova"/>
                <a:cs typeface="Arial Nova"/>
                <a:sym typeface="Arial Nova"/>
              </a:rPr>
              <a:t> that are paired with a public infrastructure, community development or workforce training or development project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19050"/>
            <a:ext cx="18288000" cy="3516717"/>
            <a:chOff x="0" y="0"/>
            <a:chExt cx="4816593" cy="926213"/>
          </a:xfrm>
        </p:grpSpPr>
        <p:sp>
          <p:nvSpPr>
            <p:cNvPr id="3" name="Freeform 3"/>
            <p:cNvSpPr/>
            <p:nvPr/>
          </p:nvSpPr>
          <p:spPr>
            <a:xfrm>
              <a:off x="0" y="0"/>
              <a:ext cx="4816592" cy="926214"/>
            </a:xfrm>
            <a:custGeom>
              <a:avLst/>
              <a:gdLst/>
              <a:ahLst/>
              <a:cxnLst/>
              <a:rect l="l" t="t" r="r" b="b"/>
              <a:pathLst>
                <a:path w="4816592" h="926214">
                  <a:moveTo>
                    <a:pt x="0" y="0"/>
                  </a:moveTo>
                  <a:lnTo>
                    <a:pt x="4816592" y="0"/>
                  </a:lnTo>
                  <a:lnTo>
                    <a:pt x="4816592" y="926214"/>
                  </a:lnTo>
                  <a:lnTo>
                    <a:pt x="0" y="926214"/>
                  </a:lnTo>
                  <a:close/>
                </a:path>
              </a:pathLst>
            </a:custGeom>
            <a:solidFill>
              <a:srgbClr val="D5CDB4"/>
            </a:solidFill>
            <a:ln w="19050" cap="sq">
              <a:solidFill>
                <a:srgbClr val="414042"/>
              </a:solidFill>
              <a:prstDash val="solid"/>
              <a:miter/>
            </a:ln>
          </p:spPr>
          <p:txBody>
            <a:bodyPr/>
            <a:lstStyle/>
            <a:p>
              <a:endParaRPr lang="en-US"/>
            </a:p>
          </p:txBody>
        </p:sp>
        <p:sp>
          <p:nvSpPr>
            <p:cNvPr id="4" name="TextBox 4"/>
            <p:cNvSpPr txBox="1"/>
            <p:nvPr/>
          </p:nvSpPr>
          <p:spPr>
            <a:xfrm>
              <a:off x="0" y="-38100"/>
              <a:ext cx="4816593" cy="96431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9532886"/>
            <a:ext cx="18288000" cy="2977667"/>
            <a:chOff x="0" y="0"/>
            <a:chExt cx="4816593" cy="784242"/>
          </a:xfrm>
        </p:grpSpPr>
        <p:sp>
          <p:nvSpPr>
            <p:cNvPr id="6" name="Freeform 6"/>
            <p:cNvSpPr/>
            <p:nvPr/>
          </p:nvSpPr>
          <p:spPr>
            <a:xfrm>
              <a:off x="0" y="0"/>
              <a:ext cx="4816592" cy="784242"/>
            </a:xfrm>
            <a:custGeom>
              <a:avLst/>
              <a:gdLst/>
              <a:ahLst/>
              <a:cxnLst/>
              <a:rect l="l" t="t" r="r" b="b"/>
              <a:pathLst>
                <a:path w="4816592" h="784242">
                  <a:moveTo>
                    <a:pt x="0" y="0"/>
                  </a:moveTo>
                  <a:lnTo>
                    <a:pt x="4816592" y="0"/>
                  </a:lnTo>
                  <a:lnTo>
                    <a:pt x="4816592" y="784242"/>
                  </a:lnTo>
                  <a:lnTo>
                    <a:pt x="0" y="784242"/>
                  </a:lnTo>
                  <a:close/>
                </a:path>
              </a:pathLst>
            </a:custGeom>
            <a:solidFill>
              <a:srgbClr val="046A38"/>
            </a:solidFill>
            <a:ln w="19050" cap="sq">
              <a:solidFill>
                <a:srgbClr val="414042"/>
              </a:solidFill>
              <a:prstDash val="solid"/>
              <a:miter/>
            </a:ln>
          </p:spPr>
          <p:txBody>
            <a:bodyPr/>
            <a:lstStyle/>
            <a:p>
              <a:endParaRPr lang="en-US"/>
            </a:p>
          </p:txBody>
        </p:sp>
        <p:sp>
          <p:nvSpPr>
            <p:cNvPr id="7" name="TextBox 7"/>
            <p:cNvSpPr txBox="1"/>
            <p:nvPr/>
          </p:nvSpPr>
          <p:spPr>
            <a:xfrm>
              <a:off x="0" y="-38100"/>
              <a:ext cx="4816593" cy="8223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7656024" y="8859535"/>
            <a:ext cx="4229243" cy="1119030"/>
          </a:xfrm>
          <a:custGeom>
            <a:avLst/>
            <a:gdLst/>
            <a:ahLst/>
            <a:cxnLst/>
            <a:rect l="l" t="t" r="r" b="b"/>
            <a:pathLst>
              <a:path w="4229243" h="1119030">
                <a:moveTo>
                  <a:pt x="0" y="0"/>
                </a:moveTo>
                <a:lnTo>
                  <a:pt x="4229243" y="0"/>
                </a:lnTo>
                <a:lnTo>
                  <a:pt x="4229243" y="1119029"/>
                </a:lnTo>
                <a:lnTo>
                  <a:pt x="0" y="1119029"/>
                </a:lnTo>
                <a:lnTo>
                  <a:pt x="0" y="0"/>
                </a:lnTo>
                <a:close/>
              </a:path>
            </a:pathLst>
          </a:custGeom>
          <a:blipFill>
            <a:blip>
              <a:extLst>
                <a:ext uri="{96DAC541-7B7A-43D3-8B79-37D633B846F1}">
                  <asvg:svgBlip xmlns:asvg="http://schemas.microsoft.com/office/drawing/2016/SVG/main" r:embed="rId2"/>
                </a:ext>
              </a:extLst>
            </a:blip>
            <a:stretch>
              <a:fillRect t="-230634"/>
            </a:stretch>
          </a:blipFill>
        </p:spPr>
        <p:txBody>
          <a:bodyPr/>
          <a:lstStyle/>
          <a:p>
            <a:endParaRPr lang="en-US"/>
          </a:p>
        </p:txBody>
      </p:sp>
      <p:grpSp>
        <p:nvGrpSpPr>
          <p:cNvPr id="9" name="Group 9"/>
          <p:cNvGrpSpPr/>
          <p:nvPr/>
        </p:nvGrpSpPr>
        <p:grpSpPr>
          <a:xfrm>
            <a:off x="-631976" y="-781458"/>
            <a:ext cx="18288000" cy="3677466"/>
            <a:chOff x="0" y="0"/>
            <a:chExt cx="4816593" cy="968551"/>
          </a:xfrm>
        </p:grpSpPr>
        <p:sp>
          <p:nvSpPr>
            <p:cNvPr id="10" name="Freeform 10"/>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A67A36"/>
            </a:solidFill>
            <a:ln w="19050" cap="sq">
              <a:solidFill>
                <a:srgbClr val="414042"/>
              </a:solidFill>
              <a:prstDash val="solid"/>
              <a:miter/>
            </a:ln>
          </p:spPr>
          <p:txBody>
            <a:bodyPr/>
            <a:lstStyle/>
            <a:p>
              <a:endParaRPr lang="en-US">
                <a:solidFill>
                  <a:srgbClr val="A67A36"/>
                </a:solidFill>
              </a:endParaRPr>
            </a:p>
          </p:txBody>
        </p:sp>
        <p:sp>
          <p:nvSpPr>
            <p:cNvPr id="11" name="TextBox 11"/>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solidFill>
                  <a:srgbClr val="A67A36"/>
                </a:solidFill>
              </a:endParaRPr>
            </a:p>
          </p:txBody>
        </p:sp>
      </p:grpSp>
      <p:grpSp>
        <p:nvGrpSpPr>
          <p:cNvPr id="12" name="Group 12"/>
          <p:cNvGrpSpPr/>
          <p:nvPr/>
        </p:nvGrpSpPr>
        <p:grpSpPr>
          <a:xfrm>
            <a:off x="12274552" y="0"/>
            <a:ext cx="6013448" cy="9258300"/>
            <a:chOff x="0" y="0"/>
            <a:chExt cx="931641" cy="1434353"/>
          </a:xfrm>
        </p:grpSpPr>
        <p:sp>
          <p:nvSpPr>
            <p:cNvPr id="13" name="Freeform 13"/>
            <p:cNvSpPr/>
            <p:nvPr/>
          </p:nvSpPr>
          <p:spPr>
            <a:xfrm>
              <a:off x="0" y="0"/>
              <a:ext cx="931641" cy="1434353"/>
            </a:xfrm>
            <a:custGeom>
              <a:avLst/>
              <a:gdLst/>
              <a:ahLst/>
              <a:cxnLst/>
              <a:rect l="l" t="t" r="r" b="b"/>
              <a:pathLst>
                <a:path w="931641" h="1434353">
                  <a:moveTo>
                    <a:pt x="0" y="0"/>
                  </a:moveTo>
                  <a:lnTo>
                    <a:pt x="931641" y="0"/>
                  </a:lnTo>
                  <a:lnTo>
                    <a:pt x="931641" y="1434353"/>
                  </a:lnTo>
                  <a:lnTo>
                    <a:pt x="0" y="1434353"/>
                  </a:lnTo>
                  <a:close/>
                </a:path>
              </a:pathLst>
            </a:custGeom>
            <a:blipFill>
              <a:blip r:embed="rId3"/>
              <a:stretch>
                <a:fillRect l="-86853" r="-86853"/>
              </a:stretch>
            </a:blipFill>
          </p:spPr>
          <p:txBody>
            <a:bodyPr/>
            <a:lstStyle/>
            <a:p>
              <a:endParaRPr lang="en-US"/>
            </a:p>
          </p:txBody>
        </p:sp>
      </p:grpSp>
      <p:sp>
        <p:nvSpPr>
          <p:cNvPr id="14" name="TextBox 14"/>
          <p:cNvSpPr txBox="1"/>
          <p:nvPr/>
        </p:nvSpPr>
        <p:spPr>
          <a:xfrm>
            <a:off x="255471" y="1597433"/>
            <a:ext cx="11763609" cy="1298575"/>
          </a:xfrm>
          <a:prstGeom prst="rect">
            <a:avLst/>
          </a:prstGeom>
        </p:spPr>
        <p:txBody>
          <a:bodyPr lIns="0" tIns="0" rIns="0" bIns="0" rtlCol="0" anchor="t">
            <a:spAutoFit/>
          </a:bodyPr>
          <a:lstStyle/>
          <a:p>
            <a:pPr algn="ctr">
              <a:lnSpc>
                <a:spcPts val="3499"/>
              </a:lnSpc>
            </a:pPr>
            <a:r>
              <a:rPr lang="en-US" sz="2499">
                <a:solidFill>
                  <a:srgbClr val="FFFFFF"/>
                </a:solidFill>
                <a:latin typeface="Arial Nova"/>
                <a:ea typeface="Arial Nova"/>
                <a:cs typeface="Arial Nova"/>
                <a:sym typeface="Arial Nova"/>
              </a:rPr>
              <a:t>T4T advances the use of domestic forest products in transportation infrastructure projects across the NBRC region. </a:t>
            </a:r>
          </a:p>
          <a:p>
            <a:pPr algn="ctr">
              <a:lnSpc>
                <a:spcPts val="3499"/>
              </a:lnSpc>
            </a:pPr>
            <a:endParaRPr lang="en-US" sz="2499">
              <a:solidFill>
                <a:srgbClr val="FFFFFF"/>
              </a:solidFill>
              <a:latin typeface="Arial Nova"/>
              <a:ea typeface="Arial Nova"/>
              <a:cs typeface="Arial Nova"/>
              <a:sym typeface="Arial Nova"/>
            </a:endParaRPr>
          </a:p>
        </p:txBody>
      </p:sp>
      <p:grpSp>
        <p:nvGrpSpPr>
          <p:cNvPr id="15" name="Group 15"/>
          <p:cNvGrpSpPr/>
          <p:nvPr/>
        </p:nvGrpSpPr>
        <p:grpSpPr>
          <a:xfrm>
            <a:off x="0" y="9258300"/>
            <a:ext cx="18288000" cy="3677466"/>
            <a:chOff x="0" y="0"/>
            <a:chExt cx="4816593" cy="968551"/>
          </a:xfrm>
        </p:grpSpPr>
        <p:sp>
          <p:nvSpPr>
            <p:cNvPr id="16" name="Freeform 16"/>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D5CDB4"/>
            </a:solidFill>
            <a:ln w="19050" cap="sq">
              <a:solidFill>
                <a:srgbClr val="414042"/>
              </a:solidFill>
              <a:prstDash val="solid"/>
              <a:miter/>
            </a:ln>
          </p:spPr>
          <p:txBody>
            <a:bodyPr/>
            <a:lstStyle/>
            <a:p>
              <a:endParaRPr lang="en-US"/>
            </a:p>
          </p:txBody>
        </p:sp>
        <p:sp>
          <p:nvSpPr>
            <p:cNvPr id="17" name="TextBox 17"/>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0" y="9424453"/>
            <a:ext cx="18288000" cy="3677466"/>
            <a:chOff x="0" y="0"/>
            <a:chExt cx="4816593" cy="968551"/>
          </a:xfrm>
        </p:grpSpPr>
        <p:sp>
          <p:nvSpPr>
            <p:cNvPr id="19" name="Freeform 19"/>
            <p:cNvSpPr/>
            <p:nvPr/>
          </p:nvSpPr>
          <p:spPr>
            <a:xfrm>
              <a:off x="0" y="0"/>
              <a:ext cx="4816592" cy="968551"/>
            </a:xfrm>
            <a:custGeom>
              <a:avLst/>
              <a:gdLst/>
              <a:ahLst/>
              <a:cxnLst/>
              <a:rect l="l" t="t" r="r" b="b"/>
              <a:pathLst>
                <a:path w="4816592" h="968551">
                  <a:moveTo>
                    <a:pt x="0" y="0"/>
                  </a:moveTo>
                  <a:lnTo>
                    <a:pt x="4816592" y="0"/>
                  </a:lnTo>
                  <a:lnTo>
                    <a:pt x="4816592" y="968551"/>
                  </a:lnTo>
                  <a:lnTo>
                    <a:pt x="0" y="968551"/>
                  </a:lnTo>
                  <a:close/>
                </a:path>
              </a:pathLst>
            </a:custGeom>
            <a:solidFill>
              <a:srgbClr val="046A38"/>
            </a:solidFill>
            <a:ln w="19050" cap="sq">
              <a:solidFill>
                <a:srgbClr val="414042"/>
              </a:solidFill>
              <a:prstDash val="solid"/>
              <a:miter/>
            </a:ln>
          </p:spPr>
          <p:txBody>
            <a:bodyPr/>
            <a:lstStyle/>
            <a:p>
              <a:endParaRPr lang="en-US"/>
            </a:p>
          </p:txBody>
        </p:sp>
        <p:sp>
          <p:nvSpPr>
            <p:cNvPr id="20" name="TextBox 20"/>
            <p:cNvSpPr txBox="1"/>
            <p:nvPr/>
          </p:nvSpPr>
          <p:spPr>
            <a:xfrm>
              <a:off x="0" y="-38100"/>
              <a:ext cx="4816593" cy="1006651"/>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0" y="660716"/>
            <a:ext cx="12274552" cy="660403"/>
          </a:xfrm>
          <a:prstGeom prst="rect">
            <a:avLst/>
          </a:prstGeom>
        </p:spPr>
        <p:txBody>
          <a:bodyPr lIns="0" tIns="0" rIns="0" bIns="0" rtlCol="0" anchor="t">
            <a:spAutoFit/>
          </a:bodyPr>
          <a:lstStyle/>
          <a:p>
            <a:pPr algn="ctr">
              <a:lnSpc>
                <a:spcPts val="5000"/>
              </a:lnSpc>
            </a:pPr>
            <a:r>
              <a:rPr lang="en-US" sz="5000" b="1">
                <a:solidFill>
                  <a:srgbClr val="FFFFFF"/>
                </a:solidFill>
                <a:latin typeface="Arial Nova Bold"/>
                <a:ea typeface="Arial Nova Bold"/>
                <a:cs typeface="Arial Nova Bold"/>
                <a:sym typeface="Arial Nova Bold"/>
              </a:rPr>
              <a:t>TIMBER FOR TRANSIT PROGRAM (T4T)</a:t>
            </a:r>
          </a:p>
        </p:txBody>
      </p:sp>
      <p:sp>
        <p:nvSpPr>
          <p:cNvPr id="22" name="TextBox 22"/>
          <p:cNvSpPr txBox="1"/>
          <p:nvPr/>
        </p:nvSpPr>
        <p:spPr>
          <a:xfrm>
            <a:off x="-6862" y="3014644"/>
            <a:ext cx="12289752" cy="6242478"/>
          </a:xfrm>
          <a:prstGeom prst="rect">
            <a:avLst/>
          </a:prstGeom>
        </p:spPr>
        <p:txBody>
          <a:bodyPr wrap="square" lIns="0" tIns="0" rIns="0" bIns="0" rtlCol="0" anchor="t">
            <a:spAutoFit/>
          </a:bodyPr>
          <a:lstStyle/>
          <a:p>
            <a:pPr algn="ctr">
              <a:lnSpc>
                <a:spcPts val="3499"/>
              </a:lnSpc>
            </a:pPr>
            <a:r>
              <a:rPr lang="en-US" sz="2450">
                <a:solidFill>
                  <a:srgbClr val="000000"/>
                </a:solidFill>
                <a:latin typeface="Arial Nova"/>
                <a:ea typeface="Arial Nova"/>
                <a:cs typeface="Arial Nova"/>
                <a:sym typeface="Arial Nova"/>
              </a:rPr>
              <a:t>Examples of successful </a:t>
            </a:r>
            <a:r>
              <a:rPr lang="en-US" sz="2450">
                <a:solidFill>
                  <a:srgbClr val="000000"/>
                </a:solidFill>
                <a:ea typeface="+mn-lt"/>
                <a:cs typeface="+mn-lt"/>
                <a:sym typeface="Arial Nova"/>
              </a:rPr>
              <a:t>feasibility and implementation projects</a:t>
            </a:r>
            <a:r>
              <a:rPr lang="en-US" sz="2450">
                <a:solidFill>
                  <a:srgbClr val="000000"/>
                </a:solidFill>
                <a:latin typeface="Arial Nova"/>
                <a:ea typeface="Arial Nova"/>
                <a:cs typeface="Arial Nova"/>
                <a:sym typeface="Arial Nova"/>
              </a:rPr>
              <a:t> may include:</a:t>
            </a:r>
          </a:p>
          <a:p>
            <a:pPr algn="ctr">
              <a:lnSpc>
                <a:spcPts val="3499"/>
              </a:lnSpc>
            </a:pPr>
            <a:endParaRPr lang="en-US" sz="2499">
              <a:solidFill>
                <a:srgbClr val="000000"/>
              </a:solidFill>
              <a:latin typeface="Arial Nova"/>
              <a:ea typeface="Arial Nova"/>
              <a:cs typeface="Arial Nova"/>
              <a:sym typeface="Arial Nova"/>
            </a:endParaRPr>
          </a:p>
          <a:p>
            <a:pPr marL="539115" lvl="1" indent="-269875">
              <a:lnSpc>
                <a:spcPts val="3499"/>
              </a:lnSpc>
              <a:buFont typeface="Arial"/>
              <a:buChar char="•"/>
            </a:pPr>
            <a:r>
              <a:rPr lang="en-US" sz="2450" b="1">
                <a:solidFill>
                  <a:srgbClr val="000000"/>
                </a:solidFill>
                <a:ea typeface="+mn-lt"/>
                <a:cs typeface="+mn-lt"/>
                <a:sym typeface="Arial Nova"/>
              </a:rPr>
              <a:t>State or regional inventory assessments</a:t>
            </a:r>
            <a:r>
              <a:rPr lang="en-US" sz="2450">
                <a:solidFill>
                  <a:srgbClr val="000000"/>
                </a:solidFill>
                <a:ea typeface="+mn-lt"/>
                <a:cs typeface="+mn-lt"/>
                <a:sym typeface="Arial Nova"/>
              </a:rPr>
              <a:t> of the suitability of wood components for necessary transportation infrastructure improvements and/or new construction</a:t>
            </a:r>
            <a:r>
              <a:rPr lang="en-US" sz="2450">
                <a:solidFill>
                  <a:srgbClr val="000000"/>
                </a:solidFill>
                <a:latin typeface="Arial Nova"/>
                <a:ea typeface="Arial Nova"/>
                <a:cs typeface="Arial Nova"/>
                <a:sym typeface="Arial Nova"/>
              </a:rPr>
              <a:t> </a:t>
            </a:r>
            <a:endParaRPr lang="en-US" sz="2450">
              <a:solidFill>
                <a:srgbClr val="000000"/>
              </a:solidFill>
              <a:latin typeface="Arial Nova"/>
              <a:ea typeface="Arial Nova"/>
              <a:cs typeface="Arial Nova"/>
            </a:endParaRPr>
          </a:p>
          <a:p>
            <a:pPr algn="l">
              <a:lnSpc>
                <a:spcPts val="3499"/>
              </a:lnSpc>
            </a:pPr>
            <a:endParaRPr lang="en-US" sz="2499">
              <a:solidFill>
                <a:srgbClr val="000000"/>
              </a:solidFill>
              <a:latin typeface="Arial Nova"/>
              <a:ea typeface="Arial Nova"/>
              <a:cs typeface="Arial Nova"/>
              <a:sym typeface="Arial Nova"/>
            </a:endParaRPr>
          </a:p>
          <a:p>
            <a:pPr marL="539115" lvl="1" indent="-269875">
              <a:lnSpc>
                <a:spcPts val="3499"/>
              </a:lnSpc>
              <a:buFont typeface="Arial"/>
              <a:buChar char="•"/>
            </a:pPr>
            <a:r>
              <a:rPr lang="en-US" sz="2450" b="1">
                <a:solidFill>
                  <a:srgbClr val="000000"/>
                </a:solidFill>
                <a:ea typeface="+mn-lt"/>
                <a:cs typeface="+mn-lt"/>
                <a:sym typeface="Arial Nova Bold"/>
              </a:rPr>
              <a:t>Architectural and engineering designs, cost analyses, and permitting</a:t>
            </a:r>
            <a:r>
              <a:rPr lang="en-US" sz="2450">
                <a:solidFill>
                  <a:srgbClr val="000000"/>
                </a:solidFill>
                <a:ea typeface="+mn-lt"/>
                <a:cs typeface="+mn-lt"/>
                <a:sym typeface="Arial Nova Bold"/>
              </a:rPr>
              <a:t> </a:t>
            </a:r>
            <a:r>
              <a:rPr lang="en-US" sz="2450">
                <a:solidFill>
                  <a:srgbClr val="000000"/>
                </a:solidFill>
                <a:ea typeface="+mn-lt"/>
                <a:cs typeface="+mn-lt"/>
                <a:sym typeface="Arial Nova"/>
              </a:rPr>
              <a:t>necessary for implementation of transportation infrastructure projects</a:t>
            </a:r>
            <a:endParaRPr lang="en-US" sz="2499">
              <a:solidFill>
                <a:srgbClr val="000000"/>
              </a:solidFill>
              <a:latin typeface="Arial Nova"/>
              <a:ea typeface="Arial Nova"/>
              <a:cs typeface="Arial Nova"/>
            </a:endParaRPr>
          </a:p>
          <a:p>
            <a:pPr algn="l">
              <a:lnSpc>
                <a:spcPts val="3499"/>
              </a:lnSpc>
            </a:pPr>
            <a:endParaRPr lang="en-US" sz="2499">
              <a:solidFill>
                <a:srgbClr val="000000"/>
              </a:solidFill>
              <a:latin typeface="Arial Nova"/>
              <a:ea typeface="Arial Nova"/>
              <a:cs typeface="Arial Nova"/>
              <a:sym typeface="Arial Nova"/>
            </a:endParaRPr>
          </a:p>
          <a:p>
            <a:pPr marL="539115" lvl="1" indent="-269875">
              <a:lnSpc>
                <a:spcPts val="3499"/>
              </a:lnSpc>
              <a:buFont typeface="Arial"/>
              <a:buChar char="•"/>
            </a:pPr>
            <a:r>
              <a:rPr lang="en-US" sz="2450" b="1">
                <a:solidFill>
                  <a:srgbClr val="000000"/>
                </a:solidFill>
                <a:ea typeface="+mn-lt"/>
                <a:cs typeface="+mn-lt"/>
                <a:sym typeface="Arial Nova Bold"/>
              </a:rPr>
              <a:t>Transportation</a:t>
            </a:r>
            <a:r>
              <a:rPr lang="en-US" sz="2450" b="1">
                <a:solidFill>
                  <a:srgbClr val="000000"/>
                </a:solidFill>
                <a:ea typeface="+mn-lt"/>
                <a:cs typeface="+mn-lt"/>
                <a:sym typeface="Arial Nova"/>
              </a:rPr>
              <a:t> infrastructure </a:t>
            </a:r>
            <a:r>
              <a:rPr lang="en-US" sz="2450" b="1">
                <a:solidFill>
                  <a:srgbClr val="000000"/>
                </a:solidFill>
                <a:ea typeface="+mn-lt"/>
                <a:cs typeface="+mn-lt"/>
                <a:sym typeface="Arial Nova Bold"/>
              </a:rPr>
              <a:t>projects and </a:t>
            </a:r>
            <a:r>
              <a:rPr lang="en-US" sz="2450" b="1">
                <a:solidFill>
                  <a:srgbClr val="000000"/>
                </a:solidFill>
                <a:ea typeface="+mn-lt"/>
                <a:cs typeface="+mn-lt"/>
                <a:sym typeface="Arial Nova"/>
              </a:rPr>
              <a:t>transportation-adjacent structures</a:t>
            </a:r>
            <a:r>
              <a:rPr lang="en-US" sz="2450">
                <a:solidFill>
                  <a:srgbClr val="000000"/>
                </a:solidFill>
                <a:ea typeface="+mn-lt"/>
                <a:cs typeface="+mn-lt"/>
                <a:sym typeface="Arial Nova"/>
              </a:rPr>
              <a:t> which utilize commercialized wood products and advanced wood materials</a:t>
            </a:r>
            <a:endParaRPr lang="en-US" sz="2499">
              <a:solidFill>
                <a:srgbClr val="000000"/>
              </a:solidFill>
              <a:latin typeface="Arial Nova"/>
              <a:ea typeface="Arial Nova"/>
              <a:cs typeface="Arial Nova"/>
            </a:endParaRPr>
          </a:p>
          <a:p>
            <a:pPr algn="l">
              <a:lnSpc>
                <a:spcPts val="3499"/>
              </a:lnSpc>
            </a:pPr>
            <a:endParaRPr lang="en-US" sz="2499">
              <a:solidFill>
                <a:srgbClr val="000000"/>
              </a:solidFill>
              <a:latin typeface="Arial Nova"/>
              <a:ea typeface="Arial Nova"/>
              <a:cs typeface="Arial Nova"/>
              <a:sym typeface="Arial Nova"/>
            </a:endParaRPr>
          </a:p>
          <a:p>
            <a:pPr marL="539115" lvl="1" indent="-269875">
              <a:lnSpc>
                <a:spcPts val="3499"/>
              </a:lnSpc>
              <a:buFont typeface="Arial"/>
              <a:buChar char="•"/>
            </a:pPr>
            <a:r>
              <a:rPr lang="en-US" sz="2450" b="1">
                <a:solidFill>
                  <a:srgbClr val="000000"/>
                </a:solidFill>
                <a:ea typeface="+mn-lt"/>
                <a:cs typeface="+mn-lt"/>
                <a:sym typeface="Arial Nova Bold"/>
              </a:rPr>
              <a:t>Design and construction of pilot and demonstration projects</a:t>
            </a:r>
            <a:r>
              <a:rPr lang="en-US" sz="2450">
                <a:solidFill>
                  <a:srgbClr val="000000"/>
                </a:solidFill>
                <a:ea typeface="+mn-lt"/>
                <a:cs typeface="+mn-lt"/>
                <a:sym typeface="Arial Nova"/>
              </a:rPr>
              <a:t> that showcase the capabilities and benefits of utilizing advanced wood materials in transportation infrastructure</a:t>
            </a:r>
            <a:endParaRPr lang="en-US" sz="2450">
              <a:solidFill>
                <a:srgbClr val="000000"/>
              </a:solidFill>
              <a:ea typeface="+mn-lt"/>
              <a:cs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D3EF403-26F2-8F29-F7E1-321AFFDC2753}"/>
              </a:ext>
            </a:extLst>
          </p:cNvPr>
          <p:cNvGrpSpPr/>
          <p:nvPr/>
        </p:nvGrpSpPr>
        <p:grpSpPr>
          <a:xfrm>
            <a:off x="-136993" y="0"/>
            <a:ext cx="18561986" cy="1861089"/>
            <a:chOff x="-87797" y="-234509"/>
            <a:chExt cx="12347098" cy="1191997"/>
          </a:xfrm>
        </p:grpSpPr>
        <p:grpSp>
          <p:nvGrpSpPr>
            <p:cNvPr id="18" name="Group 17">
              <a:extLst>
                <a:ext uri="{FF2B5EF4-FFF2-40B4-BE49-F238E27FC236}">
                  <a16:creationId xmlns:a16="http://schemas.microsoft.com/office/drawing/2014/main" id="{870DC2B4-31E3-5C8F-3C76-4B590E1F9D62}"/>
                </a:ext>
              </a:extLst>
            </p:cNvPr>
            <p:cNvGrpSpPr/>
            <p:nvPr/>
          </p:nvGrpSpPr>
          <p:grpSpPr>
            <a:xfrm>
              <a:off x="-87797" y="-234509"/>
              <a:ext cx="12347098" cy="1191997"/>
              <a:chOff x="-32195" y="5504838"/>
              <a:chExt cx="12347098" cy="786300"/>
            </a:xfrm>
          </p:grpSpPr>
          <p:sp>
            <p:nvSpPr>
              <p:cNvPr id="20" name="Rectangle 19">
                <a:extLst>
                  <a:ext uri="{FF2B5EF4-FFF2-40B4-BE49-F238E27FC236}">
                    <a16:creationId xmlns:a16="http://schemas.microsoft.com/office/drawing/2014/main" id="{CE43F942-9977-9D1C-E310-7C64D0EACBD7}"/>
                  </a:ext>
                </a:extLst>
              </p:cNvPr>
              <p:cNvSpPr/>
              <p:nvPr/>
            </p:nvSpPr>
            <p:spPr>
              <a:xfrm>
                <a:off x="-32195" y="5964067"/>
                <a:ext cx="12303206" cy="327071"/>
              </a:xfrm>
              <a:prstGeom prst="rect">
                <a:avLst/>
              </a:prstGeom>
              <a:solidFill>
                <a:srgbClr val="009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1B38B35-3855-8152-FDEF-14A95144982C}"/>
                  </a:ext>
                </a:extLst>
              </p:cNvPr>
              <p:cNvSpPr/>
              <p:nvPr/>
            </p:nvSpPr>
            <p:spPr>
              <a:xfrm>
                <a:off x="11694" y="5504838"/>
                <a:ext cx="12303209" cy="679861"/>
              </a:xfrm>
              <a:prstGeom prst="rect">
                <a:avLst/>
              </a:prstGeom>
              <a:solidFill>
                <a:srgbClr val="0070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Funding: Grants Sizes and Applicant Match</a:t>
                </a:r>
              </a:p>
            </p:txBody>
          </p:sp>
        </p:grpSp>
        <p:pic>
          <p:nvPicPr>
            <p:cNvPr id="19" name="Picture 18">
              <a:extLst>
                <a:ext uri="{FF2B5EF4-FFF2-40B4-BE49-F238E27FC236}">
                  <a16:creationId xmlns:a16="http://schemas.microsoft.com/office/drawing/2014/main" id="{6E567D4E-D733-C2DA-5F31-443F52E1BDD3}"/>
                </a:ext>
              </a:extLst>
            </p:cNvPr>
            <p:cNvPicPr>
              <a:picLocks noChangeAspect="1"/>
            </p:cNvPicPr>
            <p:nvPr/>
          </p:nvPicPr>
          <p:blipFill>
            <a:blip r:embed="rId2"/>
            <a:stretch>
              <a:fillRect/>
            </a:stretch>
          </p:blipFill>
          <p:spPr>
            <a:xfrm>
              <a:off x="247115" y="-49164"/>
              <a:ext cx="723039" cy="745992"/>
            </a:xfrm>
            <a:prstGeom prst="rect">
              <a:avLst/>
            </a:prstGeom>
          </p:spPr>
        </p:pic>
      </p:grpSp>
      <p:sp>
        <p:nvSpPr>
          <p:cNvPr id="24" name="TextBox 23">
            <a:extLst>
              <a:ext uri="{FF2B5EF4-FFF2-40B4-BE49-F238E27FC236}">
                <a16:creationId xmlns:a16="http://schemas.microsoft.com/office/drawing/2014/main" id="{681B691C-E38A-AD10-BFCF-9CA4C5765BBD}"/>
              </a:ext>
            </a:extLst>
          </p:cNvPr>
          <p:cNvSpPr txBox="1"/>
          <p:nvPr/>
        </p:nvSpPr>
        <p:spPr>
          <a:xfrm>
            <a:off x="11272766" y="2141462"/>
            <a:ext cx="6860075" cy="4154984"/>
          </a:xfrm>
          <a:prstGeom prst="rect">
            <a:avLst/>
          </a:prstGeom>
          <a:noFill/>
        </p:spPr>
        <p:txBody>
          <a:bodyPr wrap="square" rtlCol="0">
            <a:spAutoFit/>
          </a:bodyPr>
          <a:lstStyle/>
          <a:p>
            <a:r>
              <a:rPr lang="en-US" sz="2400" b="1" dirty="0"/>
              <a:t>But wait, it’s federal funding, so you also need MATCH funding (funds contributed by the applicant and/or outside sources): </a:t>
            </a:r>
          </a:p>
          <a:p>
            <a:pPr marL="342900" indent="-342900">
              <a:buFont typeface="Arial" panose="020B0604020202020204" pitchFamily="34" charset="0"/>
              <a:buChar char="•"/>
            </a:pPr>
            <a:r>
              <a:rPr lang="en-US" sz="2400" dirty="0"/>
              <a:t>Your % of MATCH funds depends on your </a:t>
            </a:r>
            <a:r>
              <a:rPr lang="en-US" sz="2400" dirty="0">
                <a:solidFill>
                  <a:srgbClr val="C00000"/>
                </a:solidFill>
              </a:rPr>
              <a:t>socioeconomic DISTRESS</a:t>
            </a:r>
          </a:p>
          <a:p>
            <a:pPr marL="342900" indent="-342900">
              <a:buFont typeface="Arial" panose="020B0604020202020204" pitchFamily="34" charset="0"/>
              <a:buChar char="•"/>
            </a:pPr>
            <a:r>
              <a:rPr lang="en-US" sz="2400" dirty="0"/>
              <a:t>Your project’s service area will help determine if you have a </a:t>
            </a:r>
            <a:r>
              <a:rPr lang="en-US" sz="2400" dirty="0">
                <a:solidFill>
                  <a:srgbClr val="C00000"/>
                </a:solidFill>
              </a:rPr>
              <a:t>COUNTY or COMMUNITY project</a:t>
            </a:r>
          </a:p>
          <a:p>
            <a:pPr marL="342900" indent="-342900">
              <a:buFont typeface="Arial" panose="020B0604020202020204" pitchFamily="34" charset="0"/>
              <a:buChar char="•"/>
            </a:pPr>
            <a:r>
              <a:rPr lang="en-US" sz="2400" dirty="0"/>
              <a:t>Go to NBRC’s website to find the annually published MATCH and DISTRESS criteria for your service area!(nbrc.gov)</a:t>
            </a:r>
          </a:p>
        </p:txBody>
      </p:sp>
      <p:grpSp>
        <p:nvGrpSpPr>
          <p:cNvPr id="25" name="Group 12">
            <a:extLst>
              <a:ext uri="{FF2B5EF4-FFF2-40B4-BE49-F238E27FC236}">
                <a16:creationId xmlns:a16="http://schemas.microsoft.com/office/drawing/2014/main" id="{4E152EC1-CBA8-D5E5-2ACE-87CDC50A4BBE}"/>
              </a:ext>
            </a:extLst>
          </p:cNvPr>
          <p:cNvGrpSpPr/>
          <p:nvPr/>
        </p:nvGrpSpPr>
        <p:grpSpPr>
          <a:xfrm>
            <a:off x="11812624" y="6646753"/>
            <a:ext cx="5776230" cy="2937094"/>
            <a:chOff x="60495" y="-47625"/>
            <a:chExt cx="17358953" cy="3916125"/>
          </a:xfrm>
        </p:grpSpPr>
        <p:sp>
          <p:nvSpPr>
            <p:cNvPr id="37" name="TextBox 15">
              <a:extLst>
                <a:ext uri="{FF2B5EF4-FFF2-40B4-BE49-F238E27FC236}">
                  <a16:creationId xmlns:a16="http://schemas.microsoft.com/office/drawing/2014/main" id="{57111D55-771C-C6B1-5879-8237DDF96E93}"/>
                </a:ext>
              </a:extLst>
            </p:cNvPr>
            <p:cNvSpPr txBox="1"/>
            <p:nvPr/>
          </p:nvSpPr>
          <p:spPr>
            <a:xfrm>
              <a:off x="60495" y="249472"/>
              <a:ext cx="524296" cy="554543"/>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35" name="TextBox 18">
              <a:extLst>
                <a:ext uri="{FF2B5EF4-FFF2-40B4-BE49-F238E27FC236}">
                  <a16:creationId xmlns:a16="http://schemas.microsoft.com/office/drawing/2014/main" id="{99D178C3-3087-AE99-34F9-109C005CAD87}"/>
                </a:ext>
              </a:extLst>
            </p:cNvPr>
            <p:cNvSpPr txBox="1"/>
            <p:nvPr/>
          </p:nvSpPr>
          <p:spPr>
            <a:xfrm>
              <a:off x="60495" y="1555018"/>
              <a:ext cx="524296" cy="554543"/>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33" name="TextBox 21">
              <a:extLst>
                <a:ext uri="{FF2B5EF4-FFF2-40B4-BE49-F238E27FC236}">
                  <a16:creationId xmlns:a16="http://schemas.microsoft.com/office/drawing/2014/main" id="{D071FBF1-1C16-1572-50B3-A45014E78963}"/>
                </a:ext>
              </a:extLst>
            </p:cNvPr>
            <p:cNvSpPr txBox="1"/>
            <p:nvPr/>
          </p:nvSpPr>
          <p:spPr>
            <a:xfrm>
              <a:off x="60495" y="3034237"/>
              <a:ext cx="524296" cy="554543"/>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TextBox 22">
              <a:extLst>
                <a:ext uri="{FF2B5EF4-FFF2-40B4-BE49-F238E27FC236}">
                  <a16:creationId xmlns:a16="http://schemas.microsoft.com/office/drawing/2014/main" id="{52FD73EB-8E90-D3E2-3FD1-8717CB77A6E7}"/>
                </a:ext>
              </a:extLst>
            </p:cNvPr>
            <p:cNvSpPr txBox="1"/>
            <p:nvPr/>
          </p:nvSpPr>
          <p:spPr>
            <a:xfrm>
              <a:off x="848908" y="-47625"/>
              <a:ext cx="16570540" cy="1143732"/>
            </a:xfrm>
            <a:prstGeom prst="rect">
              <a:avLst/>
            </a:prstGeom>
          </p:spPr>
          <p:txBody>
            <a:bodyPr lIns="0" tIns="0" rIns="0" bIns="0" rtlCol="0" anchor="t">
              <a:spAutoFit/>
            </a:bodyPr>
            <a:lstStyle/>
            <a:p>
              <a:pPr algn="l">
                <a:lnSpc>
                  <a:spcPts val="3499"/>
                </a:lnSpc>
              </a:pPr>
              <a:r>
                <a:rPr lang="en-US" sz="2499" b="1">
                  <a:solidFill>
                    <a:srgbClr val="000000"/>
                  </a:solidFill>
                  <a:latin typeface="Arial Nova Bold"/>
                  <a:ea typeface="Arial Nova Bold"/>
                  <a:cs typeface="Arial Nova Bold"/>
                  <a:sym typeface="Arial Nova Bold"/>
                </a:rPr>
                <a:t>Distressed:</a:t>
              </a:r>
              <a:r>
                <a:rPr lang="en-US" sz="2499">
                  <a:solidFill>
                    <a:srgbClr val="000000"/>
                  </a:solidFill>
                  <a:latin typeface="Arial Nova"/>
                  <a:ea typeface="Arial Nova"/>
                  <a:cs typeface="Arial Nova"/>
                  <a:sym typeface="Arial Nova"/>
                </a:rPr>
                <a:t> Eligible for 80% funding.</a:t>
              </a:r>
            </a:p>
            <a:p>
              <a:pPr algn="l">
                <a:lnSpc>
                  <a:spcPts val="3499"/>
                </a:lnSpc>
              </a:pPr>
              <a:r>
                <a:rPr lang="en-US" sz="2499">
                  <a:solidFill>
                    <a:srgbClr val="C00000"/>
                  </a:solidFill>
                  <a:latin typeface="Arial Nova"/>
                  <a:ea typeface="Arial Nova"/>
                  <a:cs typeface="Arial Nova"/>
                  <a:sym typeface="Arial Nova"/>
                </a:rPr>
                <a:t>Requires a 20% match.</a:t>
              </a:r>
            </a:p>
          </p:txBody>
        </p:sp>
        <p:sp>
          <p:nvSpPr>
            <p:cNvPr id="30" name="TextBox 23">
              <a:extLst>
                <a:ext uri="{FF2B5EF4-FFF2-40B4-BE49-F238E27FC236}">
                  <a16:creationId xmlns:a16="http://schemas.microsoft.com/office/drawing/2014/main" id="{6F3978D6-3526-0A5F-EEDF-182DB35F80CE}"/>
                </a:ext>
              </a:extLst>
            </p:cNvPr>
            <p:cNvSpPr txBox="1"/>
            <p:nvPr/>
          </p:nvSpPr>
          <p:spPr>
            <a:xfrm>
              <a:off x="848908" y="1288432"/>
              <a:ext cx="16570540" cy="1742187"/>
            </a:xfrm>
            <a:prstGeom prst="rect">
              <a:avLst/>
            </a:prstGeom>
          </p:spPr>
          <p:txBody>
            <a:bodyPr lIns="0" tIns="0" rIns="0" bIns="0" rtlCol="0" anchor="t">
              <a:spAutoFit/>
            </a:bodyPr>
            <a:lstStyle/>
            <a:p>
              <a:pPr algn="l">
                <a:lnSpc>
                  <a:spcPts val="3499"/>
                </a:lnSpc>
              </a:pPr>
              <a:r>
                <a:rPr lang="en-US" sz="2499" b="1">
                  <a:solidFill>
                    <a:srgbClr val="000000"/>
                  </a:solidFill>
                  <a:latin typeface="Arial Nova Bold"/>
                  <a:ea typeface="Arial Nova Bold"/>
                  <a:cs typeface="Arial Nova Bold"/>
                  <a:sym typeface="Arial Nova Bold"/>
                </a:rPr>
                <a:t>Transitional: </a:t>
              </a:r>
              <a:r>
                <a:rPr lang="en-US" sz="2499">
                  <a:solidFill>
                    <a:srgbClr val="000000"/>
                  </a:solidFill>
                  <a:latin typeface="Arial Nova"/>
                  <a:ea typeface="Arial Nova"/>
                  <a:cs typeface="Arial Nova"/>
                  <a:sym typeface="Arial Nova"/>
                </a:rPr>
                <a:t>Eligible for 50% funding. </a:t>
              </a:r>
            </a:p>
            <a:p>
              <a:pPr algn="l">
                <a:lnSpc>
                  <a:spcPts val="3499"/>
                </a:lnSpc>
              </a:pPr>
              <a:r>
                <a:rPr lang="en-US" sz="2499">
                  <a:solidFill>
                    <a:srgbClr val="C00000"/>
                  </a:solidFill>
                  <a:latin typeface="Arial Nova"/>
                  <a:ea typeface="Arial Nova"/>
                  <a:cs typeface="Arial Nova"/>
                  <a:sym typeface="Arial Nova"/>
                </a:rPr>
                <a:t>Requires a 50% match.</a:t>
              </a:r>
            </a:p>
            <a:p>
              <a:pPr algn="l">
                <a:lnSpc>
                  <a:spcPts val="3499"/>
                </a:lnSpc>
              </a:pPr>
              <a:endParaRPr lang="en-US" sz="2499">
                <a:solidFill>
                  <a:srgbClr val="000000"/>
                </a:solidFill>
                <a:latin typeface="Arial Nova"/>
                <a:ea typeface="Arial Nova"/>
                <a:cs typeface="Arial Nova"/>
                <a:sym typeface="Arial Nova"/>
              </a:endParaRPr>
            </a:p>
          </p:txBody>
        </p:sp>
        <p:sp>
          <p:nvSpPr>
            <p:cNvPr id="31" name="TextBox 24">
              <a:extLst>
                <a:ext uri="{FF2B5EF4-FFF2-40B4-BE49-F238E27FC236}">
                  <a16:creationId xmlns:a16="http://schemas.microsoft.com/office/drawing/2014/main" id="{75864624-81A6-66E0-8507-FB82800E6CD7}"/>
                </a:ext>
              </a:extLst>
            </p:cNvPr>
            <p:cNvSpPr txBox="1"/>
            <p:nvPr/>
          </p:nvSpPr>
          <p:spPr>
            <a:xfrm>
              <a:off x="848908" y="2737142"/>
              <a:ext cx="16570540" cy="1131358"/>
            </a:xfrm>
            <a:prstGeom prst="rect">
              <a:avLst/>
            </a:prstGeom>
          </p:spPr>
          <p:txBody>
            <a:bodyPr lIns="0" tIns="0" rIns="0" bIns="0" rtlCol="0" anchor="t">
              <a:spAutoFit/>
            </a:bodyPr>
            <a:lstStyle/>
            <a:p>
              <a:pPr algn="l">
                <a:lnSpc>
                  <a:spcPts val="3499"/>
                </a:lnSpc>
              </a:pPr>
              <a:r>
                <a:rPr lang="en-US" sz="2499" b="1">
                  <a:solidFill>
                    <a:srgbClr val="000000"/>
                  </a:solidFill>
                  <a:latin typeface="Arial Nova Bold"/>
                  <a:ea typeface="Arial Nova Bold"/>
                  <a:cs typeface="Arial Nova Bold"/>
                  <a:sym typeface="Arial Nova Bold"/>
                </a:rPr>
                <a:t>Attainment</a:t>
              </a:r>
              <a:r>
                <a:rPr lang="en-US" sz="2499">
                  <a:solidFill>
                    <a:srgbClr val="000000"/>
                  </a:solidFill>
                  <a:latin typeface="Arial Nova"/>
                  <a:ea typeface="Arial Nova"/>
                  <a:cs typeface="Arial Nova"/>
                  <a:sym typeface="Arial Nova"/>
                </a:rPr>
                <a:t>:</a:t>
              </a:r>
              <a:r>
                <a:rPr lang="en-US" sz="2499" b="1">
                  <a:solidFill>
                    <a:srgbClr val="000000"/>
                  </a:solidFill>
                  <a:latin typeface="Arial Nova Bold"/>
                  <a:ea typeface="Arial Nova Bold"/>
                  <a:cs typeface="Arial Nova Bold"/>
                  <a:sym typeface="Arial Nova Bold"/>
                </a:rPr>
                <a:t> </a:t>
              </a:r>
              <a:r>
                <a:rPr lang="en-US" sz="2499">
                  <a:solidFill>
                    <a:srgbClr val="000000"/>
                  </a:solidFill>
                  <a:latin typeface="Arial Nova"/>
                  <a:ea typeface="Arial Nova"/>
                  <a:cs typeface="Arial Nova"/>
                  <a:sym typeface="Arial Nova"/>
                </a:rPr>
                <a:t>Ineligible for funding. </a:t>
              </a:r>
            </a:p>
            <a:p>
              <a:pPr algn="l">
                <a:lnSpc>
                  <a:spcPts val="3499"/>
                </a:lnSpc>
              </a:pPr>
              <a:r>
                <a:rPr lang="en-US" sz="2499">
                  <a:solidFill>
                    <a:srgbClr val="000000"/>
                  </a:solidFill>
                  <a:latin typeface="Arial Nova"/>
                  <a:ea typeface="Arial Nova"/>
                  <a:cs typeface="Arial Nova"/>
                  <a:sym typeface="Arial Nova"/>
                </a:rPr>
                <a:t>(Some exceptions apply.)</a:t>
              </a:r>
            </a:p>
          </p:txBody>
        </p:sp>
      </p:grpSp>
      <p:graphicFrame>
        <p:nvGraphicFramePr>
          <p:cNvPr id="2" name="Table 1">
            <a:extLst>
              <a:ext uri="{FF2B5EF4-FFF2-40B4-BE49-F238E27FC236}">
                <a16:creationId xmlns:a16="http://schemas.microsoft.com/office/drawing/2014/main" id="{AE89B15B-9A36-0D9E-AF4A-5B4B4E0B2C78}"/>
              </a:ext>
            </a:extLst>
          </p:cNvPr>
          <p:cNvGraphicFramePr>
            <a:graphicFrameLocks noGrp="1"/>
          </p:cNvGraphicFramePr>
          <p:nvPr>
            <p:extLst>
              <p:ext uri="{D42A27DB-BD31-4B8C-83A1-F6EECF244321}">
                <p14:modId xmlns:p14="http://schemas.microsoft.com/office/powerpoint/2010/main" val="1362336940"/>
              </p:ext>
            </p:extLst>
          </p:nvPr>
        </p:nvGraphicFramePr>
        <p:xfrm>
          <a:off x="366496" y="2541062"/>
          <a:ext cx="10727681" cy="6468010"/>
        </p:xfrm>
        <a:graphic>
          <a:graphicData uri="http://schemas.openxmlformats.org/drawingml/2006/table">
            <a:tbl>
              <a:tblPr/>
              <a:tblGrid>
                <a:gridCol w="2940348">
                  <a:extLst>
                    <a:ext uri="{9D8B030D-6E8A-4147-A177-3AD203B41FA5}">
                      <a16:colId xmlns:a16="http://schemas.microsoft.com/office/drawing/2014/main" val="3373988773"/>
                    </a:ext>
                  </a:extLst>
                </a:gridCol>
                <a:gridCol w="5238394">
                  <a:extLst>
                    <a:ext uri="{9D8B030D-6E8A-4147-A177-3AD203B41FA5}">
                      <a16:colId xmlns:a16="http://schemas.microsoft.com/office/drawing/2014/main" val="1835070761"/>
                    </a:ext>
                  </a:extLst>
                </a:gridCol>
                <a:gridCol w="2548939">
                  <a:extLst>
                    <a:ext uri="{9D8B030D-6E8A-4147-A177-3AD203B41FA5}">
                      <a16:colId xmlns:a16="http://schemas.microsoft.com/office/drawing/2014/main" val="2089933667"/>
                    </a:ext>
                  </a:extLst>
                </a:gridCol>
              </a:tblGrid>
              <a:tr h="707246">
                <a:tc>
                  <a:txBody>
                    <a:bodyPr/>
                    <a:lstStyle/>
                    <a:p>
                      <a:pPr algn="l" fontAlgn="b">
                        <a:buNone/>
                      </a:pPr>
                      <a:r>
                        <a:rPr lang="en-US" sz="2800" b="1" i="0" u="none" strike="noStrike" dirty="0">
                          <a:solidFill>
                            <a:srgbClr val="FFFFFF"/>
                          </a:solidFill>
                          <a:effectLst/>
                          <a:latin typeface="Aptos Narrow" panose="020B0004020202020204" pitchFamily="34" charset="0"/>
                        </a:rPr>
                        <a:t>PROGRAM</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D22"/>
                    </a:solidFill>
                  </a:tcPr>
                </a:tc>
                <a:tc>
                  <a:txBody>
                    <a:bodyPr/>
                    <a:lstStyle/>
                    <a:p>
                      <a:pPr algn="l" fontAlgn="b">
                        <a:buNone/>
                      </a:pPr>
                      <a:r>
                        <a:rPr lang="en-US" sz="2800" b="1" i="0" u="none" strike="noStrike" dirty="0">
                          <a:solidFill>
                            <a:srgbClr val="FFFFFF"/>
                          </a:solidFill>
                          <a:effectLst/>
                          <a:latin typeface="Aptos Narrow" panose="020B0004020202020204" pitchFamily="34" charset="0"/>
                        </a:rPr>
                        <a:t>Project Categories</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D22"/>
                    </a:solidFill>
                  </a:tcPr>
                </a:tc>
                <a:tc>
                  <a:txBody>
                    <a:bodyPr/>
                    <a:lstStyle/>
                    <a:p>
                      <a:pPr algn="l" fontAlgn="b">
                        <a:buNone/>
                      </a:pPr>
                      <a:r>
                        <a:rPr lang="en-US" sz="2800" b="1" i="0" u="none" strike="noStrike" dirty="0">
                          <a:solidFill>
                            <a:srgbClr val="FFFFFF"/>
                          </a:solidFill>
                          <a:effectLst/>
                          <a:latin typeface="Aptos Narrow" panose="020B0004020202020204" pitchFamily="34" charset="0"/>
                        </a:rPr>
                        <a:t>MAXIMUM Grant</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D22"/>
                    </a:solidFill>
                  </a:tcPr>
                </a:tc>
                <a:extLst>
                  <a:ext uri="{0D108BD9-81ED-4DB2-BD59-A6C34878D82A}">
                    <a16:rowId xmlns:a16="http://schemas.microsoft.com/office/drawing/2014/main" val="3858483330"/>
                  </a:ext>
                </a:extLst>
              </a:tr>
              <a:tr h="658410">
                <a:tc>
                  <a:txBody>
                    <a:bodyPr/>
                    <a:lstStyle/>
                    <a:p>
                      <a:pPr algn="l" fontAlgn="b">
                        <a:buNone/>
                      </a:pPr>
                      <a:r>
                        <a:rPr lang="en-US" sz="2800" b="1" i="0" u="none" strike="noStrike" dirty="0">
                          <a:solidFill>
                            <a:srgbClr val="000000"/>
                          </a:solidFill>
                          <a:effectLst/>
                          <a:latin typeface="Aptos Narrow" panose="020B0004020202020204" pitchFamily="34" charset="0"/>
                        </a:rPr>
                        <a:t>Catalyst </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0" i="0" u="none" strike="noStrike">
                          <a:solidFill>
                            <a:srgbClr val="000000"/>
                          </a:solidFill>
                          <a:effectLst/>
                          <a:latin typeface="Aptos Narrow" panose="020B0004020202020204" pitchFamily="34" charset="0"/>
                        </a:rPr>
                        <a:t>Feasibility/Pre-Development</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1" i="0" u="none" strike="noStrike">
                          <a:solidFill>
                            <a:srgbClr val="000000"/>
                          </a:solidFill>
                          <a:effectLst/>
                          <a:latin typeface="Aptos Narrow" panose="020B0004020202020204" pitchFamily="34" charset="0"/>
                        </a:rPr>
                        <a:t>Up to $100K</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1509546"/>
                  </a:ext>
                </a:extLst>
              </a:tr>
              <a:tr h="658410">
                <a:tc>
                  <a:txBody>
                    <a:bodyPr/>
                    <a:lstStyle/>
                    <a:p>
                      <a:pPr algn="l" fontAlgn="b">
                        <a:buNone/>
                      </a:pPr>
                      <a:r>
                        <a:rPr lang="en-US" sz="2800" b="1" i="0" u="none" strike="noStrike">
                          <a:solidFill>
                            <a:srgbClr val="000000"/>
                          </a:solidFill>
                          <a:effectLst/>
                          <a:latin typeface="Aptos Narrow" panose="020B0004020202020204" pitchFamily="34" charset="0"/>
                        </a:rPr>
                        <a:t>Catalyst </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0" i="0" u="none" strike="noStrike" dirty="0">
                          <a:solidFill>
                            <a:srgbClr val="000000"/>
                          </a:solidFill>
                          <a:effectLst/>
                          <a:latin typeface="Aptos Narrow" panose="020B0004020202020204" pitchFamily="34" charset="0"/>
                        </a:rPr>
                        <a:t>Non-Infrastructure</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1" i="0" u="none" strike="noStrike">
                          <a:solidFill>
                            <a:srgbClr val="000000"/>
                          </a:solidFill>
                          <a:effectLst/>
                          <a:latin typeface="Aptos Narrow" panose="020B0004020202020204" pitchFamily="34" charset="0"/>
                        </a:rPr>
                        <a:t>Up to $500K</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9425695"/>
                  </a:ext>
                </a:extLst>
              </a:tr>
              <a:tr h="658410">
                <a:tc>
                  <a:txBody>
                    <a:bodyPr/>
                    <a:lstStyle/>
                    <a:p>
                      <a:pPr algn="l" fontAlgn="b">
                        <a:buNone/>
                      </a:pPr>
                      <a:r>
                        <a:rPr lang="en-US" sz="2800" b="1" i="0" u="none" strike="noStrike">
                          <a:solidFill>
                            <a:srgbClr val="000000"/>
                          </a:solidFill>
                          <a:effectLst/>
                          <a:latin typeface="Aptos Narrow" panose="020B0004020202020204" pitchFamily="34" charset="0"/>
                        </a:rPr>
                        <a:t>Catalyst </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0" i="0" u="none" strike="noStrike" dirty="0">
                          <a:solidFill>
                            <a:srgbClr val="000000"/>
                          </a:solidFill>
                          <a:effectLst/>
                          <a:latin typeface="Aptos Narrow" panose="020B0004020202020204" pitchFamily="34" charset="0"/>
                        </a:rPr>
                        <a:t>Infrastructure Implementation</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1" i="0" u="none" strike="noStrike">
                          <a:solidFill>
                            <a:srgbClr val="000000"/>
                          </a:solidFill>
                          <a:effectLst/>
                          <a:latin typeface="Aptos Narrow" panose="020B0004020202020204" pitchFamily="34" charset="0"/>
                        </a:rPr>
                        <a:t>Up to $1M</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9833345"/>
                  </a:ext>
                </a:extLst>
              </a:tr>
              <a:tr h="871573">
                <a:tc>
                  <a:txBody>
                    <a:bodyPr/>
                    <a:lstStyle/>
                    <a:p>
                      <a:pPr algn="l" fontAlgn="b">
                        <a:buNone/>
                      </a:pPr>
                      <a:r>
                        <a:rPr lang="en-US" sz="2800" b="1" i="0" u="none" strike="noStrike">
                          <a:solidFill>
                            <a:srgbClr val="000000"/>
                          </a:solidFill>
                          <a:effectLst/>
                          <a:latin typeface="Aptos Narrow" panose="020B0004020202020204" pitchFamily="34" charset="0"/>
                        </a:rPr>
                        <a:t>Catalyst </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0" i="0" u="none" strike="noStrike" dirty="0">
                          <a:solidFill>
                            <a:srgbClr val="000000"/>
                          </a:solidFill>
                          <a:effectLst/>
                          <a:latin typeface="Aptos Narrow" panose="020B0004020202020204" pitchFamily="34" charset="0"/>
                        </a:rPr>
                        <a:t>Multi-Jurisdictional or Multi-Infrastructure</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1" i="0" u="none" strike="noStrike">
                          <a:solidFill>
                            <a:srgbClr val="000000"/>
                          </a:solidFill>
                          <a:effectLst/>
                          <a:latin typeface="Aptos Narrow" panose="020B0004020202020204" pitchFamily="34" charset="0"/>
                        </a:rPr>
                        <a:t>Up to $3M</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9785514"/>
                  </a:ext>
                </a:extLst>
              </a:tr>
              <a:tr h="1597141">
                <a:tc>
                  <a:txBody>
                    <a:bodyPr/>
                    <a:lstStyle/>
                    <a:p>
                      <a:pPr algn="l" fontAlgn="b">
                        <a:buNone/>
                      </a:pPr>
                      <a:r>
                        <a:rPr lang="en-US" sz="2800" b="1" i="0" u="none" strike="noStrike">
                          <a:solidFill>
                            <a:srgbClr val="000000"/>
                          </a:solidFill>
                          <a:effectLst/>
                          <a:latin typeface="Aptos Narrow" panose="020B0004020202020204" pitchFamily="34" charset="0"/>
                        </a:rPr>
                        <a:t>Forest Economy</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0" i="0" u="none" strike="noStrike" dirty="0">
                          <a:solidFill>
                            <a:srgbClr val="000000"/>
                          </a:solidFill>
                          <a:effectLst/>
                          <a:latin typeface="Aptos Narrow" panose="020B0004020202020204" pitchFamily="34" charset="0"/>
                        </a:rPr>
                        <a:t>All FEP Activities (Marketing/Comms/Education not stand alone)</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1" i="0" u="none" strike="noStrike" dirty="0">
                          <a:solidFill>
                            <a:srgbClr val="000000"/>
                          </a:solidFill>
                          <a:effectLst/>
                          <a:latin typeface="Aptos Narrow" panose="020B0004020202020204" pitchFamily="34" charset="0"/>
                        </a:rPr>
                        <a:t>Up to $1M</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5225066"/>
                  </a:ext>
                </a:extLst>
              </a:tr>
              <a:tr h="658410">
                <a:tc>
                  <a:txBody>
                    <a:bodyPr/>
                    <a:lstStyle/>
                    <a:p>
                      <a:pPr algn="l" fontAlgn="b">
                        <a:buNone/>
                      </a:pPr>
                      <a:r>
                        <a:rPr lang="en-US" sz="2800" b="1" i="0" u="none" strike="noStrike">
                          <a:solidFill>
                            <a:srgbClr val="000000"/>
                          </a:solidFill>
                          <a:effectLst/>
                          <a:latin typeface="Aptos Narrow" panose="020B0004020202020204" pitchFamily="34" charset="0"/>
                        </a:rPr>
                        <a:t>Timber for Transit</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0" i="0" u="none" strike="noStrike">
                          <a:solidFill>
                            <a:srgbClr val="000000"/>
                          </a:solidFill>
                          <a:effectLst/>
                          <a:latin typeface="Aptos Narrow" panose="020B0004020202020204" pitchFamily="34" charset="0"/>
                        </a:rPr>
                        <a:t>Feasibility/Pre-Development</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1" i="0" u="none" strike="noStrike" dirty="0">
                          <a:solidFill>
                            <a:srgbClr val="000000"/>
                          </a:solidFill>
                          <a:effectLst/>
                          <a:latin typeface="Aptos Narrow" panose="020B0004020202020204" pitchFamily="34" charset="0"/>
                        </a:rPr>
                        <a:t>$250K to $1M</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5695113"/>
                  </a:ext>
                </a:extLst>
              </a:tr>
              <a:tr h="658410">
                <a:tc>
                  <a:txBody>
                    <a:bodyPr/>
                    <a:lstStyle/>
                    <a:p>
                      <a:pPr algn="l" fontAlgn="b">
                        <a:buNone/>
                      </a:pPr>
                      <a:r>
                        <a:rPr lang="en-US" sz="2800" b="1" i="0" u="none" strike="noStrike" dirty="0">
                          <a:solidFill>
                            <a:srgbClr val="000000"/>
                          </a:solidFill>
                          <a:effectLst/>
                          <a:latin typeface="Aptos Narrow" panose="020B0004020202020204" pitchFamily="34" charset="0"/>
                        </a:rPr>
                        <a:t>Timber for Transit</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0" i="0" u="none" strike="noStrike" dirty="0">
                          <a:solidFill>
                            <a:srgbClr val="000000"/>
                          </a:solidFill>
                          <a:effectLst/>
                          <a:latin typeface="Aptos Narrow" panose="020B0004020202020204" pitchFamily="34" charset="0"/>
                        </a:rPr>
                        <a:t>Infrastructure Implementation</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800" b="1" i="0" u="none" strike="noStrike" dirty="0">
                          <a:solidFill>
                            <a:srgbClr val="000000"/>
                          </a:solidFill>
                          <a:effectLst/>
                          <a:latin typeface="Aptos Narrow" panose="020B0004020202020204" pitchFamily="34" charset="0"/>
                        </a:rPr>
                        <a:t>Up to $5M</a:t>
                      </a:r>
                    </a:p>
                  </a:txBody>
                  <a:tcPr marL="7555" marR="7555" marT="7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0130814"/>
                  </a:ext>
                </a:extLst>
              </a:tr>
            </a:tbl>
          </a:graphicData>
        </a:graphic>
      </p:graphicFrame>
    </p:spTree>
    <p:extLst>
      <p:ext uri="{BB962C8B-B14F-4D97-AF65-F5344CB8AC3E}">
        <p14:creationId xmlns:p14="http://schemas.microsoft.com/office/powerpoint/2010/main" val="3746335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765183" y="843857"/>
            <a:ext cx="11923262" cy="906145"/>
          </a:xfrm>
          <a:prstGeom prst="rect">
            <a:avLst/>
          </a:prstGeom>
        </p:spPr>
        <p:txBody>
          <a:bodyPr lIns="0" tIns="0" rIns="0" bIns="0" rtlCol="0" anchor="t">
            <a:spAutoFit/>
          </a:bodyPr>
          <a:lstStyle/>
          <a:p>
            <a:pPr algn="l">
              <a:lnSpc>
                <a:spcPts val="6800"/>
              </a:lnSpc>
            </a:pPr>
            <a:r>
              <a:rPr lang="en-US" sz="6800" b="1">
                <a:solidFill>
                  <a:srgbClr val="000000"/>
                </a:solidFill>
                <a:latin typeface="Arial Nova Bold"/>
                <a:ea typeface="Arial Nova Bold"/>
                <a:cs typeface="Arial Nova Bold"/>
                <a:sym typeface="Arial Nova Bold"/>
              </a:rPr>
              <a:t>APPLICATION PROCESS</a:t>
            </a:r>
          </a:p>
        </p:txBody>
      </p:sp>
      <p:grpSp>
        <p:nvGrpSpPr>
          <p:cNvPr id="12" name="Group 11">
            <a:extLst>
              <a:ext uri="{FF2B5EF4-FFF2-40B4-BE49-F238E27FC236}">
                <a16:creationId xmlns:a16="http://schemas.microsoft.com/office/drawing/2014/main" id="{AC71C677-84D2-4BC0-A363-E2697D5E57CE}"/>
              </a:ext>
            </a:extLst>
          </p:cNvPr>
          <p:cNvGrpSpPr/>
          <p:nvPr/>
        </p:nvGrpSpPr>
        <p:grpSpPr>
          <a:xfrm>
            <a:off x="-136993" y="0"/>
            <a:ext cx="18561986" cy="1861089"/>
            <a:chOff x="-87797" y="-234509"/>
            <a:chExt cx="12347098" cy="1191997"/>
          </a:xfrm>
        </p:grpSpPr>
        <p:grpSp>
          <p:nvGrpSpPr>
            <p:cNvPr id="13" name="Group 12">
              <a:extLst>
                <a:ext uri="{FF2B5EF4-FFF2-40B4-BE49-F238E27FC236}">
                  <a16:creationId xmlns:a16="http://schemas.microsoft.com/office/drawing/2014/main" id="{C42C50FE-8A79-CD0F-3679-A3F568CAEA04}"/>
                </a:ext>
              </a:extLst>
            </p:cNvPr>
            <p:cNvGrpSpPr/>
            <p:nvPr/>
          </p:nvGrpSpPr>
          <p:grpSpPr>
            <a:xfrm>
              <a:off x="-87797" y="-234509"/>
              <a:ext cx="12347098" cy="1191997"/>
              <a:chOff x="-32195" y="5504838"/>
              <a:chExt cx="12347098" cy="786300"/>
            </a:xfrm>
          </p:grpSpPr>
          <p:sp>
            <p:nvSpPr>
              <p:cNvPr id="15" name="Rectangle 14">
                <a:extLst>
                  <a:ext uri="{FF2B5EF4-FFF2-40B4-BE49-F238E27FC236}">
                    <a16:creationId xmlns:a16="http://schemas.microsoft.com/office/drawing/2014/main" id="{5077A5E8-C6CF-99BA-DC18-BB3E93BE750E}"/>
                  </a:ext>
                </a:extLst>
              </p:cNvPr>
              <p:cNvSpPr/>
              <p:nvPr/>
            </p:nvSpPr>
            <p:spPr>
              <a:xfrm>
                <a:off x="-32195" y="5964067"/>
                <a:ext cx="12303206" cy="327071"/>
              </a:xfrm>
              <a:prstGeom prst="rect">
                <a:avLst/>
              </a:prstGeom>
              <a:solidFill>
                <a:srgbClr val="009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BFC3622-13A3-53A1-5CAE-2E8D0BFCAA66}"/>
                  </a:ext>
                </a:extLst>
              </p:cNvPr>
              <p:cNvSpPr/>
              <p:nvPr/>
            </p:nvSpPr>
            <p:spPr>
              <a:xfrm>
                <a:off x="11694" y="5504838"/>
                <a:ext cx="12303209" cy="679861"/>
              </a:xfrm>
              <a:prstGeom prst="rect">
                <a:avLst/>
              </a:prstGeom>
              <a:solidFill>
                <a:srgbClr val="0070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Competitive Grant Programs Application Process</a:t>
                </a:r>
              </a:p>
            </p:txBody>
          </p:sp>
        </p:grpSp>
        <p:pic>
          <p:nvPicPr>
            <p:cNvPr id="14" name="Picture 13">
              <a:extLst>
                <a:ext uri="{FF2B5EF4-FFF2-40B4-BE49-F238E27FC236}">
                  <a16:creationId xmlns:a16="http://schemas.microsoft.com/office/drawing/2014/main" id="{6F788D4A-261C-FC69-EFA0-ED03F4B2B519}"/>
                </a:ext>
              </a:extLst>
            </p:cNvPr>
            <p:cNvPicPr>
              <a:picLocks noChangeAspect="1"/>
            </p:cNvPicPr>
            <p:nvPr/>
          </p:nvPicPr>
          <p:blipFill>
            <a:blip r:embed="rId2"/>
            <a:stretch>
              <a:fillRect/>
            </a:stretch>
          </p:blipFill>
          <p:spPr>
            <a:xfrm>
              <a:off x="247115" y="-49164"/>
              <a:ext cx="723039" cy="745992"/>
            </a:xfrm>
            <a:prstGeom prst="rect">
              <a:avLst/>
            </a:prstGeom>
          </p:spPr>
        </p:pic>
      </p:grpSp>
      <p:graphicFrame>
        <p:nvGraphicFramePr>
          <p:cNvPr id="17" name="Diagram 16">
            <a:extLst>
              <a:ext uri="{FF2B5EF4-FFF2-40B4-BE49-F238E27FC236}">
                <a16:creationId xmlns:a16="http://schemas.microsoft.com/office/drawing/2014/main" id="{E50FC5A8-E9EB-1AF8-88D0-91C2ADB31AC7}"/>
              </a:ext>
            </a:extLst>
          </p:cNvPr>
          <p:cNvGraphicFramePr/>
          <p:nvPr>
            <p:extLst>
              <p:ext uri="{D42A27DB-BD31-4B8C-83A1-F6EECF244321}">
                <p14:modId xmlns:p14="http://schemas.microsoft.com/office/powerpoint/2010/main" val="3866783517"/>
              </p:ext>
            </p:extLst>
          </p:nvPr>
        </p:nvGraphicFramePr>
        <p:xfrm>
          <a:off x="366496" y="2104179"/>
          <a:ext cx="17294218" cy="8035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AFD60612-178E-1BFF-2B7C-9BC847367DDB}"/>
              </a:ext>
            </a:extLst>
          </p:cNvPr>
          <p:cNvSpPr txBox="1"/>
          <p:nvPr/>
        </p:nvSpPr>
        <p:spPr>
          <a:xfrm>
            <a:off x="1981200" y="8118038"/>
            <a:ext cx="14969483" cy="1292662"/>
          </a:xfrm>
          <a:prstGeom prst="rect">
            <a:avLst/>
          </a:prstGeom>
          <a:noFill/>
        </p:spPr>
        <p:txBody>
          <a:bodyPr wrap="none" rtlCol="0">
            <a:spAutoFit/>
          </a:bodyPr>
          <a:lstStyle/>
          <a:p>
            <a:pPr marL="285750" indent="-285750">
              <a:buFont typeface="Arial" panose="020B0604020202020204" pitchFamily="34" charset="0"/>
              <a:buChar char="•"/>
            </a:pPr>
            <a:r>
              <a:rPr lang="en-US" sz="2600"/>
              <a:t>NBRC review Application based on Scoring Criteria</a:t>
            </a:r>
          </a:p>
          <a:p>
            <a:pPr marL="285750" indent="-285750">
              <a:buFont typeface="Arial" panose="020B0604020202020204" pitchFamily="34" charset="0"/>
              <a:buChar char="•"/>
            </a:pPr>
            <a:r>
              <a:rPr lang="en-US" sz="2600"/>
              <a:t>State of Vermont reviews Application based on Scoring Criteria</a:t>
            </a:r>
          </a:p>
          <a:p>
            <a:pPr marL="285750" indent="-285750">
              <a:buFont typeface="Arial" panose="020B0604020202020204" pitchFamily="34" charset="0"/>
              <a:buChar char="•"/>
            </a:pPr>
            <a:r>
              <a:rPr lang="en-US" sz="2600"/>
              <a:t>Selected Applicants are notified of Grant Award and can begin process to reach Notice to Proceed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Nova Bold"/>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ABC5F3268BC14ABB3624524683B807" ma:contentTypeVersion="16" ma:contentTypeDescription="Create a new document." ma:contentTypeScope="" ma:versionID="4b1171bcfdcb024a027e62c8c51bdf85">
  <xsd:schema xmlns:xsd="http://www.w3.org/2001/XMLSchema" xmlns:xs="http://www.w3.org/2001/XMLSchema" xmlns:p="http://schemas.microsoft.com/office/2006/metadata/properties" xmlns:ns1="http://schemas.microsoft.com/sharepoint/v3" xmlns:ns2="2a190225-dc26-4cf5-bc9e-ef0c80857bb4" xmlns:ns3="01e93a5b-e801-4e2d-95f0-fb778f641b20" targetNamespace="http://schemas.microsoft.com/office/2006/metadata/properties" ma:root="true" ma:fieldsID="3f631b26d4df30c5e1f076f37ac1ce11" ns1:_="" ns2:_="" ns3:_="">
    <xsd:import namespace="http://schemas.microsoft.com/sharepoint/v3"/>
    <xsd:import namespace="2a190225-dc26-4cf5-bc9e-ef0c80857bb4"/>
    <xsd:import namespace="01e93a5b-e801-4e2d-95f0-fb778f641b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190225-dc26-4cf5-bc9e-ef0c80857b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a67718b-15ab-4a4a-8d3b-00b6a77e91d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e93a5b-e801-4e2d-95f0-fb778f641b2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507699a-01aa-4e6e-a33a-aea09ad8a9e6}" ma:internalName="TaxCatchAll" ma:showField="CatchAllData" ma:web="01e93a5b-e801-4e2d-95f0-fb778f641b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2a190225-dc26-4cf5-bc9e-ef0c80857bb4">
      <Terms xmlns="http://schemas.microsoft.com/office/infopath/2007/PartnerControls"/>
    </lcf76f155ced4ddcb4097134ff3c332f>
    <TaxCatchAll xmlns="01e93a5b-e801-4e2d-95f0-fb778f641b20"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B2C11C1-D283-48D9-819A-82D46B516E33}">
  <ds:schemaRefs>
    <ds:schemaRef ds:uri="01e93a5b-e801-4e2d-95f0-fb778f641b20"/>
    <ds:schemaRef ds:uri="2a190225-dc26-4cf5-bc9e-ef0c80857b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DE8367-7472-4093-AAD0-EB6042686A77}">
  <ds:schemaRefs>
    <ds:schemaRef ds:uri="http://schemas.microsoft.com/sharepoint/v3/contenttype/forms"/>
  </ds:schemaRefs>
</ds:datastoreItem>
</file>

<file path=customXml/itemProps3.xml><?xml version="1.0" encoding="utf-8"?>
<ds:datastoreItem xmlns:ds="http://schemas.openxmlformats.org/officeDocument/2006/customXml" ds:itemID="{DCCB2BE5-C25F-40BF-B4BB-A1496BA77CC8}">
  <ds:schemaRefs>
    <ds:schemaRef ds:uri="01e93a5b-e801-4e2d-95f0-fb778f641b20"/>
    <ds:schemaRef ds:uri="2a190225-dc26-4cf5-bc9e-ef0c80857bb4"/>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23</TotalTime>
  <Words>1733</Words>
  <Application>Microsoft Office PowerPoint</Application>
  <PresentationFormat>Custom</PresentationFormat>
  <Paragraphs>222</Paragraphs>
  <Slides>17</Slides>
  <Notes>1</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NBRC Presentation Slides</dc:title>
  <dc:creator>Sarah Waring</dc:creator>
  <cp:lastModifiedBy>Sarah Waring</cp:lastModifiedBy>
  <cp:revision>21</cp:revision>
  <dcterms:created xsi:type="dcterms:W3CDTF">2006-08-16T00:00:00Z</dcterms:created>
  <dcterms:modified xsi:type="dcterms:W3CDTF">2026-06-23T14:29:54Z</dcterms:modified>
  <dc:identifier>DAGhFEqPiZw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0x010100A0ABC5F3268BC14ABB3624524683B807</vt:lpwstr>
  </property>
  <property fmtid="{D5CDD505-2E9C-101B-9397-08002B2CF9AE}" pid="3" name="MediaServiceImageTags">
    <vt:lpwstr/>
  </property>
</Properties>
</file>